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4" r:id="rId21"/>
    <p:sldId id="296" r:id="rId22"/>
    <p:sldId id="323" r:id="rId23"/>
    <p:sldId id="297" r:id="rId24"/>
    <p:sldId id="298" r:id="rId25"/>
    <p:sldId id="309" r:id="rId26"/>
    <p:sldId id="326" r:id="rId27"/>
    <p:sldId id="324" r:id="rId28"/>
    <p:sldId id="325"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3" autoAdjust="0"/>
  </p:normalViewPr>
  <p:slideViewPr>
    <p:cSldViewPr snapToGrid="0" showGuides="1">
      <p:cViewPr varScale="1">
        <p:scale>
          <a:sx n="53" d="100"/>
          <a:sy n="53" d="100"/>
        </p:scale>
        <p:origin x="700" y="5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4"/>
          <c:y val="0.11939964157706107"/>
          <c:w val="0.49555878552971938"/>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169</c:v>
                </c:pt>
                <c:pt idx="1">
                  <c:v>303</c:v>
                </c:pt>
              </c:numCache>
            </c:numRef>
          </c:val>
          <c:extLs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02"/>
          <c:y val="0.42898713517665488"/>
          <c:w val="0.16621568152454796"/>
          <c:h val="0.1589688940092185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2986E-2"/>
          <c:w val="0.5298586125639405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67</c:v>
                </c:pt>
                <c:pt idx="1">
                  <c:v>77</c:v>
                </c:pt>
                <c:pt idx="2">
                  <c:v>78</c:v>
                </c:pt>
              </c:numCache>
            </c:numRef>
          </c:val>
          <c:extLst>
            <c:ext xmlns:c16="http://schemas.microsoft.com/office/drawing/2014/chart" uri="{C3380CC4-5D6E-409C-BE32-E72D297353CC}">
              <c16:uniqueId val="{00000000-F2FA-4896-BFB3-E1E7086D4433}"/>
            </c:ext>
          </c:extLst>
        </c:ser>
        <c:ser>
          <c:idx val="1"/>
          <c:order val="1"/>
          <c:tx>
            <c:strRef>
              <c:f>Blad1!$C$1</c:f>
              <c:strCache>
                <c:ptCount val="1"/>
                <c:pt idx="0">
                  <c:v>Västra Götalands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62</c:v>
                </c:pt>
                <c:pt idx="1">
                  <c:v>52</c:v>
                </c:pt>
                <c:pt idx="2">
                  <c:v>73</c:v>
                </c:pt>
              </c:numCache>
            </c:numRef>
          </c:val>
          <c:extLs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64</c:v>
                </c:pt>
                <c:pt idx="1">
                  <c:v>57</c:v>
                </c:pt>
                <c:pt idx="2">
                  <c:v>73</c:v>
                </c:pt>
              </c:numCache>
            </c:numRef>
          </c:val>
          <c:extLs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140861440"/>
        <c:axId val="140862976"/>
      </c:barChart>
      <c:catAx>
        <c:axId val="140861440"/>
        <c:scaling>
          <c:orientation val="minMax"/>
        </c:scaling>
        <c:delete val="1"/>
        <c:axPos val="l"/>
        <c:numFmt formatCode="General" sourceLinked="0"/>
        <c:majorTickMark val="in"/>
        <c:minorTickMark val="none"/>
        <c:tickLblPos val="none"/>
        <c:crossAx val="140862976"/>
        <c:crosses val="autoZero"/>
        <c:auto val="1"/>
        <c:lblAlgn val="ctr"/>
        <c:lblOffset val="100"/>
        <c:noMultiLvlLbl val="0"/>
      </c:catAx>
      <c:valAx>
        <c:axId val="1408629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69"/>
              <c:y val="0.89799681350978955"/>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086144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2996"/>
          <c:y val="3.7671232876712986E-2"/>
          <c:w val="0.53168343008218866"/>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69</c:v>
                </c:pt>
                <c:pt idx="1">
                  <c:v>88</c:v>
                </c:pt>
              </c:numCache>
            </c:numRef>
          </c:val>
          <c:extLst>
            <c:ext xmlns:c16="http://schemas.microsoft.com/office/drawing/2014/chart" uri="{C3380CC4-5D6E-409C-BE32-E72D297353CC}">
              <c16:uniqueId val="{00000000-5227-4FA9-9B16-F3A3FE7FB0B7}"/>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57</c:v>
                </c:pt>
                <c:pt idx="1">
                  <c:v>86</c:v>
                </c:pt>
              </c:numCache>
            </c:numRef>
          </c:val>
          <c:extLs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60</c:v>
                </c:pt>
                <c:pt idx="1">
                  <c:v>86</c:v>
                </c:pt>
              </c:numCache>
            </c:numRef>
          </c:val>
          <c:extLs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42814592"/>
        <c:axId val="142820480"/>
      </c:barChart>
      <c:catAx>
        <c:axId val="142814592"/>
        <c:scaling>
          <c:orientation val="minMax"/>
        </c:scaling>
        <c:delete val="1"/>
        <c:axPos val="l"/>
        <c:numFmt formatCode="General" sourceLinked="0"/>
        <c:majorTickMark val="in"/>
        <c:minorTickMark val="none"/>
        <c:tickLblPos val="none"/>
        <c:crossAx val="142820480"/>
        <c:crosses val="autoZero"/>
        <c:auto val="1"/>
        <c:lblAlgn val="ctr"/>
        <c:lblOffset val="100"/>
        <c:noMultiLvlLbl val="0"/>
      </c:catAx>
      <c:valAx>
        <c:axId val="142820480"/>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28145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74</c:v>
                </c:pt>
                <c:pt idx="1">
                  <c:v>83</c:v>
                </c:pt>
                <c:pt idx="2">
                  <c:v>89</c:v>
                </c:pt>
                <c:pt idx="3">
                  <c:v>88</c:v>
                </c:pt>
              </c:numCache>
            </c:numRef>
          </c:val>
          <c:extLst>
            <c:ext xmlns:c16="http://schemas.microsoft.com/office/drawing/2014/chart" uri="{C3380CC4-5D6E-409C-BE32-E72D297353CC}">
              <c16:uniqueId val="{00000000-F9F4-43AF-8CF7-3531756FCFB5}"/>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65</c:v>
                </c:pt>
                <c:pt idx="1">
                  <c:v>81</c:v>
                </c:pt>
                <c:pt idx="2">
                  <c:v>82</c:v>
                </c:pt>
                <c:pt idx="3">
                  <c:v>85</c:v>
                </c:pt>
              </c:numCache>
            </c:numRef>
          </c:val>
          <c:extLs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66</c:v>
                </c:pt>
                <c:pt idx="1">
                  <c:v>82</c:v>
                </c:pt>
                <c:pt idx="2">
                  <c:v>84</c:v>
                </c:pt>
                <c:pt idx="3">
                  <c:v>86</c:v>
                </c:pt>
              </c:numCache>
            </c:numRef>
          </c:val>
          <c:extLs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42664064"/>
        <c:axId val="142665600"/>
      </c:barChart>
      <c:catAx>
        <c:axId val="142664064"/>
        <c:scaling>
          <c:orientation val="minMax"/>
        </c:scaling>
        <c:delete val="1"/>
        <c:axPos val="l"/>
        <c:numFmt formatCode="General" sourceLinked="0"/>
        <c:majorTickMark val="in"/>
        <c:minorTickMark val="none"/>
        <c:tickLblPos val="none"/>
        <c:crossAx val="142665600"/>
        <c:crosses val="autoZero"/>
        <c:auto val="1"/>
        <c:lblAlgn val="ctr"/>
        <c:lblOffset val="100"/>
        <c:noMultiLvlLbl val="0"/>
      </c:catAx>
      <c:valAx>
        <c:axId val="1426656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69"/>
              <c:y val="0.89811707358074799"/>
            </c:manualLayout>
          </c:layout>
          <c:overlay val="0"/>
        </c:title>
        <c:numFmt formatCode="General" sourceLinked="1"/>
        <c:majorTickMark val="none"/>
        <c:minorTickMark val="none"/>
        <c:tickLblPos val="nextTo"/>
        <c:spPr>
          <a:ln w="25400">
            <a:solidFill>
              <a:srgbClr val="000000"/>
            </a:solidFill>
          </a:ln>
        </c:spPr>
        <c:crossAx val="14266406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2986E-2"/>
          <c:w val="0.5262089775274441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97</c:v>
                </c:pt>
              </c:numCache>
            </c:numRef>
          </c:val>
          <c:extLst>
            <c:ext xmlns:c16="http://schemas.microsoft.com/office/drawing/2014/chart" uri="{C3380CC4-5D6E-409C-BE32-E72D297353CC}">
              <c16:uniqueId val="{00000001-1EE0-42FA-9C16-8EE2A6F83656}"/>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96</c:v>
                </c:pt>
              </c:numCache>
            </c:numRef>
          </c:val>
          <c:extLs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47961344"/>
        <c:axId val="147962880"/>
      </c:barChart>
      <c:catAx>
        <c:axId val="147961344"/>
        <c:scaling>
          <c:orientation val="minMax"/>
        </c:scaling>
        <c:delete val="1"/>
        <c:axPos val="l"/>
        <c:numFmt formatCode="General" sourceLinked="0"/>
        <c:majorTickMark val="in"/>
        <c:minorTickMark val="none"/>
        <c:tickLblPos val="none"/>
        <c:crossAx val="147962880"/>
        <c:crosses val="autoZero"/>
        <c:auto val="1"/>
        <c:lblAlgn val="ctr"/>
        <c:lblOffset val="100"/>
        <c:noMultiLvlLbl val="0"/>
      </c:catAx>
      <c:valAx>
        <c:axId val="1479628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613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438416000919597"/>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75</c:v>
                </c:pt>
                <c:pt idx="1">
                  <c:v>49</c:v>
                </c:pt>
                <c:pt idx="2">
                  <c:v>93</c:v>
                </c:pt>
                <c:pt idx="3">
                  <c:v>88</c:v>
                </c:pt>
              </c:numCache>
            </c:numRef>
          </c:val>
          <c:extLst>
            <c:ext xmlns:c16="http://schemas.microsoft.com/office/drawing/2014/chart" uri="{C3380CC4-5D6E-409C-BE32-E72D297353CC}">
              <c16:uniqueId val="{00000000-9D4E-4F04-A360-DC62E40FC491}"/>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74</c:v>
                </c:pt>
                <c:pt idx="1">
                  <c:v>47</c:v>
                </c:pt>
                <c:pt idx="2">
                  <c:v>90</c:v>
                </c:pt>
                <c:pt idx="3">
                  <c:v>86</c:v>
                </c:pt>
              </c:numCache>
            </c:numRef>
          </c:val>
          <c:extLs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77</c:v>
                </c:pt>
                <c:pt idx="1">
                  <c:v>47</c:v>
                </c:pt>
                <c:pt idx="2">
                  <c:v>90</c:v>
                </c:pt>
                <c:pt idx="3">
                  <c:v>86</c:v>
                </c:pt>
              </c:numCache>
            </c:numRef>
          </c:val>
          <c:extLs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225281920"/>
        <c:axId val="225283456"/>
      </c:barChart>
      <c:catAx>
        <c:axId val="225281920"/>
        <c:scaling>
          <c:orientation val="minMax"/>
        </c:scaling>
        <c:delete val="1"/>
        <c:axPos val="l"/>
        <c:numFmt formatCode="General" sourceLinked="0"/>
        <c:majorTickMark val="in"/>
        <c:minorTickMark val="none"/>
        <c:tickLblPos val="none"/>
        <c:crossAx val="225283456"/>
        <c:crosses val="autoZero"/>
        <c:auto val="1"/>
        <c:lblAlgn val="ctr"/>
        <c:lblOffset val="100"/>
        <c:noMultiLvlLbl val="0"/>
      </c:catAx>
      <c:valAx>
        <c:axId val="225283456"/>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5281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28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Blad1!$B$2</c:f>
              <c:numCache>
                <c:formatCode>General</c:formatCode>
                <c:ptCount val="1"/>
                <c:pt idx="0">
                  <c:v>89</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Blad1!$C$2</c:f>
              <c:numCache>
                <c:formatCode>General</c:formatCode>
                <c:ptCount val="1"/>
                <c:pt idx="0">
                  <c:v>87</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Blad1!$D$2</c:f>
              <c:numCache>
                <c:formatCode>General</c:formatCode>
                <c:ptCount val="1"/>
                <c:pt idx="0">
                  <c:v>88</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227499392"/>
        <c:axId val="227505280"/>
      </c:barChart>
      <c:catAx>
        <c:axId val="227499392"/>
        <c:scaling>
          <c:orientation val="minMax"/>
        </c:scaling>
        <c:delete val="1"/>
        <c:axPos val="l"/>
        <c:numFmt formatCode="General" sourceLinked="0"/>
        <c:majorTickMark val="in"/>
        <c:minorTickMark val="none"/>
        <c:tickLblPos val="none"/>
        <c:crossAx val="227505280"/>
        <c:crosses val="autoZero"/>
        <c:auto val="1"/>
        <c:lblAlgn val="ctr"/>
        <c:lblOffset val="100"/>
        <c:noMultiLvlLbl val="0"/>
      </c:catAx>
      <c:valAx>
        <c:axId val="2275052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46"/>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74993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17"/>
          <c:y val="3.9443143005816222E-2"/>
          <c:w val="0.44876199781596648"/>
          <c:h val="0.81335628960019568"/>
        </c:manualLayout>
      </c:layout>
      <c:barChart>
        <c:barDir val="bar"/>
        <c:grouping val="clustered"/>
        <c:varyColors val="0"/>
        <c:ser>
          <c:idx val="1"/>
          <c:order val="0"/>
          <c:tx>
            <c:strRef>
              <c:f>Hemtjänst!$C$1</c:f>
              <c:strCache>
                <c:ptCount val="1"/>
                <c:pt idx="0">
                  <c:v>2019</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97</c:v>
                </c:pt>
                <c:pt idx="1">
                  <c:v>74</c:v>
                </c:pt>
                <c:pt idx="2">
                  <c:v>83</c:v>
                </c:pt>
                <c:pt idx="3">
                  <c:v>89</c:v>
                </c:pt>
                <c:pt idx="4">
                  <c:v>88</c:v>
                </c:pt>
                <c:pt idx="5">
                  <c:v>69</c:v>
                </c:pt>
                <c:pt idx="6">
                  <c:v>88</c:v>
                </c:pt>
              </c:numCache>
            </c:numRef>
          </c:val>
          <c:extLst>
            <c:ext xmlns:c16="http://schemas.microsoft.com/office/drawing/2014/chart" uri="{C3380CC4-5D6E-409C-BE32-E72D297353CC}">
              <c16:uniqueId val="{00000001-95C5-4568-9E36-D8C6CF2BDF49}"/>
            </c:ext>
          </c:extLst>
        </c:ser>
        <c:ser>
          <c:idx val="2"/>
          <c:order val="1"/>
          <c:tx>
            <c:strRef>
              <c:f>Hemtjänst!$D$1</c:f>
              <c:strCache>
                <c:ptCount val="1"/>
                <c:pt idx="0">
                  <c:v>2018</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96</c:v>
                </c:pt>
                <c:pt idx="1">
                  <c:v>72</c:v>
                </c:pt>
                <c:pt idx="2">
                  <c:v>80</c:v>
                </c:pt>
                <c:pt idx="3">
                  <c:v>86</c:v>
                </c:pt>
                <c:pt idx="4">
                  <c:v>87</c:v>
                </c:pt>
                <c:pt idx="5">
                  <c:v>63</c:v>
                </c:pt>
                <c:pt idx="6">
                  <c:v>87</c:v>
                </c:pt>
              </c:numCache>
            </c:numRef>
          </c:val>
          <c:extLst>
            <c:ext xmlns:c16="http://schemas.microsoft.com/office/drawing/2014/chart" uri="{C3380CC4-5D6E-409C-BE32-E72D297353CC}">
              <c16:uniqueId val="{00000002-95C5-4568-9E36-D8C6CF2BDF49}"/>
            </c:ext>
          </c:extLst>
        </c:ser>
        <c:ser>
          <c:idx val="3"/>
          <c:order val="2"/>
          <c:tx>
            <c:strRef>
              <c:f>Hemtjänst!$E$1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97</c:v>
                </c:pt>
                <c:pt idx="1">
                  <c:v>79</c:v>
                </c:pt>
                <c:pt idx="2">
                  <c:v>85</c:v>
                </c:pt>
                <c:pt idx="3">
                  <c:v>92</c:v>
                </c:pt>
                <c:pt idx="4">
                  <c:v>92</c:v>
                </c:pt>
                <c:pt idx="5">
                  <c:v>69</c:v>
                </c:pt>
                <c:pt idx="6">
                  <c:v>90</c:v>
                </c:pt>
              </c:numCache>
            </c:numRef>
          </c:val>
          <c:extLs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228249984"/>
        <c:axId val="228251520"/>
      </c:barChart>
      <c:catAx>
        <c:axId val="228249984"/>
        <c:scaling>
          <c:orientation val="minMax"/>
        </c:scaling>
        <c:delete val="1"/>
        <c:axPos val="l"/>
        <c:numFmt formatCode="General" sourceLinked="0"/>
        <c:majorTickMark val="out"/>
        <c:minorTickMark val="none"/>
        <c:tickLblPos val="none"/>
        <c:crossAx val="228251520"/>
        <c:crosses val="autoZero"/>
        <c:auto val="1"/>
        <c:lblAlgn val="ctr"/>
        <c:lblOffset val="100"/>
        <c:noMultiLvlLbl val="0"/>
      </c:catAx>
      <c:valAx>
        <c:axId val="22825152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13"/>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8249984"/>
        <c:crosses val="autoZero"/>
        <c:crossBetween val="between"/>
      </c:valAx>
      <c:spPr>
        <a:solidFill>
          <a:srgbClr val="FFFFFF"/>
        </a:solidFill>
        <a:ln w="25400">
          <a:solidFill>
            <a:srgbClr val="000000"/>
          </a:solidFill>
        </a:ln>
      </c:spPr>
    </c:plotArea>
    <c:legend>
      <c:legendPos val="r"/>
      <c:overlay val="0"/>
      <c:txPr>
        <a:bodyPr/>
        <a:lstStyle/>
        <a:p>
          <a:pPr>
            <a:defRPr sz="1050" b="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75"/>
          <c:y val="3.9483553983373734E-2"/>
          <c:w val="0.46268959375660412"/>
          <c:h val="0.81675448012566909"/>
        </c:manualLayout>
      </c:layout>
      <c:barChart>
        <c:barDir val="bar"/>
        <c:grouping val="clustered"/>
        <c:varyColors val="0"/>
        <c:ser>
          <c:idx val="1"/>
          <c:order val="0"/>
          <c:tx>
            <c:strRef>
              <c:f>Säbo!$C$1</c:f>
              <c:strCache>
                <c:ptCount val="1"/>
                <c:pt idx="0">
                  <c:v>2019</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89</c:v>
                </c:pt>
                <c:pt idx="1">
                  <c:v>75</c:v>
                </c:pt>
                <c:pt idx="2">
                  <c:v>93</c:v>
                </c:pt>
                <c:pt idx="3">
                  <c:v>88</c:v>
                </c:pt>
              </c:numCache>
            </c:numRef>
          </c:val>
          <c:extLst>
            <c:ext xmlns:c16="http://schemas.microsoft.com/office/drawing/2014/chart" uri="{C3380CC4-5D6E-409C-BE32-E72D297353CC}">
              <c16:uniqueId val="{00000001-A530-4AA3-B2DF-53D9F5C286E5}"/>
            </c:ext>
          </c:extLst>
        </c:ser>
        <c:ser>
          <c:idx val="2"/>
          <c:order val="1"/>
          <c:tx>
            <c:strRef>
              <c:f>Säbo!$D$1</c:f>
              <c:strCache>
                <c:ptCount val="1"/>
                <c:pt idx="0">
                  <c:v>2018</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90</c:v>
                </c:pt>
                <c:pt idx="1">
                  <c:v>74</c:v>
                </c:pt>
                <c:pt idx="2">
                  <c:v>92</c:v>
                </c:pt>
                <c:pt idx="3">
                  <c:v>86</c:v>
                </c:pt>
              </c:numCache>
            </c:numRef>
          </c:val>
          <c:extLst>
            <c:ext xmlns:c16="http://schemas.microsoft.com/office/drawing/2014/chart" uri="{C3380CC4-5D6E-409C-BE32-E72D297353CC}">
              <c16:uniqueId val="{00000002-A530-4AA3-B2DF-53D9F5C286E5}"/>
            </c:ext>
          </c:extLst>
        </c:ser>
        <c:ser>
          <c:idx val="3"/>
          <c:order val="2"/>
          <c:tx>
            <c:strRef>
              <c:f>Säbo!$E$1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93</c:v>
                </c:pt>
                <c:pt idx="1">
                  <c:v>81</c:v>
                </c:pt>
                <c:pt idx="2">
                  <c:v>94</c:v>
                </c:pt>
                <c:pt idx="3">
                  <c:v>88</c:v>
                </c:pt>
              </c:numCache>
            </c:numRef>
          </c:val>
          <c:extLs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268646272"/>
        <c:axId val="268647808"/>
      </c:barChart>
      <c:catAx>
        <c:axId val="268646272"/>
        <c:scaling>
          <c:orientation val="minMax"/>
        </c:scaling>
        <c:delete val="1"/>
        <c:axPos val="l"/>
        <c:numFmt formatCode="General" sourceLinked="0"/>
        <c:majorTickMark val="out"/>
        <c:minorTickMark val="none"/>
        <c:tickLblPos val="none"/>
        <c:crossAx val="268647808"/>
        <c:crosses val="autoZero"/>
        <c:auto val="1"/>
        <c:lblAlgn val="ctr"/>
        <c:lblOffset val="100"/>
        <c:noMultiLvlLbl val="0"/>
      </c:catAx>
      <c:valAx>
        <c:axId val="26864780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6864627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65-79 år</c:v>
                </c:pt>
                <c:pt idx="1">
                  <c:v>80 år eller äldre</c:v>
                </c:pt>
              </c:strCache>
            </c:strRef>
          </c:cat>
          <c:val>
            <c:numRef>
              <c:f>Blad1!$A$2:$B$2</c:f>
              <c:numCache>
                <c:formatCode>0</c:formatCode>
                <c:ptCount val="2"/>
                <c:pt idx="0">
                  <c:v>127</c:v>
                </c:pt>
                <c:pt idx="1">
                  <c:v>345</c:v>
                </c:pt>
              </c:numCache>
            </c:numRef>
          </c:val>
          <c:extLs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8"/>
          <c:h val="0.15490463389657075"/>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129</c:v>
                </c:pt>
                <c:pt idx="1">
                  <c:v>222</c:v>
                </c:pt>
                <c:pt idx="2">
                  <c:v>118</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23-4BEA-9FA8-AB99A09A9246}"/>
              </c:ext>
            </c:extLst>
          </c:dPt>
          <c:dPt>
            <c:idx val="2"/>
            <c:bubble3D val="0"/>
            <c:spPr>
              <a:solidFill>
                <a:srgbClr val="D3BF96"/>
              </a:solidFill>
            </c:spPr>
            <c:extLs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241</c:v>
                </c:pt>
                <c:pt idx="1">
                  <c:v>202</c:v>
                </c:pt>
                <c:pt idx="2">
                  <c:v>25</c:v>
                </c:pt>
              </c:numCache>
            </c:numRef>
          </c:val>
          <c:extLs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Hemtjänst!$A$1:$B$1</c:f>
              <c:strCache>
                <c:ptCount val="2"/>
                <c:pt idx="0">
                  <c:v>Ja</c:v>
                </c:pt>
                <c:pt idx="1">
                  <c:v>Nej</c:v>
                </c:pt>
              </c:strCache>
            </c:strRef>
          </c:cat>
          <c:val>
            <c:numRef>
              <c:f>Hemtjänst!$A$2:$B$2</c:f>
              <c:numCache>
                <c:formatCode>General</c:formatCode>
                <c:ptCount val="2"/>
                <c:pt idx="0">
                  <c:v>138</c:v>
                </c:pt>
                <c:pt idx="1">
                  <c:v>321</c:v>
                </c:pt>
              </c:numCache>
            </c:numRef>
          </c:val>
          <c:extLs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7"/>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119</c:v>
                </c:pt>
                <c:pt idx="1">
                  <c:v>233</c:v>
                </c:pt>
                <c:pt idx="2">
                  <c:v>116</c:v>
                </c:pt>
              </c:numCache>
            </c:numRef>
          </c:val>
          <c:extLs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25"/>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sig trygg hemma med hemtjänst</c:v>
                </c:pt>
                <c:pt idx="1">
                  <c:v>Personalen kommer på avtalad tid</c:v>
                </c:pt>
                <c:pt idx="2">
                  <c:v>Är sammantaget nöjd med hemtjänsten</c:v>
                </c:pt>
                <c:pt idx="3">
                  <c:v>Känner förtroende för personalen</c:v>
                </c:pt>
                <c:pt idx="4">
                  <c:v>Får bra bemötande från personalen</c:v>
                </c:pt>
              </c:strCache>
            </c:strRef>
          </c:cat>
          <c:val>
            <c:numRef>
              <c:f>Blad1!$B$2:$B$6</c:f>
              <c:numCache>
                <c:formatCode>General</c:formatCode>
                <c:ptCount val="5"/>
                <c:pt idx="0">
                  <c:v>88</c:v>
                </c:pt>
                <c:pt idx="1">
                  <c:v>89</c:v>
                </c:pt>
                <c:pt idx="2">
                  <c:v>89</c:v>
                </c:pt>
                <c:pt idx="3">
                  <c:v>93</c:v>
                </c:pt>
                <c:pt idx="4">
                  <c:v>97</c:v>
                </c:pt>
              </c:numCache>
            </c:numRef>
          </c:val>
          <c:extLs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139283456"/>
        <c:axId val="139289344"/>
      </c:barChart>
      <c:catAx>
        <c:axId val="139283456"/>
        <c:scaling>
          <c:orientation val="minMax"/>
        </c:scaling>
        <c:delete val="1"/>
        <c:axPos val="l"/>
        <c:numFmt formatCode="000\ 00" sourceLinked="0"/>
        <c:majorTickMark val="in"/>
        <c:minorTickMark val="none"/>
        <c:tickLblPos val="none"/>
        <c:crossAx val="139289344"/>
        <c:crosses val="autoZero"/>
        <c:auto val="1"/>
        <c:lblAlgn val="l"/>
        <c:lblOffset val="100"/>
        <c:noMultiLvlLbl val="0"/>
      </c:catAx>
      <c:valAx>
        <c:axId val="1392893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283456"/>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75</c:v>
                </c:pt>
                <c:pt idx="1">
                  <c:v>74</c:v>
                </c:pt>
                <c:pt idx="2">
                  <c:v>69</c:v>
                </c:pt>
                <c:pt idx="3">
                  <c:v>67</c:v>
                </c:pt>
                <c:pt idx="4">
                  <c:v>49</c:v>
                </c:pt>
              </c:numCache>
            </c:numRef>
          </c:val>
          <c:extLs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139338880"/>
        <c:axId val="139340416"/>
      </c:barChart>
      <c:catAx>
        <c:axId val="139338880"/>
        <c:scaling>
          <c:orientation val="minMax"/>
        </c:scaling>
        <c:delete val="1"/>
        <c:axPos val="l"/>
        <c:numFmt formatCode="000\ 00" sourceLinked="0"/>
        <c:majorTickMark val="in"/>
        <c:minorTickMark val="none"/>
        <c:tickLblPos val="none"/>
        <c:crossAx val="139340416"/>
        <c:crosses val="autoZero"/>
        <c:auto val="1"/>
        <c:lblAlgn val="l"/>
        <c:lblOffset val="100"/>
        <c:noMultiLvlLbl val="0"/>
      </c:catAx>
      <c:valAx>
        <c:axId val="13934041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338880"/>
        <c:crosses val="autoZero"/>
        <c:crossBetween val="between"/>
        <c:majorUnit val="20"/>
      </c:valAx>
      <c:spPr>
        <a:solidFill>
          <a:srgbClr val="FFFFFF"/>
        </a:solidFill>
        <a:ln w="25400">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5954-4961-9D41-7E2587BC2F08}"/>
              </c:ext>
            </c:extLst>
          </c:dPt>
          <c:dPt>
            <c:idx val="1"/>
            <c:invertIfNegative val="0"/>
            <c:bubble3D val="0"/>
            <c:spPr>
              <a:solidFill>
                <a:srgbClr val="A6BCC6"/>
              </a:solidFill>
            </c:spPr>
            <c:extLst>
              <c:ext xmlns:c16="http://schemas.microsoft.com/office/drawing/2014/chart" uri="{C3380CC4-5D6E-409C-BE32-E72D297353CC}">
                <c16:uniqueId val="{00000001-5954-4961-9D41-7E2587BC2F08}"/>
              </c:ext>
            </c:extLst>
          </c:dPt>
          <c:dPt>
            <c:idx val="3"/>
            <c:invertIfNegative val="0"/>
            <c:bubble3D val="0"/>
            <c:spPr>
              <a:solidFill>
                <a:srgbClr val="A6BCC6"/>
              </a:solidFill>
            </c:spPr>
            <c:extLst>
              <c:ext xmlns:c16="http://schemas.microsoft.com/office/drawing/2014/chart" uri="{C3380CC4-5D6E-409C-BE32-E72D297353CC}">
                <c16:uniqueId val="{00000002-5954-4961-9D41-7E2587BC2F08}"/>
              </c:ext>
            </c:extLst>
          </c:dPt>
          <c:dPt>
            <c:idx val="4"/>
            <c:invertIfNegative val="0"/>
            <c:bubble3D val="0"/>
            <c:spPr>
              <a:solidFill>
                <a:srgbClr val="A6BCC6"/>
              </a:solidFill>
            </c:spPr>
            <c:extLst>
              <c:ext xmlns:c16="http://schemas.microsoft.com/office/drawing/2014/chart" uri="{C3380CC4-5D6E-409C-BE32-E72D297353CC}">
                <c16:uniqueId val="{00000003-5954-4961-9D41-7E2587BC2F08}"/>
              </c:ext>
            </c:extLst>
          </c:dPt>
          <c:dPt>
            <c:idx val="6"/>
            <c:invertIfNegative val="0"/>
            <c:bubble3D val="0"/>
            <c:spPr>
              <a:solidFill>
                <a:srgbClr val="8D6E97"/>
              </a:solidFill>
            </c:spPr>
            <c:extLst>
              <c:ext xmlns:c16="http://schemas.microsoft.com/office/drawing/2014/chart" uri="{C3380CC4-5D6E-409C-BE32-E72D297353CC}">
                <c16:uniqueId val="{00000004-5954-4961-9D41-7E2587BC2F08}"/>
              </c:ext>
            </c:extLst>
          </c:dPt>
          <c:dPt>
            <c:idx val="9"/>
            <c:invertIfNegative val="0"/>
            <c:bubble3D val="0"/>
            <c:spPr>
              <a:solidFill>
                <a:srgbClr val="A6BCC6"/>
              </a:solidFill>
            </c:spPr>
            <c:extLs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90</c:v>
                </c:pt>
                <c:pt idx="1">
                  <c:v>86</c:v>
                </c:pt>
                <c:pt idx="3">
                  <c:v>89</c:v>
                </c:pt>
                <c:pt idx="4">
                  <c:v>89</c:v>
                </c:pt>
                <c:pt idx="6">
                  <c:v>89</c:v>
                </c:pt>
                <c:pt idx="7">
                  <c:v>91</c:v>
                </c:pt>
                <c:pt idx="9">
                  <c:v>89</c:v>
                </c:pt>
              </c:numCache>
            </c:numRef>
          </c:val>
          <c:extLs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140202752"/>
        <c:axId val="140204288"/>
      </c:barChart>
      <c:catAx>
        <c:axId val="140202752"/>
        <c:scaling>
          <c:orientation val="minMax"/>
        </c:scaling>
        <c:delete val="1"/>
        <c:axPos val="l"/>
        <c:numFmt formatCode="General" sourceLinked="0"/>
        <c:majorTickMark val="out"/>
        <c:minorTickMark val="none"/>
        <c:tickLblPos val="none"/>
        <c:crossAx val="140204288"/>
        <c:crosses val="autoZero"/>
        <c:auto val="1"/>
        <c:lblAlgn val="ctr"/>
        <c:lblOffset val="100"/>
        <c:noMultiLvlLbl val="0"/>
      </c:catAx>
      <c:valAx>
        <c:axId val="140204288"/>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95"/>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140202752"/>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kommer på avtalad tid</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4"/>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hemma med hemtjänst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2019-07-27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2019-07-27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2019-07-27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2019-07-27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Skövde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graphicFrame>
        <p:nvGraphicFramePr>
          <p:cNvPr id="9" name="Platshållare för innehåll 5"/>
          <p:cNvGraphicFramePr>
            <a:graphicFrameLocks/>
          </p:cNvGraphicFramePr>
          <p:nvPr>
            <p:extLst>
              <p:ext uri="{D42A27DB-BD31-4B8C-83A1-F6EECF244321}">
                <p14:modId xmlns:p14="http://schemas.microsoft.com/office/powerpoint/2010/main" val="553568374"/>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graphicFrame>
        <p:nvGraphicFramePr>
          <p:cNvPr id="8" name="Platshållare för innehåll 5"/>
          <p:cNvGraphicFramePr>
            <a:graphicFrameLocks/>
          </p:cNvGraphicFramePr>
          <p:nvPr>
            <p:extLst>
              <p:ext uri="{D42A27DB-BD31-4B8C-83A1-F6EECF244321}">
                <p14:modId xmlns:p14="http://schemas.microsoft.com/office/powerpoint/2010/main" val="1657466192"/>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348990796"/>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2223625437"/>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290493777"/>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2407464048"/>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520611494"/>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2510551615"/>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794131" y="1749362"/>
            <a:ext cx="6959600" cy="3905714"/>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2019.                   Du hittar enkäten på Socialstyrelsens hemsida </a:t>
            </a:r>
            <a:r>
              <a:rPr lang="sv-SE" sz="1900" b="0" dirty="0">
                <a:hlinkClick r:id="rId2"/>
              </a:rPr>
              <a:t>www.socialstyrelsen.se</a:t>
            </a:r>
            <a:endParaRPr lang="sv-SE" sz="1900" b="0" dirty="0"/>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2017, 2018 och 2019 sker för områdena inflytande, utförande och bemötande samt trygghet och tillgänglighet.</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a:xfrm>
            <a:off x="2709081" y="6295894"/>
            <a:ext cx="4054705" cy="267235"/>
          </a:xfrm>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664756980"/>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2017, 2018 och 2019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22</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2019</a:t>
            </a:r>
          </a:p>
        </p:txBody>
      </p:sp>
      <p:graphicFrame>
        <p:nvGraphicFramePr>
          <p:cNvPr id="14" name="Chart 13"/>
          <p:cNvGraphicFramePr>
            <a:graphicFrameLocks/>
          </p:cNvGraphicFramePr>
          <p:nvPr>
            <p:extLst>
              <p:ext uri="{D42A27DB-BD31-4B8C-83A1-F6EECF244321}">
                <p14:modId xmlns:p14="http://schemas.microsoft.com/office/powerpoint/2010/main" val="4259632465"/>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3105468272"/>
              </p:ext>
            </p:extLst>
          </p:nvPr>
        </p:nvGraphicFramePr>
        <p:xfrm>
          <a:off x="801687" y="2165495"/>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23</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60151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305277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25</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42369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22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88 749 personer på årets enkät för äldre med hemtjänst, vilket är 60,1% av de tillfrågade.</a:t>
            </a:r>
            <a:endParaRPr lang="sv-SE" sz="1900" b="0" dirty="0"/>
          </a:p>
          <a:p>
            <a:r>
              <a:rPr lang="sv-SE" sz="1900" b="0"/>
              <a:t>I Skövde svarade 472 personer, vilket är 56,8% av de tillfrågade.</a:t>
            </a:r>
            <a:endParaRPr lang="sv-SE" sz="1900" b="0" dirty="0"/>
          </a:p>
          <a:p>
            <a:pPr lvl="3"/>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745111041"/>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546821069"/>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1922499796"/>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983742142"/>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1894010927"/>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63253016"/>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t>
            </a:r>
            <a:r>
              <a:rPr lang="sv-SE" sz="1900" b="0" dirty="0"/>
              <a:t> </a:t>
            </a:r>
          </a:p>
          <a:p>
            <a:pPr lvl="3"/>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4518</TotalTime>
  <Words>1161</Words>
  <Application>Microsoft Office PowerPoint</Application>
  <PresentationFormat>Bildspel på skärmen (4:3)</PresentationFormat>
  <Paragraphs>160</Paragraphs>
  <Slides>27</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27</vt:i4>
      </vt:variant>
    </vt:vector>
  </HeadingPairs>
  <TitlesOfParts>
    <vt:vector size="33" baseType="lpstr">
      <vt:lpstr>Arial</vt:lpstr>
      <vt:lpstr>Calibri</vt:lpstr>
      <vt:lpstr>Century Gothic</vt:lpstr>
      <vt:lpstr>SoS-PPT-svensk</vt:lpstr>
      <vt:lpstr>Anpassad formgivning</vt:lpstr>
      <vt:lpstr>1_Anpassad formgivning</vt:lpstr>
      <vt:lpstr>Så tycker de äldre om äldreomsorgen 2019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2019</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2017, 2018 och 2019 </vt:lpstr>
      <vt:lpstr>Inflytande, utförande och bemötande </vt:lpstr>
      <vt:lpstr>Trygghet och tillgänglighet </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393</cp:revision>
  <cp:lastPrinted>2014-08-07T08:24:06Z</cp:lastPrinted>
  <dcterms:created xsi:type="dcterms:W3CDTF">2014-06-27T06:29:47Z</dcterms:created>
  <dcterms:modified xsi:type="dcterms:W3CDTF">2019-07-27T16:52:33Z</dcterms:modified>
</cp:coreProperties>
</file>