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drawings/drawing5.xml" ContentType="application/vnd.openxmlformats-officedocument.drawingml.chartshapes+xml"/>
  <Override PartName="/ppt/charts/chart13.xml" ContentType="application/vnd.openxmlformats-officedocument.drawingml.chart+xml"/>
  <Override PartName="/ppt/drawings/drawing6.xml" ContentType="application/vnd.openxmlformats-officedocument.drawingml.chartshapes+xml"/>
  <Override PartName="/ppt/charts/chart14.xml" ContentType="application/vnd.openxmlformats-officedocument.drawingml.chart+xml"/>
  <Override PartName="/ppt/drawings/drawing7.xml" ContentType="application/vnd.openxmlformats-officedocument.drawingml.chartshapes+xml"/>
  <Override PartName="/ppt/charts/chart15.xml" ContentType="application/vnd.openxmlformats-officedocument.drawingml.chart+xml"/>
  <Override PartName="/ppt/drawings/drawing8.xml" ContentType="application/vnd.openxmlformats-officedocument.drawingml.chartshapes+xml"/>
  <Override PartName="/ppt/charts/chart16.xml" ContentType="application/vnd.openxmlformats-officedocument.drawingml.chart+xml"/>
  <Override PartName="/ppt/theme/themeOverride8.xml" ContentType="application/vnd.openxmlformats-officedocument.themeOverride+xml"/>
  <Override PartName="/ppt/drawings/drawing9.xml" ContentType="application/vnd.openxmlformats-officedocument.drawingml.chartshapes+xml"/>
  <Override PartName="/ppt/charts/chart17.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31"/>
  </p:notesMasterIdLst>
  <p:handoutMasterIdLst>
    <p:handoutMasterId r:id="rId32"/>
  </p:handoutMasterIdLst>
  <p:sldIdLst>
    <p:sldId id="277" r:id="rId4"/>
    <p:sldId id="259" r:id="rId5"/>
    <p:sldId id="279" r:id="rId6"/>
    <p:sldId id="280" r:id="rId7"/>
    <p:sldId id="319" r:id="rId8"/>
    <p:sldId id="314" r:id="rId9"/>
    <p:sldId id="315" r:id="rId10"/>
    <p:sldId id="284" r:id="rId11"/>
    <p:sldId id="305" r:id="rId12"/>
    <p:sldId id="285" r:id="rId13"/>
    <p:sldId id="286" r:id="rId14"/>
    <p:sldId id="306" r:id="rId15"/>
    <p:sldId id="316" r:id="rId16"/>
    <p:sldId id="289" r:id="rId17"/>
    <p:sldId id="257" r:id="rId18"/>
    <p:sldId id="290" r:id="rId19"/>
    <p:sldId id="291" r:id="rId20"/>
    <p:sldId id="294" r:id="rId21"/>
    <p:sldId id="296" r:id="rId22"/>
    <p:sldId id="323" r:id="rId23"/>
    <p:sldId id="297" r:id="rId24"/>
    <p:sldId id="298" r:id="rId25"/>
    <p:sldId id="309" r:id="rId26"/>
    <p:sldId id="326" r:id="rId27"/>
    <p:sldId id="324" r:id="rId28"/>
    <p:sldId id="325" r:id="rId29"/>
    <p:sldId id="270" r:id="rId30"/>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9C35"/>
    <a:srgbClr val="D3BF96"/>
    <a:srgbClr val="E98300"/>
    <a:srgbClr val="ED8B00"/>
    <a:srgbClr val="A5ACAF"/>
    <a:srgbClr val="3DB7E4"/>
    <a:srgbClr val="857363"/>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713" autoAdjust="0"/>
  </p:normalViewPr>
  <p:slideViewPr>
    <p:cSldViewPr snapToGrid="0" showGuides="1">
      <p:cViewPr varScale="1">
        <p:scale>
          <a:sx n="69" d="100"/>
          <a:sy n="69" d="100"/>
        </p:scale>
        <p:origin x="-1716"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6.xlsx"/><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808745155038904"/>
          <c:y val="0.11939964157706107"/>
          <c:w val="0.49555878552971938"/>
          <c:h val="0.78558627752176136"/>
        </c:manualLayout>
      </c:layout>
      <c:pieChart>
        <c:varyColors val="1"/>
        <c:ser>
          <c:idx val="0"/>
          <c:order val="0"/>
          <c:spPr>
            <a:solidFill>
              <a:srgbClr val="8D6E97"/>
            </a:solidFill>
          </c:spPr>
          <c:dPt>
            <c:idx val="0"/>
            <c:bubble3D val="0"/>
            <c:spPr>
              <a:solidFill>
                <a:srgbClr val="4A7729"/>
              </a:solidFill>
            </c:spPr>
            <c:extLst xmlns:c16r2="http://schemas.microsoft.com/office/drawing/2015/06/chart">
              <c:ext xmlns:c16="http://schemas.microsoft.com/office/drawing/2014/chart" uri="{C3380CC4-5D6E-409C-BE32-E72D297353CC}">
                <c16:uniqueId val="{00000000-8BF7-4272-961F-9AD9EECB86B6}"/>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Blad1!$A$1:$B$1</c:f>
              <c:strCache>
                <c:ptCount val="2"/>
                <c:pt idx="0">
                  <c:v>Män</c:v>
                </c:pt>
                <c:pt idx="1">
                  <c:v>Kvinnor</c:v>
                </c:pt>
              </c:strCache>
            </c:strRef>
          </c:cat>
          <c:val>
            <c:numRef>
              <c:f>Blad1!$A$2:$B$2</c:f>
              <c:numCache>
                <c:formatCode>General</c:formatCode>
                <c:ptCount val="2"/>
                <c:pt idx="0">
                  <c:v>162</c:v>
                </c:pt>
                <c:pt idx="1">
                  <c:v>297</c:v>
                </c:pt>
              </c:numCache>
            </c:numRef>
          </c:val>
          <c:extLst xmlns:c16r2="http://schemas.microsoft.com/office/drawing/2015/06/chart">
            <c:ext xmlns:c16="http://schemas.microsoft.com/office/drawing/2014/chart" uri="{C3380CC4-5D6E-409C-BE32-E72D297353CC}">
              <c16:uniqueId val="{00000001-8BF7-4272-961F-9AD9EECB86B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531007751938502"/>
          <c:y val="0.42898713517665488"/>
          <c:w val="0.16621568152454796"/>
          <c:h val="0.15896889400921857"/>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1"/>
          <c:y val="3.7671232876712986E-2"/>
          <c:w val="0.52985861256394051"/>
          <c:h val="0.7891786215079275"/>
        </c:manualLayout>
      </c:layout>
      <c:barChart>
        <c:barDir val="bar"/>
        <c:grouping val="clustered"/>
        <c:varyColors val="0"/>
        <c:ser>
          <c:idx val="0"/>
          <c:order val="0"/>
          <c:tx>
            <c:strRef>
              <c:f>Blad1!$B$1</c:f>
              <c:strCache>
                <c:ptCount val="1"/>
                <c:pt idx="0">
                  <c:v>Skövde</c:v>
                </c:pt>
              </c:strCache>
            </c:strRef>
          </c:tx>
          <c:spPr>
            <a:solidFill>
              <a:schemeClr val="accent3"/>
            </a:solidFill>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
</c:v>
                </c:pt>
                <c:pt idx="1">
                  <c:v>Fick du välja utförare av hemtjänsten </c:v>
                </c:pt>
                <c:pt idx="2">
                  <c:v>Är handläggarens beslut anpassat efter dina behov?
</c:v>
                </c:pt>
              </c:strCache>
            </c:strRef>
          </c:cat>
          <c:val>
            <c:numRef>
              <c:f>Blad1!$B$2:$B$4</c:f>
              <c:numCache>
                <c:formatCode>General</c:formatCode>
                <c:ptCount val="3"/>
                <c:pt idx="0">
                  <c:v>64</c:v>
                </c:pt>
                <c:pt idx="1">
                  <c:v>77</c:v>
                </c:pt>
                <c:pt idx="2">
                  <c:v>74</c:v>
                </c:pt>
              </c:numCache>
            </c:numRef>
          </c:val>
          <c:extLst xmlns:c16r2="http://schemas.microsoft.com/office/drawing/2015/06/chart">
            <c:ext xmlns:c16="http://schemas.microsoft.com/office/drawing/2014/chart" uri="{C3380CC4-5D6E-409C-BE32-E72D297353CC}">
              <c16:uniqueId val="{00000000-F2FA-4896-BFB3-E1E7086D4433}"/>
            </c:ext>
          </c:extLst>
        </c:ser>
        <c:ser>
          <c:idx val="1"/>
          <c:order val="1"/>
          <c:tx>
            <c:strRef>
              <c:f>Blad1!$C$1</c:f>
              <c:strCache>
                <c:ptCount val="1"/>
                <c:pt idx="0">
                  <c:v>Västra Götalands län</c:v>
                </c:pt>
              </c:strCache>
            </c:strRef>
          </c:tx>
          <c:spPr>
            <a:solidFill>
              <a:schemeClr val="accent2"/>
            </a:solidFill>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
</c:v>
                </c:pt>
                <c:pt idx="1">
                  <c:v>Fick du välja utförare av hemtjänsten </c:v>
                </c:pt>
                <c:pt idx="2">
                  <c:v>Är handläggarens beslut anpassat efter dina behov?
</c:v>
                </c:pt>
              </c:strCache>
            </c:strRef>
          </c:cat>
          <c:val>
            <c:numRef>
              <c:f>Blad1!$C$2:$C$4</c:f>
              <c:numCache>
                <c:formatCode>General</c:formatCode>
                <c:ptCount val="3"/>
                <c:pt idx="0">
                  <c:v>61</c:v>
                </c:pt>
                <c:pt idx="1">
                  <c:v>51</c:v>
                </c:pt>
                <c:pt idx="2">
                  <c:v>72</c:v>
                </c:pt>
              </c:numCache>
            </c:numRef>
          </c:val>
          <c:extLst xmlns:c16r2="http://schemas.microsoft.com/office/drawing/2015/06/chart">
            <c:ext xmlns:c16="http://schemas.microsoft.com/office/drawing/2014/chart" uri="{C3380CC4-5D6E-409C-BE32-E72D297353CC}">
              <c16:uniqueId val="{00000001-F2FA-4896-BFB3-E1E7086D4433}"/>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
</c:v>
                </c:pt>
                <c:pt idx="1">
                  <c:v>Fick du välja utförare av hemtjänsten </c:v>
                </c:pt>
                <c:pt idx="2">
                  <c:v>Är handläggarens beslut anpassat efter dina behov?
</c:v>
                </c:pt>
              </c:strCache>
            </c:strRef>
          </c:cat>
          <c:val>
            <c:numRef>
              <c:f>Blad1!$D$2:$D$4</c:f>
              <c:numCache>
                <c:formatCode>General</c:formatCode>
                <c:ptCount val="3"/>
                <c:pt idx="0">
                  <c:v>63</c:v>
                </c:pt>
                <c:pt idx="1">
                  <c:v>57</c:v>
                </c:pt>
                <c:pt idx="2">
                  <c:v>72</c:v>
                </c:pt>
              </c:numCache>
            </c:numRef>
          </c:val>
          <c:extLst xmlns:c16r2="http://schemas.microsoft.com/office/drawing/2015/06/chart">
            <c:ext xmlns:c16="http://schemas.microsoft.com/office/drawing/2014/chart" uri="{C3380CC4-5D6E-409C-BE32-E72D297353CC}">
              <c16:uniqueId val="{00000002-F2FA-4896-BFB3-E1E7086D4433}"/>
            </c:ext>
          </c:extLst>
        </c:ser>
        <c:dLbls>
          <c:showLegendKey val="0"/>
          <c:showVal val="0"/>
          <c:showCatName val="0"/>
          <c:showSerName val="0"/>
          <c:showPercent val="0"/>
          <c:showBubbleSize val="0"/>
        </c:dLbls>
        <c:gapWidth val="100"/>
        <c:axId val="148595840"/>
        <c:axId val="148597376"/>
      </c:barChart>
      <c:catAx>
        <c:axId val="148595840"/>
        <c:scaling>
          <c:orientation val="minMax"/>
        </c:scaling>
        <c:delete val="1"/>
        <c:axPos val="l"/>
        <c:numFmt formatCode="General" sourceLinked="0"/>
        <c:majorTickMark val="in"/>
        <c:minorTickMark val="none"/>
        <c:tickLblPos val="none"/>
        <c:crossAx val="148597376"/>
        <c:crosses val="autoZero"/>
        <c:auto val="1"/>
        <c:lblAlgn val="ctr"/>
        <c:lblOffset val="100"/>
        <c:noMultiLvlLbl val="0"/>
      </c:catAx>
      <c:valAx>
        <c:axId val="1485973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075492844416569"/>
              <c:y val="0.89799681350978955"/>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8595840"/>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2996"/>
          <c:y val="3.7671232876712986E-2"/>
          <c:w val="0.53168343008218866"/>
          <c:h val="0.7891786215079275"/>
        </c:manualLayout>
      </c:layout>
      <c:barChart>
        <c:barDir val="bar"/>
        <c:grouping val="clustered"/>
        <c:varyColors val="0"/>
        <c:ser>
          <c:idx val="0"/>
          <c:order val="0"/>
          <c:tx>
            <c:strRef>
              <c:f>Blad1!$B$1</c:f>
              <c:strCache>
                <c:ptCount val="1"/>
                <c:pt idx="0">
                  <c:v>Skövde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du kunna påverka vid vilka tider personalen kommer?</c:v>
                </c:pt>
                <c:pt idx="1">
                  <c:v>Brukar personalen ta hänsyn till dina 
åsikter och önskemål om hur hjälpen 
skall utföras?</c:v>
                </c:pt>
              </c:strCache>
            </c:strRef>
          </c:cat>
          <c:val>
            <c:numRef>
              <c:f>Blad1!$B$2:$B$3</c:f>
              <c:numCache>
                <c:formatCode>General</c:formatCode>
                <c:ptCount val="2"/>
                <c:pt idx="0">
                  <c:v>63</c:v>
                </c:pt>
                <c:pt idx="1">
                  <c:v>87</c:v>
                </c:pt>
              </c:numCache>
            </c:numRef>
          </c:val>
          <c:extLst xmlns:c16r2="http://schemas.microsoft.com/office/drawing/2015/06/chart">
            <c:ext xmlns:c16="http://schemas.microsoft.com/office/drawing/2014/chart" uri="{C3380CC4-5D6E-409C-BE32-E72D297353CC}">
              <c16:uniqueId val="{00000000-5227-4FA9-9B16-F3A3FE7FB0B7}"/>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du kunna påverka vid vilka tider personalen kommer?</c:v>
                </c:pt>
                <c:pt idx="1">
                  <c:v>Brukar personalen ta hänsyn till dina 
åsikter och önskemål om hur hjälpen 
skall utföras?</c:v>
                </c:pt>
              </c:strCache>
            </c:strRef>
          </c:cat>
          <c:val>
            <c:numRef>
              <c:f>Blad1!$C$2:$C$3</c:f>
              <c:numCache>
                <c:formatCode>General</c:formatCode>
                <c:ptCount val="2"/>
                <c:pt idx="0">
                  <c:v>57</c:v>
                </c:pt>
                <c:pt idx="1">
                  <c:v>85</c:v>
                </c:pt>
              </c:numCache>
            </c:numRef>
          </c:val>
          <c:extLst xmlns:c16r2="http://schemas.microsoft.com/office/drawing/2015/06/chart">
            <c:ext xmlns:c16="http://schemas.microsoft.com/office/drawing/2014/chart" uri="{C3380CC4-5D6E-409C-BE32-E72D297353CC}">
              <c16:uniqueId val="{00000001-5227-4FA9-9B16-F3A3FE7FB0B7}"/>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du kunna påverka vid vilka tider personalen kommer?</c:v>
                </c:pt>
                <c:pt idx="1">
                  <c:v>Brukar personalen ta hänsyn till dina 
åsikter och önskemål om hur hjälpen 
skall utföras?</c:v>
                </c:pt>
              </c:strCache>
            </c:strRef>
          </c:cat>
          <c:val>
            <c:numRef>
              <c:f>Blad1!$D$2:$D$3</c:f>
              <c:numCache>
                <c:formatCode>General</c:formatCode>
                <c:ptCount val="2"/>
                <c:pt idx="0">
                  <c:v>60</c:v>
                </c:pt>
                <c:pt idx="1">
                  <c:v>86</c:v>
                </c:pt>
              </c:numCache>
            </c:numRef>
          </c:val>
          <c:extLst xmlns:c16r2="http://schemas.microsoft.com/office/drawing/2015/06/chart">
            <c:ext xmlns:c16="http://schemas.microsoft.com/office/drawing/2014/chart" uri="{C3380CC4-5D6E-409C-BE32-E72D297353CC}">
              <c16:uniqueId val="{00000002-5227-4FA9-9B16-F3A3FE7FB0B7}"/>
            </c:ext>
          </c:extLst>
        </c:ser>
        <c:dLbls>
          <c:showLegendKey val="0"/>
          <c:showVal val="0"/>
          <c:showCatName val="0"/>
          <c:showSerName val="0"/>
          <c:showPercent val="0"/>
          <c:showBubbleSize val="0"/>
        </c:dLbls>
        <c:gapWidth val="100"/>
        <c:axId val="148669952"/>
        <c:axId val="148671488"/>
      </c:barChart>
      <c:catAx>
        <c:axId val="148669952"/>
        <c:scaling>
          <c:orientation val="minMax"/>
        </c:scaling>
        <c:delete val="1"/>
        <c:axPos val="l"/>
        <c:numFmt formatCode="General" sourceLinked="0"/>
        <c:majorTickMark val="in"/>
        <c:minorTickMark val="none"/>
        <c:tickLblPos val="none"/>
        <c:crossAx val="148671488"/>
        <c:crosses val="autoZero"/>
        <c:auto val="1"/>
        <c:lblAlgn val="ctr"/>
        <c:lblOffset val="100"/>
        <c:noMultiLvlLbl val="0"/>
      </c:catAx>
      <c:valAx>
        <c:axId val="148671488"/>
        <c:scaling>
          <c:orientation val="minMax"/>
          <c:max val="100"/>
        </c:scaling>
        <c:delete val="0"/>
        <c:axPos val="b"/>
        <c:majorGridlines/>
        <c:title>
          <c:tx>
            <c:rich>
              <a:bodyPr/>
              <a:lstStyle/>
              <a:p>
                <a:pPr>
                  <a:defRPr/>
                </a:pPr>
                <a:r>
                  <a:rPr lang="sv-SE" dirty="0">
                    <a:latin typeface="Century Gothic" panose="020B0502020202020204" pitchFamily="34" charset="0"/>
                  </a:rPr>
                  <a:t>Procent</a:t>
                </a:r>
              </a:p>
            </c:rich>
          </c:tx>
          <c:layout>
            <c:manualLayout>
              <c:xMode val="edge"/>
              <c:yMode val="edge"/>
              <c:x val="0.87075492844416713"/>
              <c:y val="0.89811697767231147"/>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486699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2986E-2"/>
          <c:w val="0.52255934249094782"/>
          <c:h val="0.7891786215079275"/>
        </c:manualLayout>
      </c:layout>
      <c:barChart>
        <c:barDir val="bar"/>
        <c:grouping val="clustered"/>
        <c:varyColors val="0"/>
        <c:ser>
          <c:idx val="0"/>
          <c:order val="0"/>
          <c:tx>
            <c:strRef>
              <c:f>Blad1!$B$1</c:f>
              <c:strCache>
                <c:ptCount val="1"/>
                <c:pt idx="0">
                  <c:v>Skövde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
</c:v>
                </c:pt>
              </c:strCache>
            </c:strRef>
          </c:cat>
          <c:val>
            <c:numRef>
              <c:f>Blad1!$B$2:$B$5</c:f>
              <c:numCache>
                <c:formatCode>General</c:formatCode>
                <c:ptCount val="4"/>
                <c:pt idx="0">
                  <c:v>72</c:v>
                </c:pt>
                <c:pt idx="1">
                  <c:v>80</c:v>
                </c:pt>
                <c:pt idx="2">
                  <c:v>86</c:v>
                </c:pt>
                <c:pt idx="3">
                  <c:v>87</c:v>
                </c:pt>
              </c:numCache>
            </c:numRef>
          </c:val>
          <c:extLst xmlns:c16r2="http://schemas.microsoft.com/office/drawing/2015/06/chart">
            <c:ext xmlns:c16="http://schemas.microsoft.com/office/drawing/2014/chart" uri="{C3380CC4-5D6E-409C-BE32-E72D297353CC}">
              <c16:uniqueId val="{00000000-F9F4-43AF-8CF7-3531756FCFB5}"/>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
</c:v>
                </c:pt>
              </c:strCache>
            </c:strRef>
          </c:cat>
          <c:val>
            <c:numRef>
              <c:f>Blad1!$C$2:$C$5</c:f>
              <c:numCache>
                <c:formatCode>General</c:formatCode>
                <c:ptCount val="4"/>
                <c:pt idx="0">
                  <c:v>65</c:v>
                </c:pt>
                <c:pt idx="1">
                  <c:v>81</c:v>
                </c:pt>
                <c:pt idx="2">
                  <c:v>83</c:v>
                </c:pt>
                <c:pt idx="3">
                  <c:v>85</c:v>
                </c:pt>
              </c:numCache>
            </c:numRef>
          </c:val>
          <c:extLst xmlns:c16r2="http://schemas.microsoft.com/office/drawing/2015/06/chart">
            <c:ext xmlns:c16="http://schemas.microsoft.com/office/drawing/2014/chart" uri="{C3380CC4-5D6E-409C-BE32-E72D297353CC}">
              <c16:uniqueId val="{00000001-F9F4-43AF-8CF7-3531756FCFB5}"/>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
</c:v>
                </c:pt>
              </c:strCache>
            </c:strRef>
          </c:cat>
          <c:val>
            <c:numRef>
              <c:f>Blad1!$D$2:$D$5</c:f>
              <c:numCache>
                <c:formatCode>General</c:formatCode>
                <c:ptCount val="4"/>
                <c:pt idx="0">
                  <c:v>67</c:v>
                </c:pt>
                <c:pt idx="1">
                  <c:v>82</c:v>
                </c:pt>
                <c:pt idx="2">
                  <c:v>84</c:v>
                </c:pt>
                <c:pt idx="3">
                  <c:v>86</c:v>
                </c:pt>
              </c:numCache>
            </c:numRef>
          </c:val>
          <c:extLst xmlns:c16r2="http://schemas.microsoft.com/office/drawing/2015/06/chart">
            <c:ext xmlns:c16="http://schemas.microsoft.com/office/drawing/2014/chart" uri="{C3380CC4-5D6E-409C-BE32-E72D297353CC}">
              <c16:uniqueId val="{00000002-F9F4-43AF-8CF7-3531756FCFB5}"/>
            </c:ext>
          </c:extLst>
        </c:ser>
        <c:dLbls>
          <c:showLegendKey val="0"/>
          <c:showVal val="0"/>
          <c:showCatName val="0"/>
          <c:showSerName val="0"/>
          <c:showPercent val="0"/>
          <c:showBubbleSize val="0"/>
        </c:dLbls>
        <c:gapWidth val="100"/>
        <c:axId val="149124608"/>
        <c:axId val="149126144"/>
      </c:barChart>
      <c:catAx>
        <c:axId val="149124608"/>
        <c:scaling>
          <c:orientation val="minMax"/>
        </c:scaling>
        <c:delete val="1"/>
        <c:axPos val="l"/>
        <c:numFmt formatCode="General" sourceLinked="0"/>
        <c:majorTickMark val="in"/>
        <c:minorTickMark val="none"/>
        <c:tickLblPos val="none"/>
        <c:crossAx val="149126144"/>
        <c:crosses val="autoZero"/>
        <c:auto val="1"/>
        <c:lblAlgn val="ctr"/>
        <c:lblOffset val="100"/>
        <c:noMultiLvlLbl val="0"/>
      </c:catAx>
      <c:valAx>
        <c:axId val="149126144"/>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075492844416569"/>
              <c:y val="0.89811707358074799"/>
            </c:manualLayout>
          </c:layout>
          <c:overlay val="0"/>
        </c:title>
        <c:numFmt formatCode="General" sourceLinked="1"/>
        <c:majorTickMark val="none"/>
        <c:minorTickMark val="none"/>
        <c:tickLblPos val="nextTo"/>
        <c:spPr>
          <a:ln w="25400">
            <a:solidFill>
              <a:srgbClr val="000000"/>
            </a:solidFill>
          </a:ln>
        </c:spPr>
        <c:crossAx val="149124608"/>
        <c:crosses val="autoZero"/>
        <c:crossBetween val="between"/>
        <c:majorUnit val="20"/>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2986E-2"/>
          <c:w val="0.52620897752744411"/>
          <c:h val="0.7891786215079275"/>
        </c:manualLayout>
      </c:layout>
      <c:barChart>
        <c:barDir val="bar"/>
        <c:grouping val="clustered"/>
        <c:varyColors val="0"/>
        <c:ser>
          <c:idx val="0"/>
          <c:order val="0"/>
          <c:tx>
            <c:strRef>
              <c:f>Blad1!$B$1</c:f>
              <c:strCache>
                <c:ptCount val="1"/>
                <c:pt idx="0">
                  <c:v>Skövde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1-1EE0-42FA-9C16-8EE2A6F83656}"/>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3-1EE0-42FA-9C16-8EE2A6F83656}"/>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5-1EE0-42FA-9C16-8EE2A6F83656}"/>
            </c:ext>
          </c:extLst>
        </c:ser>
        <c:dLbls>
          <c:showLegendKey val="0"/>
          <c:showVal val="0"/>
          <c:showCatName val="0"/>
          <c:showSerName val="0"/>
          <c:showPercent val="0"/>
          <c:showBubbleSize val="0"/>
        </c:dLbls>
        <c:gapWidth val="100"/>
        <c:axId val="149207296"/>
        <c:axId val="149209088"/>
      </c:barChart>
      <c:catAx>
        <c:axId val="149207296"/>
        <c:scaling>
          <c:orientation val="minMax"/>
        </c:scaling>
        <c:delete val="1"/>
        <c:axPos val="l"/>
        <c:numFmt formatCode="General" sourceLinked="0"/>
        <c:majorTickMark val="in"/>
        <c:minorTickMark val="none"/>
        <c:tickLblPos val="none"/>
        <c:crossAx val="149209088"/>
        <c:crosses val="autoZero"/>
        <c:auto val="1"/>
        <c:lblAlgn val="ctr"/>
        <c:lblOffset val="100"/>
        <c:noMultiLvlLbl val="0"/>
      </c:catAx>
      <c:valAx>
        <c:axId val="149209088"/>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075492844416713"/>
              <c:y val="0.89811697767231147"/>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920729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2986E-2"/>
          <c:w val="0.52438416000919597"/>
          <c:h val="0.7891786215079275"/>
        </c:manualLayout>
      </c:layout>
      <c:barChart>
        <c:barDir val="bar"/>
        <c:grouping val="clustered"/>
        <c:varyColors val="0"/>
        <c:ser>
          <c:idx val="0"/>
          <c:order val="0"/>
          <c:tx>
            <c:strRef>
              <c:f>Blad1!$B$1</c:f>
              <c:strCache>
                <c:ptCount val="1"/>
                <c:pt idx="0">
                  <c:v>Skövde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Händer det att du besväras av ensamhet?</c:v>
                </c:pt>
                <c:pt idx="2">
                  <c:v>Känner du förtroende för personalen som kommer hem till dig?</c:v>
                </c:pt>
                <c:pt idx="3">
                  <c:v>Hur tryggt eller otryggt känns det att bo hemma med stöd från hemtjänsten?</c:v>
                </c:pt>
              </c:strCache>
            </c:strRef>
          </c:cat>
          <c:val>
            <c:numRef>
              <c:f>Blad1!$B$2:$B$5</c:f>
              <c:numCache>
                <c:formatCode>General</c:formatCode>
                <c:ptCount val="4"/>
                <c:pt idx="0">
                  <c:v>74</c:v>
                </c:pt>
                <c:pt idx="1">
                  <c:v>48</c:v>
                </c:pt>
                <c:pt idx="2">
                  <c:v>92</c:v>
                </c:pt>
                <c:pt idx="3">
                  <c:v>86</c:v>
                </c:pt>
              </c:numCache>
            </c:numRef>
          </c:val>
          <c:extLst xmlns:c16r2="http://schemas.microsoft.com/office/drawing/2015/06/chart">
            <c:ext xmlns:c16="http://schemas.microsoft.com/office/drawing/2014/chart" uri="{C3380CC4-5D6E-409C-BE32-E72D297353CC}">
              <c16:uniqueId val="{00000000-9D4E-4F04-A360-DC62E40FC491}"/>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Händer det att du besväras av ensamhet?</c:v>
                </c:pt>
                <c:pt idx="2">
                  <c:v>Känner du förtroende för personalen som kommer hem till dig?</c:v>
                </c:pt>
                <c:pt idx="3">
                  <c:v>Hur tryggt eller otryggt känns det att bo hemma med stöd från hemtjänsten?</c:v>
                </c:pt>
              </c:strCache>
            </c:strRef>
          </c:cat>
          <c:val>
            <c:numRef>
              <c:f>Blad1!$C$2:$C$5</c:f>
              <c:numCache>
                <c:formatCode>General</c:formatCode>
                <c:ptCount val="4"/>
                <c:pt idx="0">
                  <c:v>75</c:v>
                </c:pt>
                <c:pt idx="1">
                  <c:v>47</c:v>
                </c:pt>
                <c:pt idx="2">
                  <c:v>90</c:v>
                </c:pt>
                <c:pt idx="3">
                  <c:v>85</c:v>
                </c:pt>
              </c:numCache>
            </c:numRef>
          </c:val>
          <c:extLst xmlns:c16r2="http://schemas.microsoft.com/office/drawing/2015/06/chart">
            <c:ext xmlns:c16="http://schemas.microsoft.com/office/drawing/2014/chart" uri="{C3380CC4-5D6E-409C-BE32-E72D297353CC}">
              <c16:uniqueId val="{00000001-9D4E-4F04-A360-DC62E40FC491}"/>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Händer det att du besväras av ensamhet?</c:v>
                </c:pt>
                <c:pt idx="2">
                  <c:v>Känner du förtroende för personalen som kommer hem till dig?</c:v>
                </c:pt>
                <c:pt idx="3">
                  <c:v>Hur tryggt eller otryggt känns det att bo hemma med stöd från hemtjänsten?</c:v>
                </c:pt>
              </c:strCache>
            </c:strRef>
          </c:cat>
          <c:val>
            <c:numRef>
              <c:f>Blad1!$D$2:$D$5</c:f>
              <c:numCache>
                <c:formatCode>General</c:formatCode>
                <c:ptCount val="4"/>
                <c:pt idx="0">
                  <c:v>77</c:v>
                </c:pt>
                <c:pt idx="1">
                  <c:v>46</c:v>
                </c:pt>
                <c:pt idx="2">
                  <c:v>90</c:v>
                </c:pt>
                <c:pt idx="3">
                  <c:v>85</c:v>
                </c:pt>
              </c:numCache>
            </c:numRef>
          </c:val>
          <c:extLst xmlns:c16r2="http://schemas.microsoft.com/office/drawing/2015/06/chart">
            <c:ext xmlns:c16="http://schemas.microsoft.com/office/drawing/2014/chart" uri="{C3380CC4-5D6E-409C-BE32-E72D297353CC}">
              <c16:uniqueId val="{00000002-9D4E-4F04-A360-DC62E40FC491}"/>
            </c:ext>
          </c:extLst>
        </c:ser>
        <c:dLbls>
          <c:showLegendKey val="0"/>
          <c:showVal val="0"/>
          <c:showCatName val="0"/>
          <c:showSerName val="0"/>
          <c:showPercent val="0"/>
          <c:showBubbleSize val="0"/>
        </c:dLbls>
        <c:gapWidth val="150"/>
        <c:axId val="149231488"/>
        <c:axId val="149233024"/>
      </c:barChart>
      <c:catAx>
        <c:axId val="149231488"/>
        <c:scaling>
          <c:orientation val="minMax"/>
        </c:scaling>
        <c:delete val="1"/>
        <c:axPos val="l"/>
        <c:numFmt formatCode="General" sourceLinked="0"/>
        <c:majorTickMark val="in"/>
        <c:minorTickMark val="none"/>
        <c:tickLblPos val="none"/>
        <c:crossAx val="149233024"/>
        <c:crosses val="autoZero"/>
        <c:auto val="1"/>
        <c:lblAlgn val="ctr"/>
        <c:lblOffset val="100"/>
        <c:noMultiLvlLbl val="0"/>
      </c:catAx>
      <c:valAx>
        <c:axId val="149233024"/>
        <c:scaling>
          <c:orientation val="minMax"/>
          <c:max val="100"/>
          <c:min val="0"/>
        </c:scaling>
        <c:delete val="0"/>
        <c:axPos val="b"/>
        <c:majorGridlines/>
        <c:title>
          <c:tx>
            <c:rich>
              <a:bodyPr/>
              <a:lstStyle/>
              <a:p>
                <a:pPr>
                  <a:defRPr/>
                </a:pPr>
                <a:r>
                  <a:rPr lang="sv-SE" b="0" dirty="0"/>
                  <a:t>Procent</a:t>
                </a:r>
              </a:p>
            </c:rich>
          </c:tx>
          <c:layout>
            <c:manualLayout>
              <c:xMode val="edge"/>
              <c:yMode val="edge"/>
              <c:x val="0.87075492844416713"/>
              <c:y val="0.89811697767231147"/>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923148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28E-2"/>
          <c:w val="0.52255934249094782"/>
          <c:h val="0.7891786215079275"/>
        </c:manualLayout>
      </c:layout>
      <c:barChart>
        <c:barDir val="bar"/>
        <c:grouping val="clustered"/>
        <c:varyColors val="0"/>
        <c:ser>
          <c:idx val="0"/>
          <c:order val="0"/>
          <c:tx>
            <c:strRef>
              <c:f>Blad1!$B$1</c:f>
              <c:strCache>
                <c:ptCount val="1"/>
                <c:pt idx="0">
                  <c:v>Skövde</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Blad1!$B$2</c:f>
              <c:numCache>
                <c:formatCode>General</c:formatCode>
                <c:ptCount val="1"/>
                <c:pt idx="0">
                  <c:v>90</c:v>
                </c:pt>
              </c:numCache>
            </c:numRef>
          </c:val>
          <c:extLst xmlns:c16r2="http://schemas.microsoft.com/office/drawing/2015/06/chart">
            <c:ext xmlns:c15="http://schemas.microsoft.com/office/drawing/2012/chart" uri="{02D57815-91ED-43cb-92C2-25804820EDAC}">
              <c15:filteredCategoryTitle>
                <c15:cat>
                  <c:multiLvlStrRef>
                    <c:extLst>
                      <c:ext uri="{02D57815-91ED-43cb-92C2-25804820EDAC}">
                        <c15:formulaRef>
                          <c15:sqref>Blad1!#REFERENS!</c15:sqref>
                        </c15:formulaRef>
                      </c:ext>
                    </c:extLst>
                  </c:multiLvlStrRef>
                </c15:cat>
              </c15:filteredCategoryTitle>
            </c:ext>
            <c:ext xmlns:c16="http://schemas.microsoft.com/office/drawing/2014/chart" uri="{C3380CC4-5D6E-409C-BE32-E72D297353CC}">
              <c16:uniqueId val="{00000001-6211-45AA-A28B-9533463B2B2C}"/>
            </c:ext>
          </c:extLst>
        </c:ser>
        <c:ser>
          <c:idx val="1"/>
          <c:order val="1"/>
          <c:tx>
            <c:strRef>
              <c:f>Blad1!$C$1</c:f>
              <c:strCache>
                <c:ptCount val="1"/>
                <c:pt idx="0">
                  <c:v>Västra Götalands län</c:v>
                </c:pt>
              </c:strCache>
            </c:strRef>
          </c:tx>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Blad1!$C$2</c:f>
              <c:numCache>
                <c:formatCode>General</c:formatCode>
                <c:ptCount val="1"/>
                <c:pt idx="0">
                  <c:v>87</c:v>
                </c:pt>
              </c:numCache>
            </c:numRef>
          </c:val>
          <c:extLst xmlns:c16r2="http://schemas.microsoft.com/office/drawing/2015/06/chart">
            <c:ext xmlns:c15="http://schemas.microsoft.com/office/drawing/2012/chart" uri="{02D57815-91ED-43cb-92C2-25804820EDAC}">
              <c15:filteredCategoryTitle>
                <c15:cat>
                  <c:multiLvlStrRef>
                    <c:extLst>
                      <c:ext uri="{02D57815-91ED-43cb-92C2-25804820EDAC}">
                        <c15:formulaRef>
                          <c15:sqref>Blad1!#REFERENS!</c15:sqref>
                        </c15:formulaRef>
                      </c:ext>
                    </c:extLst>
                  </c:multiLvlStrRef>
                </c15:cat>
              </c15:filteredCategoryTitle>
            </c:ext>
            <c:ext xmlns:c16="http://schemas.microsoft.com/office/drawing/2014/chart" uri="{C3380CC4-5D6E-409C-BE32-E72D297353CC}">
              <c16:uniqueId val="{00000003-6211-45AA-A28B-9533463B2B2C}"/>
            </c:ext>
          </c:extLst>
        </c:ser>
        <c:ser>
          <c:idx val="2"/>
          <c:order val="2"/>
          <c:tx>
            <c:strRef>
              <c:f>Blad1!$D$1</c:f>
              <c:strCache>
                <c:ptCount val="1"/>
                <c:pt idx="0">
                  <c:v>Riket</c:v>
                </c:pt>
              </c:strCache>
            </c:strRef>
          </c:tx>
          <c:spPr>
            <a:solidFill>
              <a:srgbClr val="ED8B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Blad1!$D$2</c:f>
              <c:numCache>
                <c:formatCode>General</c:formatCode>
                <c:ptCount val="1"/>
                <c:pt idx="0">
                  <c:v>88</c:v>
                </c:pt>
              </c:numCache>
            </c:numRef>
          </c:val>
          <c:extLst xmlns:c16r2="http://schemas.microsoft.com/office/drawing/2015/06/chart">
            <c:ext xmlns:c15="http://schemas.microsoft.com/office/drawing/2012/chart" uri="{02D57815-91ED-43cb-92C2-25804820EDAC}">
              <c15:filteredCategoryTitle>
                <c15:cat>
                  <c:multiLvlStrRef>
                    <c:extLst>
                      <c:ext uri="{02D57815-91ED-43cb-92C2-25804820EDAC}">
                        <c15:formulaRef>
                          <c15:sqref>Blad1!#REFERENS!</c15:sqref>
                        </c15:formulaRef>
                      </c:ext>
                    </c:extLst>
                  </c:multiLvlStrRef>
                </c15:cat>
              </c15:filteredCategoryTitle>
            </c:ext>
            <c:ext xmlns:c16="http://schemas.microsoft.com/office/drawing/2014/chart" uri="{C3380CC4-5D6E-409C-BE32-E72D297353CC}">
              <c16:uniqueId val="{00000005-6211-45AA-A28B-9533463B2B2C}"/>
            </c:ext>
          </c:extLst>
        </c:ser>
        <c:dLbls>
          <c:showLegendKey val="0"/>
          <c:showVal val="0"/>
          <c:showCatName val="0"/>
          <c:showSerName val="0"/>
          <c:showPercent val="0"/>
          <c:showBubbleSize val="0"/>
        </c:dLbls>
        <c:gapWidth val="100"/>
        <c:axId val="150281600"/>
        <c:axId val="150312064"/>
      </c:barChart>
      <c:catAx>
        <c:axId val="150281600"/>
        <c:scaling>
          <c:orientation val="minMax"/>
        </c:scaling>
        <c:delete val="1"/>
        <c:axPos val="l"/>
        <c:numFmt formatCode="General" sourceLinked="0"/>
        <c:majorTickMark val="in"/>
        <c:minorTickMark val="none"/>
        <c:tickLblPos val="none"/>
        <c:crossAx val="150312064"/>
        <c:crosses val="autoZero"/>
        <c:auto val="1"/>
        <c:lblAlgn val="ctr"/>
        <c:lblOffset val="100"/>
        <c:noMultiLvlLbl val="0"/>
      </c:catAx>
      <c:valAx>
        <c:axId val="150312064"/>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075492844416746"/>
              <c:y val="0.89811697767231147"/>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02816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2057905626760317"/>
          <c:y val="3.9443143005816222E-2"/>
          <c:w val="0.44876199781596648"/>
          <c:h val="0.81335628960019568"/>
        </c:manualLayout>
      </c:layout>
      <c:barChart>
        <c:barDir val="bar"/>
        <c:grouping val="clustered"/>
        <c:varyColors val="0"/>
        <c:ser>
          <c:idx val="1"/>
          <c:order val="0"/>
          <c:tx>
            <c:strRef>
              <c:f>Hemtjänst!$C$1</c:f>
              <c:strCache>
                <c:ptCount val="1"/>
                <c:pt idx="0">
                  <c:v>2018</c:v>
                </c:pt>
              </c:strCache>
            </c:strRef>
          </c:tx>
          <c:invertIfNegative val="0"/>
          <c:dLbls>
            <c:spPr>
              <a:noFill/>
              <a:ln>
                <a:noFill/>
              </a:ln>
              <a:effectLst/>
            </c:spPr>
            <c:txPr>
              <a:bodyPr anchorCtr="0"/>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Hemtjänst!$B$2:$B$8</c:f>
              <c:strCache>
                <c:ptCount val="7"/>
                <c:pt idx="0">
                  <c:v>Brukar personalen bemöta dig på ett bra sätt?</c:v>
                </c:pt>
                <c:pt idx="1">
                  <c:v>Brukar personalen meddela dig i förväg om tillfälliga förändringar?</c:v>
                </c:pt>
                <c:pt idx="2">
                  <c:v>Brukar personalen ha tillräckligt med tid för att kunna utföra sitt arbete hos dig?</c:v>
                </c:pt>
                <c:pt idx="3">
                  <c:v>Brukar personalen komma på avtalad tid?</c:v>
                </c:pt>
                <c:pt idx="4">
                  <c:v>Hur tycker du att personalen utför sina arbetsuppgifter?</c:v>
                </c:pt>
                <c:pt idx="5">
                  <c:v>Brukar du kunna påverka vid vilka tider personalen kommer?</c:v>
                </c:pt>
                <c:pt idx="6">
                  <c:v>Brukar personalen ta hänsyn till dina åsikter och önskemål om hur hjälpen ska utföras?</c:v>
                </c:pt>
              </c:strCache>
            </c:strRef>
          </c:cat>
          <c:val>
            <c:numRef>
              <c:f>Hemtjänst!$C$2:$C$8</c:f>
              <c:numCache>
                <c:formatCode>General</c:formatCode>
                <c:ptCount val="7"/>
                <c:pt idx="0">
                  <c:v>96</c:v>
                </c:pt>
                <c:pt idx="1">
                  <c:v>72</c:v>
                </c:pt>
                <c:pt idx="2">
                  <c:v>80</c:v>
                </c:pt>
                <c:pt idx="3">
                  <c:v>86</c:v>
                </c:pt>
                <c:pt idx="4">
                  <c:v>87</c:v>
                </c:pt>
                <c:pt idx="5">
                  <c:v>63</c:v>
                </c:pt>
                <c:pt idx="6">
                  <c:v>87</c:v>
                </c:pt>
              </c:numCache>
            </c:numRef>
          </c:val>
          <c:extLst xmlns:c16r2="http://schemas.microsoft.com/office/drawing/2015/06/chart">
            <c:ext xmlns:c16="http://schemas.microsoft.com/office/drawing/2014/chart" uri="{C3380CC4-5D6E-409C-BE32-E72D297353CC}">
              <c16:uniqueId val="{00000001-95C5-4568-9E36-D8C6CF2BDF49}"/>
            </c:ext>
          </c:extLst>
        </c:ser>
        <c:ser>
          <c:idx val="2"/>
          <c:order val="1"/>
          <c:tx>
            <c:strRef>
              <c:f>Hemtjänst!$D$1</c:f>
              <c:strCache>
                <c:ptCount val="1"/>
                <c:pt idx="0">
                  <c:v>2017</c:v>
                </c:pt>
              </c:strCache>
            </c:strRef>
          </c:tx>
          <c:invertIfNegative val="0"/>
          <c:dLbls>
            <c:spPr>
              <a:noFill/>
              <a:ln>
                <a:noFill/>
              </a:ln>
              <a:effectLst/>
            </c:spPr>
            <c:txPr>
              <a:bodyPr/>
              <a:lstStyle/>
              <a:p>
                <a:pPr>
                  <a:defRPr sz="800">
                    <a:latin typeface="Century Gothic"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Hemtjänst!$B$2:$B$8</c:f>
              <c:strCache>
                <c:ptCount val="7"/>
                <c:pt idx="0">
                  <c:v>Brukar personalen bemöta dig på ett bra sätt?</c:v>
                </c:pt>
                <c:pt idx="1">
                  <c:v>Brukar personalen meddela dig i förväg om tillfälliga förändringar?</c:v>
                </c:pt>
                <c:pt idx="2">
                  <c:v>Brukar personalen ha tillräckligt med tid för att kunna utföra sitt arbete hos dig?</c:v>
                </c:pt>
                <c:pt idx="3">
                  <c:v>Brukar personalen komma på avtalad tid?</c:v>
                </c:pt>
                <c:pt idx="4">
                  <c:v>Hur tycker du att personalen utför sina arbetsuppgifter?</c:v>
                </c:pt>
                <c:pt idx="5">
                  <c:v>Brukar du kunna påverka vid vilka tider personalen kommer?</c:v>
                </c:pt>
                <c:pt idx="6">
                  <c:v>Brukar personalen ta hänsyn till dina åsikter och önskemål om hur hjälpen ska utföras?</c:v>
                </c:pt>
              </c:strCache>
            </c:strRef>
          </c:cat>
          <c:val>
            <c:numRef>
              <c:f>Hemtjänst!$D$2:$D$8</c:f>
              <c:numCache>
                <c:formatCode>General</c:formatCode>
                <c:ptCount val="7"/>
                <c:pt idx="0">
                  <c:v>97</c:v>
                </c:pt>
                <c:pt idx="1">
                  <c:v>79</c:v>
                </c:pt>
                <c:pt idx="2">
                  <c:v>85</c:v>
                </c:pt>
                <c:pt idx="3">
                  <c:v>92</c:v>
                </c:pt>
                <c:pt idx="4">
                  <c:v>92</c:v>
                </c:pt>
                <c:pt idx="5">
                  <c:v>69</c:v>
                </c:pt>
                <c:pt idx="6">
                  <c:v>90</c:v>
                </c:pt>
              </c:numCache>
            </c:numRef>
          </c:val>
          <c:extLst xmlns:c16r2="http://schemas.microsoft.com/office/drawing/2015/06/chart">
            <c:ext xmlns:c16="http://schemas.microsoft.com/office/drawing/2014/chart" uri="{C3380CC4-5D6E-409C-BE32-E72D297353CC}">
              <c16:uniqueId val="{00000002-95C5-4568-9E36-D8C6CF2BDF49}"/>
            </c:ext>
          </c:extLst>
        </c:ser>
        <c:ser>
          <c:idx val="3"/>
          <c:order val="2"/>
          <c:tx>
            <c:strRef>
              <c:f>Hemtjänst!$E$1</c:f>
              <c:strCache>
                <c:ptCount val="1"/>
                <c:pt idx="0">
                  <c:v>2016</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Hemtjänst!$B$2:$B$8</c:f>
              <c:strCache>
                <c:ptCount val="7"/>
                <c:pt idx="0">
                  <c:v>Brukar personalen bemöta dig på ett bra sätt?</c:v>
                </c:pt>
                <c:pt idx="1">
                  <c:v>Brukar personalen meddela dig i förväg om tillfälliga förändringar?</c:v>
                </c:pt>
                <c:pt idx="2">
                  <c:v>Brukar personalen ha tillräckligt med tid för att kunna utföra sitt arbete hos dig?</c:v>
                </c:pt>
                <c:pt idx="3">
                  <c:v>Brukar personalen komma på avtalad tid?</c:v>
                </c:pt>
                <c:pt idx="4">
                  <c:v>Hur tycker du att personalen utför sina arbetsuppgifter?</c:v>
                </c:pt>
                <c:pt idx="5">
                  <c:v>Brukar du kunna påverka vid vilka tider personalen kommer?</c:v>
                </c:pt>
                <c:pt idx="6">
                  <c:v>Brukar personalen ta hänsyn till dina åsikter och önskemål om hur hjälpen ska utföras?</c:v>
                </c:pt>
              </c:strCache>
            </c:strRef>
          </c:cat>
          <c:val>
            <c:numRef>
              <c:f>Hemtjänst!$E$2:$E$8</c:f>
              <c:numCache>
                <c:formatCode>General</c:formatCode>
                <c:ptCount val="7"/>
                <c:pt idx="0">
                  <c:v>96</c:v>
                </c:pt>
                <c:pt idx="1">
                  <c:v>79</c:v>
                </c:pt>
                <c:pt idx="2">
                  <c:v>83</c:v>
                </c:pt>
                <c:pt idx="3">
                  <c:v>89</c:v>
                </c:pt>
                <c:pt idx="4">
                  <c:v>90</c:v>
                </c:pt>
                <c:pt idx="5">
                  <c:v>70</c:v>
                </c:pt>
                <c:pt idx="6">
                  <c:v>90</c:v>
                </c:pt>
              </c:numCache>
            </c:numRef>
          </c:val>
          <c:extLst xmlns:c16r2="http://schemas.microsoft.com/office/drawing/2015/06/chart">
            <c:ext xmlns:c16="http://schemas.microsoft.com/office/drawing/2014/chart" uri="{C3380CC4-5D6E-409C-BE32-E72D297353CC}">
              <c16:uniqueId val="{00000003-95C5-4568-9E36-D8C6CF2BDF49}"/>
            </c:ext>
          </c:extLst>
        </c:ser>
        <c:dLbls>
          <c:showLegendKey val="0"/>
          <c:showVal val="0"/>
          <c:showCatName val="0"/>
          <c:showSerName val="0"/>
          <c:showPercent val="0"/>
          <c:showBubbleSize val="0"/>
        </c:dLbls>
        <c:gapWidth val="100"/>
        <c:axId val="150414464"/>
        <c:axId val="150416000"/>
      </c:barChart>
      <c:catAx>
        <c:axId val="150414464"/>
        <c:scaling>
          <c:orientation val="minMax"/>
        </c:scaling>
        <c:delete val="1"/>
        <c:axPos val="l"/>
        <c:numFmt formatCode="General" sourceLinked="0"/>
        <c:majorTickMark val="out"/>
        <c:minorTickMark val="none"/>
        <c:tickLblPos val="none"/>
        <c:crossAx val="150416000"/>
        <c:crosses val="autoZero"/>
        <c:auto val="1"/>
        <c:lblAlgn val="ctr"/>
        <c:lblOffset val="100"/>
        <c:noMultiLvlLbl val="0"/>
      </c:catAx>
      <c:valAx>
        <c:axId val="1504160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79474553135238013"/>
              <c:y val="0.90948998632618883"/>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150414464"/>
        <c:crosses val="autoZero"/>
        <c:crossBetween val="between"/>
      </c:valAx>
      <c:spPr>
        <a:solidFill>
          <a:srgbClr val="FFFFFF"/>
        </a:solidFill>
        <a:ln w="25400">
          <a:solidFill>
            <a:srgbClr val="000000"/>
          </a:solidFill>
        </a:ln>
      </c:spPr>
    </c:plotArea>
    <c:legend>
      <c:legendPos val="r"/>
      <c:overlay val="0"/>
      <c:txPr>
        <a:bodyPr/>
        <a:lstStyle/>
        <a:p>
          <a:pPr>
            <a:defRPr sz="1050" b="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751759646958975"/>
          <c:y val="3.9483553983373734E-2"/>
          <c:w val="0.46268959375660412"/>
          <c:h val="0.81675448012566909"/>
        </c:manualLayout>
      </c:layout>
      <c:barChart>
        <c:barDir val="bar"/>
        <c:grouping val="clustered"/>
        <c:varyColors val="0"/>
        <c:ser>
          <c:idx val="1"/>
          <c:order val="0"/>
          <c:tx>
            <c:strRef>
              <c:f>Säbo!$C$1</c:f>
              <c:strCache>
                <c:ptCount val="1"/>
                <c:pt idx="0">
                  <c:v>2018</c:v>
                </c:pt>
              </c:strCache>
            </c:strRef>
          </c:tx>
          <c:invertIfNegative val="0"/>
          <c:dLbls>
            <c:spPr>
              <a:noFill/>
              <a:ln>
                <a:noFill/>
              </a:ln>
              <a:effectLst/>
            </c:spPr>
            <c:txPr>
              <a:bodyPr/>
              <a:lstStyle/>
              <a:p>
                <a:pPr>
                  <a:defRPr sz="1050">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Säbo!$B$2:$B$5</c:f>
              <c:strCache>
                <c:ptCount val="4"/>
                <c:pt idx="0">
                  <c:v>Hur nöjd eller missnöjd är du sammantaget med den hemtjänst du har? </c:v>
                </c:pt>
                <c:pt idx="1">
                  <c:v>Hur lätt eller svårt är det att få kontakt med hemtjänstpersonal vid behov?</c:v>
                </c:pt>
                <c:pt idx="2">
                  <c:v>Känner du förtroende för personalen som kommer hem till dig? </c:v>
                </c:pt>
                <c:pt idx="3">
                  <c:v>Hur tryggt eller otryggt känns det att bo hemma med stöd från hemtjänsten</c:v>
                </c:pt>
              </c:strCache>
            </c:strRef>
          </c:cat>
          <c:val>
            <c:numRef>
              <c:f>Säbo!$C$2:$C$5</c:f>
              <c:numCache>
                <c:formatCode>General</c:formatCode>
                <c:ptCount val="4"/>
                <c:pt idx="0">
                  <c:v>90</c:v>
                </c:pt>
                <c:pt idx="1">
                  <c:v>74</c:v>
                </c:pt>
                <c:pt idx="2">
                  <c:v>92</c:v>
                </c:pt>
                <c:pt idx="3">
                  <c:v>86</c:v>
                </c:pt>
              </c:numCache>
            </c:numRef>
          </c:val>
          <c:extLst xmlns:c16r2="http://schemas.microsoft.com/office/drawing/2015/06/chart">
            <c:ext xmlns:c16="http://schemas.microsoft.com/office/drawing/2014/chart" uri="{C3380CC4-5D6E-409C-BE32-E72D297353CC}">
              <c16:uniqueId val="{00000001-A530-4AA3-B2DF-53D9F5C286E5}"/>
            </c:ext>
          </c:extLst>
        </c:ser>
        <c:ser>
          <c:idx val="2"/>
          <c:order val="1"/>
          <c:tx>
            <c:strRef>
              <c:f>Säbo!$D$1</c:f>
              <c:strCache>
                <c:ptCount val="1"/>
                <c:pt idx="0">
                  <c:v>2017</c:v>
                </c:pt>
              </c:strCache>
            </c:strRef>
          </c:tx>
          <c:invertIfNegative val="0"/>
          <c:dLbls>
            <c:spPr>
              <a:noFill/>
              <a:ln>
                <a:noFill/>
              </a:ln>
              <a:effectLst/>
            </c:spPr>
            <c:txPr>
              <a:bodyPr/>
              <a:lstStyle/>
              <a:p>
                <a:pPr>
                  <a:defRPr sz="1050">
                    <a:latin typeface="Century Gothic"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Säbo!$B$2:$B$5</c:f>
              <c:strCache>
                <c:ptCount val="4"/>
                <c:pt idx="0">
                  <c:v>Hur nöjd eller missnöjd är du sammantaget med den hemtjänst du har? </c:v>
                </c:pt>
                <c:pt idx="1">
                  <c:v>Hur lätt eller svårt är det att få kontakt med hemtjänstpersonal vid behov?</c:v>
                </c:pt>
                <c:pt idx="2">
                  <c:v>Känner du förtroende för personalen som kommer hem till dig? </c:v>
                </c:pt>
                <c:pt idx="3">
                  <c:v>Hur tryggt eller otryggt känns det att bo hemma med stöd från hemtjänsten</c:v>
                </c:pt>
              </c:strCache>
            </c:strRef>
          </c:cat>
          <c:val>
            <c:numRef>
              <c:f>Säbo!$D$2:$D$5</c:f>
              <c:numCache>
                <c:formatCode>General</c:formatCode>
                <c:ptCount val="4"/>
                <c:pt idx="0">
                  <c:v>93</c:v>
                </c:pt>
                <c:pt idx="1">
                  <c:v>81</c:v>
                </c:pt>
                <c:pt idx="2">
                  <c:v>94</c:v>
                </c:pt>
                <c:pt idx="3">
                  <c:v>88</c:v>
                </c:pt>
              </c:numCache>
            </c:numRef>
          </c:val>
          <c:extLst xmlns:c16r2="http://schemas.microsoft.com/office/drawing/2015/06/chart">
            <c:ext xmlns:c16="http://schemas.microsoft.com/office/drawing/2014/chart" uri="{C3380CC4-5D6E-409C-BE32-E72D297353CC}">
              <c16:uniqueId val="{00000002-A530-4AA3-B2DF-53D9F5C286E5}"/>
            </c:ext>
          </c:extLst>
        </c:ser>
        <c:ser>
          <c:idx val="3"/>
          <c:order val="2"/>
          <c:tx>
            <c:strRef>
              <c:f>Säbo!$E$1</c:f>
              <c:strCache>
                <c:ptCount val="1"/>
                <c:pt idx="0">
                  <c:v>2016</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1050" b="0" i="0" u="none" strike="noStrike" kern="1200" baseline="0">
                    <a:solidFill>
                      <a:schemeClr val="tx1"/>
                    </a:solidFill>
                    <a:latin typeface="Century Gothic" panose="020B0502020202020204" pitchFamily="34" charset="0"/>
                    <a:ea typeface="+mn-ea"/>
                    <a:cs typeface="+mn-cs"/>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Säbo!$B$2:$B$5</c:f>
              <c:strCache>
                <c:ptCount val="4"/>
                <c:pt idx="0">
                  <c:v>Hur nöjd eller missnöjd är du sammantaget med den hemtjänst du har? </c:v>
                </c:pt>
                <c:pt idx="1">
                  <c:v>Hur lätt eller svårt är det att få kontakt med hemtjänstpersonal vid behov?</c:v>
                </c:pt>
                <c:pt idx="2">
                  <c:v>Känner du förtroende för personalen som kommer hem till dig? </c:v>
                </c:pt>
                <c:pt idx="3">
                  <c:v>Hur tryggt eller otryggt känns det att bo hemma med stöd från hemtjänsten</c:v>
                </c:pt>
              </c:strCache>
            </c:strRef>
          </c:cat>
          <c:val>
            <c:numRef>
              <c:f>Säbo!$E$2:$E$5</c:f>
              <c:numCache>
                <c:formatCode>General</c:formatCode>
                <c:ptCount val="4"/>
                <c:pt idx="0">
                  <c:v>91</c:v>
                </c:pt>
                <c:pt idx="1">
                  <c:v>78</c:v>
                </c:pt>
                <c:pt idx="2">
                  <c:v>94</c:v>
                </c:pt>
                <c:pt idx="3">
                  <c:v>89</c:v>
                </c:pt>
              </c:numCache>
            </c:numRef>
          </c:val>
          <c:extLst xmlns:c16r2="http://schemas.microsoft.com/office/drawing/2015/06/chart">
            <c:ext xmlns:c16="http://schemas.microsoft.com/office/drawing/2014/chart" uri="{C3380CC4-5D6E-409C-BE32-E72D297353CC}">
              <c16:uniqueId val="{00000000-11C4-4469-A91A-B04981A5386B}"/>
            </c:ext>
          </c:extLst>
        </c:ser>
        <c:dLbls>
          <c:showLegendKey val="0"/>
          <c:showVal val="0"/>
          <c:showCatName val="0"/>
          <c:showSerName val="0"/>
          <c:showPercent val="0"/>
          <c:showBubbleSize val="0"/>
        </c:dLbls>
        <c:gapWidth val="100"/>
        <c:axId val="150502784"/>
        <c:axId val="150525056"/>
      </c:barChart>
      <c:catAx>
        <c:axId val="150502784"/>
        <c:scaling>
          <c:orientation val="minMax"/>
        </c:scaling>
        <c:delete val="1"/>
        <c:axPos val="l"/>
        <c:numFmt formatCode="General" sourceLinked="0"/>
        <c:majorTickMark val="out"/>
        <c:minorTickMark val="none"/>
        <c:tickLblPos val="none"/>
        <c:crossAx val="150525056"/>
        <c:crosses val="autoZero"/>
        <c:auto val="1"/>
        <c:lblAlgn val="ctr"/>
        <c:lblOffset val="100"/>
        <c:noMultiLvlLbl val="0"/>
      </c:catAx>
      <c:valAx>
        <c:axId val="150525056"/>
        <c:scaling>
          <c:orientation val="minMax"/>
          <c:max val="100"/>
          <c:min val="0"/>
        </c:scaling>
        <c:delete val="0"/>
        <c:axPos val="b"/>
        <c:majorGridlines/>
        <c:title>
          <c:tx>
            <c:rich>
              <a:bodyPr/>
              <a:lstStyle/>
              <a:p>
                <a:pPr>
                  <a:defRPr sz="1050"/>
                </a:pPr>
                <a:r>
                  <a:rPr lang="sv-SE" sz="1050" b="0" dirty="0">
                    <a:latin typeface="Century Gothic" panose="020B0502020202020204" pitchFamily="34" charset="0"/>
                  </a:rPr>
                  <a:t>Procent</a:t>
                </a:r>
              </a:p>
            </c:rich>
          </c:tx>
          <c:layout>
            <c:manualLayout>
              <c:xMode val="edge"/>
              <c:yMode val="edge"/>
              <c:x val="0.8269553507293067"/>
              <c:y val="0.93119658626944568"/>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150502784"/>
        <c:crosses val="autoZero"/>
        <c:crossBetween val="between"/>
        <c:majorUnit val="20"/>
      </c:valAx>
      <c:spPr>
        <a:solidFill>
          <a:srgbClr val="FFFFFF"/>
        </a:solidFill>
        <a:ln w="25400">
          <a:solidFill>
            <a:srgbClr val="000000"/>
          </a:solidFill>
        </a:ln>
      </c:spPr>
    </c:plotArea>
    <c:legend>
      <c:legendPos val="r"/>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xmlns:c16r2="http://schemas.microsoft.com/office/drawing/2015/06/chart">
              <c:ext xmlns:c16="http://schemas.microsoft.com/office/drawing/2014/chart" uri="{C3380CC4-5D6E-409C-BE32-E72D297353CC}">
                <c16:uniqueId val="{00000000-0071-4BC2-BC42-938F856744B3}"/>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Blad1!$A$1:$B$1</c:f>
              <c:strCache>
                <c:ptCount val="2"/>
                <c:pt idx="0">
                  <c:v>65-79 år</c:v>
                </c:pt>
                <c:pt idx="1">
                  <c:v>80 år eller äldre</c:v>
                </c:pt>
              </c:strCache>
            </c:strRef>
          </c:cat>
          <c:val>
            <c:numRef>
              <c:f>Blad1!$A$2:$B$2</c:f>
              <c:numCache>
                <c:formatCode>0</c:formatCode>
                <c:ptCount val="2"/>
                <c:pt idx="0">
                  <c:v>127</c:v>
                </c:pt>
                <c:pt idx="1">
                  <c:v>332</c:v>
                </c:pt>
              </c:numCache>
            </c:numRef>
          </c:val>
          <c:extLst xmlns:c16r2="http://schemas.microsoft.com/office/drawing/2015/06/chart">
            <c:ext xmlns:c16="http://schemas.microsoft.com/office/drawing/2014/chart" uri="{C3380CC4-5D6E-409C-BE32-E72D297353CC}">
              <c16:uniqueId val="{00000001-0071-4BC2-BC42-938F856744B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238856589147259"/>
          <c:y val="0.40797971070148492"/>
          <c:w val="0.24164223998708098"/>
          <c:h val="0.15490463389657075"/>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A6BCC6"/>
              </a:solidFill>
            </c:spPr>
            <c:extLst xmlns:c16r2="http://schemas.microsoft.com/office/drawing/2015/06/chart">
              <c:ext xmlns:c16="http://schemas.microsoft.com/office/drawing/2014/chart" uri="{C3380CC4-5D6E-409C-BE32-E72D297353CC}">
                <c16:uniqueId val="{00000000-5369-4FFA-9A37-5696DCFE814A}"/>
              </c:ext>
            </c:extLst>
          </c:dPt>
          <c:dPt>
            <c:idx val="1"/>
            <c:bubble3D val="0"/>
            <c:spPr>
              <a:solidFill>
                <a:srgbClr val="7D9AAA"/>
              </a:solidFill>
            </c:spPr>
            <c:extLst xmlns:c16r2="http://schemas.microsoft.com/office/drawing/2015/06/chart">
              <c:ext xmlns:c16="http://schemas.microsoft.com/office/drawing/2014/chart" uri="{C3380CC4-5D6E-409C-BE32-E72D297353CC}">
                <c16:uniqueId val="{00000001-5369-4FFA-9A37-5696DCFE814A}"/>
              </c:ext>
            </c:extLst>
          </c:dPt>
          <c:dPt>
            <c:idx val="2"/>
            <c:bubble3D val="0"/>
            <c:spPr>
              <a:solidFill>
                <a:srgbClr val="D3BF96"/>
              </a:solidFill>
            </c:spPr>
            <c:extLst xmlns:c16r2="http://schemas.microsoft.com/office/drawing/2015/06/chart">
              <c:ext xmlns:c16="http://schemas.microsoft.com/office/drawing/2014/chart" uri="{C3380CC4-5D6E-409C-BE32-E72D297353CC}">
                <c16:uniqueId val="{00000002-5369-4FFA-9A37-5696DCFE814A}"/>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Blad1!$A$1:$C$1</c:f>
              <c:strCache>
                <c:ptCount val="3"/>
                <c:pt idx="0">
                  <c:v>Mycket gott/ganska gott</c:v>
                </c:pt>
                <c:pt idx="1">
                  <c:v>Någorlunda</c:v>
                </c:pt>
                <c:pt idx="2">
                  <c:v>Ganska dåligt/Mycket dåligt</c:v>
                </c:pt>
              </c:strCache>
            </c:strRef>
          </c:cat>
          <c:val>
            <c:numRef>
              <c:f>Blad1!$A$2:$C$2</c:f>
              <c:numCache>
                <c:formatCode>General</c:formatCode>
                <c:ptCount val="3"/>
                <c:pt idx="0">
                  <c:v>129</c:v>
                </c:pt>
                <c:pt idx="1">
                  <c:v>218</c:v>
                </c:pt>
                <c:pt idx="2">
                  <c:v>107</c:v>
                </c:pt>
              </c:numCache>
            </c:numRef>
          </c:val>
          <c:extLst xmlns:c16r2="http://schemas.microsoft.com/office/drawing/2015/06/chart">
            <c:ext xmlns:c16="http://schemas.microsoft.com/office/drawing/2014/chart" uri="{C3380CC4-5D6E-409C-BE32-E72D297353CC}">
              <c16:uniqueId val="{00000003-5369-4FFA-9A37-5696DCFE814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2508196059431522"/>
          <c:y val="0.69915994623656375"/>
          <c:w val="0.44137467191601593"/>
          <c:h val="0.24576420890937167"/>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xmlns:c16r2="http://schemas.microsoft.com/office/drawing/2015/06/chart">
              <c:ext xmlns:c16="http://schemas.microsoft.com/office/drawing/2014/chart" uri="{C3380CC4-5D6E-409C-BE32-E72D297353CC}">
                <c16:uniqueId val="{00000000-4123-4BEA-9FA8-AB99A09A9246}"/>
              </c:ext>
            </c:extLst>
          </c:dPt>
          <c:dPt>
            <c:idx val="2"/>
            <c:bubble3D val="0"/>
            <c:spPr>
              <a:solidFill>
                <a:srgbClr val="D3BF96"/>
              </a:solidFill>
            </c:spPr>
            <c:extLst xmlns:c16r2="http://schemas.microsoft.com/office/drawing/2015/06/chart">
              <c:ext xmlns:c16="http://schemas.microsoft.com/office/drawing/2014/chart" uri="{C3380CC4-5D6E-409C-BE32-E72D297353CC}">
                <c16:uniqueId val="{00000001-4123-4BEA-9FA8-AB99A09A9246}"/>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Blad1!$A$1:$C$1</c:f>
              <c:strCache>
                <c:ptCount val="3"/>
                <c:pt idx="0">
                  <c:v>Nej</c:v>
                </c:pt>
                <c:pt idx="1">
                  <c:v>Ja, lätta besvär</c:v>
                </c:pt>
                <c:pt idx="2">
                  <c:v>Ja, svåra besvär</c:v>
                </c:pt>
              </c:strCache>
            </c:strRef>
          </c:cat>
          <c:val>
            <c:numRef>
              <c:f>Blad1!$A$2:$C$2</c:f>
              <c:numCache>
                <c:formatCode>General</c:formatCode>
                <c:ptCount val="3"/>
                <c:pt idx="0">
                  <c:v>236</c:v>
                </c:pt>
                <c:pt idx="1">
                  <c:v>184</c:v>
                </c:pt>
                <c:pt idx="2">
                  <c:v>34</c:v>
                </c:pt>
              </c:numCache>
            </c:numRef>
          </c:val>
          <c:extLst xmlns:c16r2="http://schemas.microsoft.com/office/drawing/2015/06/chart">
            <c:ext xmlns:c16="http://schemas.microsoft.com/office/drawing/2014/chart" uri="{C3380CC4-5D6E-409C-BE32-E72D297353CC}">
              <c16:uniqueId val="{00000002-4123-4BEA-9FA8-AB99A09A9246}"/>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986066698966348"/>
          <c:y val="0.69759280593958062"/>
          <c:w val="0.26485826771653542"/>
          <c:h val="0.22270993343573994"/>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Hemtjänst!$A$1:$B$1</c:f>
              <c:strCache>
                <c:ptCount val="2"/>
                <c:pt idx="0">
                  <c:v>Ja</c:v>
                </c:pt>
                <c:pt idx="1">
                  <c:v>Nej</c:v>
                </c:pt>
              </c:strCache>
            </c:strRef>
          </c:cat>
          <c:val>
            <c:numRef>
              <c:f>Hemtjänst!$A$2:$B$2</c:f>
              <c:numCache>
                <c:formatCode>General</c:formatCode>
                <c:ptCount val="2"/>
                <c:pt idx="0">
                  <c:v>128</c:v>
                </c:pt>
                <c:pt idx="1">
                  <c:v>315</c:v>
                </c:pt>
              </c:numCache>
            </c:numRef>
          </c:val>
          <c:extLst xmlns:c16r2="http://schemas.microsoft.com/office/drawing/2015/06/chart">
            <c:ext xmlns:c16="http://schemas.microsoft.com/office/drawing/2014/chart" uri="{C3380CC4-5D6E-409C-BE32-E72D297353CC}">
              <c16:uniqueId val="{00000000-9D98-42B5-AD70-6B730AAD668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226944040697727"/>
          <c:y val="0.49267153097798388"/>
          <c:w val="9.4400262467191645E-2"/>
          <c:h val="0.17022965879265092"/>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Hemtjänst!$A$39:$C$39</c:f>
              <c:strCache>
                <c:ptCount val="3"/>
                <c:pt idx="0">
                  <c:v>Jag förflyttar mig själv utan svårigheter</c:v>
                </c:pt>
                <c:pt idx="1">
                  <c:v>Jag har vissa svårigheter att förflytta mig själv</c:v>
                </c:pt>
                <c:pt idx="2">
                  <c:v>Jag har stora svårigheter eller kan inte alls förflytta mig själv</c:v>
                </c:pt>
              </c:strCache>
            </c:strRef>
          </c:cat>
          <c:val>
            <c:numRef>
              <c:f>Hemtjänst!$A$40:$C$40</c:f>
              <c:numCache>
                <c:formatCode>General</c:formatCode>
                <c:ptCount val="3"/>
                <c:pt idx="0">
                  <c:v>121</c:v>
                </c:pt>
                <c:pt idx="1">
                  <c:v>228</c:v>
                </c:pt>
                <c:pt idx="2">
                  <c:v>106</c:v>
                </c:pt>
              </c:numCache>
            </c:numRef>
          </c:val>
          <c:extLst xmlns:c16r2="http://schemas.microsoft.com/office/drawing/2015/06/chart">
            <c:ext xmlns:c16="http://schemas.microsoft.com/office/drawing/2014/chart" uri="{C3380CC4-5D6E-409C-BE32-E72D297353CC}">
              <c16:uniqueId val="{00000000-56E2-4397-BBBC-3EA038D5471D}"/>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9166666666666656"/>
          <c:y val="0.52779889912954825"/>
          <c:w val="0.40833333333333333"/>
          <c:h val="0.46900121607782896"/>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E-2"/>
          <c:w val="0.55540605781941488"/>
          <c:h val="0.7891786215079275"/>
        </c:manualLayout>
      </c:layout>
      <c:barChart>
        <c:barDir val="bar"/>
        <c:grouping val="clustered"/>
        <c:varyColors val="0"/>
        <c:ser>
          <c:idx val="0"/>
          <c:order val="0"/>
          <c:tx>
            <c:strRef>
              <c:f>Blad1!$B$1</c:f>
              <c:strCache>
                <c:ptCount val="1"/>
                <c:pt idx="0">
                  <c:v>Skövde</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Personalen tar hänsyn till den äldres egna åsikter och önskemål</c:v>
                </c:pt>
                <c:pt idx="1">
                  <c:v>Personalen utför sina arbetsuppgifter bra</c:v>
                </c:pt>
                <c:pt idx="2">
                  <c:v>Är sammantaget nöjd med hemtjänsten</c:v>
                </c:pt>
                <c:pt idx="3">
                  <c:v>Känner förtroende för personalen</c:v>
                </c:pt>
                <c:pt idx="4">
                  <c:v>Får bra bemötande från personalen</c:v>
                </c:pt>
              </c:strCache>
            </c:strRef>
          </c:cat>
          <c:val>
            <c:numRef>
              <c:f>Blad1!$B$2:$B$6</c:f>
              <c:numCache>
                <c:formatCode>General</c:formatCode>
                <c:ptCount val="5"/>
                <c:pt idx="0">
                  <c:v>87</c:v>
                </c:pt>
                <c:pt idx="1">
                  <c:v>87</c:v>
                </c:pt>
                <c:pt idx="2">
                  <c:v>90</c:v>
                </c:pt>
                <c:pt idx="3">
                  <c:v>92</c:v>
                </c:pt>
                <c:pt idx="4">
                  <c:v>96</c:v>
                </c:pt>
              </c:numCache>
            </c:numRef>
          </c:val>
          <c:extLst xmlns:c16r2="http://schemas.microsoft.com/office/drawing/2015/06/chart">
            <c:ext xmlns:c16="http://schemas.microsoft.com/office/drawing/2014/chart" uri="{C3380CC4-5D6E-409C-BE32-E72D297353CC}">
              <c16:uniqueId val="{00000000-2A77-4EC2-8796-9DF1BEDCE1B7}"/>
            </c:ext>
          </c:extLst>
        </c:ser>
        <c:dLbls>
          <c:showLegendKey val="0"/>
          <c:showVal val="0"/>
          <c:showCatName val="0"/>
          <c:showSerName val="0"/>
          <c:showPercent val="0"/>
          <c:showBubbleSize val="0"/>
        </c:dLbls>
        <c:gapWidth val="100"/>
        <c:axId val="148000768"/>
        <c:axId val="148002304"/>
      </c:barChart>
      <c:catAx>
        <c:axId val="148000768"/>
        <c:scaling>
          <c:orientation val="minMax"/>
        </c:scaling>
        <c:delete val="1"/>
        <c:axPos val="l"/>
        <c:numFmt formatCode="000\ 00" sourceLinked="0"/>
        <c:majorTickMark val="in"/>
        <c:minorTickMark val="none"/>
        <c:tickLblPos val="none"/>
        <c:crossAx val="148002304"/>
        <c:crosses val="autoZero"/>
        <c:auto val="1"/>
        <c:lblAlgn val="l"/>
        <c:lblOffset val="100"/>
        <c:noMultiLvlLbl val="0"/>
      </c:catAx>
      <c:valAx>
        <c:axId val="14800230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47"/>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148000768"/>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540605781941488"/>
          <c:h val="0.7891786215079275"/>
        </c:manualLayout>
      </c:layout>
      <c:barChart>
        <c:barDir val="bar"/>
        <c:grouping val="clustered"/>
        <c:varyColors val="0"/>
        <c:ser>
          <c:idx val="0"/>
          <c:order val="0"/>
          <c:tx>
            <c:strRef>
              <c:f>Blad1!$B$1</c:f>
              <c:strCache>
                <c:ptCount val="1"/>
                <c:pt idx="0">
                  <c:v>Skövde</c:v>
                </c:pt>
              </c:strCache>
            </c:strRef>
          </c:tx>
          <c:invertIfNegative val="0"/>
          <c:dLbls>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Har lätt att få kontakt med personalen vid behov</c:v>
                </c:pt>
                <c:pt idx="1">
                  <c:v>Personalen brukar informera om tillfälliga förändringar</c:v>
                </c:pt>
                <c:pt idx="2">
                  <c:v>Vet vart man vänder sig med synpunkter och klagomål</c:v>
                </c:pt>
                <c:pt idx="3">
                  <c:v>Kan påverka vid vilka tider man får hjälp</c:v>
                </c:pt>
                <c:pt idx="4">
                  <c:v>Besväras inte av ensamhet</c:v>
                </c:pt>
              </c:strCache>
            </c:strRef>
          </c:cat>
          <c:val>
            <c:numRef>
              <c:f>Blad1!$B$2:$B$6</c:f>
              <c:numCache>
                <c:formatCode>General</c:formatCode>
                <c:ptCount val="5"/>
                <c:pt idx="0">
                  <c:v>74</c:v>
                </c:pt>
                <c:pt idx="1">
                  <c:v>72</c:v>
                </c:pt>
                <c:pt idx="2">
                  <c:v>64</c:v>
                </c:pt>
                <c:pt idx="3">
                  <c:v>63</c:v>
                </c:pt>
                <c:pt idx="4">
                  <c:v>48</c:v>
                </c:pt>
              </c:numCache>
            </c:numRef>
          </c:val>
          <c:extLst xmlns:c16r2="http://schemas.microsoft.com/office/drawing/2015/06/chart">
            <c:ext xmlns:c16="http://schemas.microsoft.com/office/drawing/2014/chart" uri="{C3380CC4-5D6E-409C-BE32-E72D297353CC}">
              <c16:uniqueId val="{00000000-4013-4570-B0FC-3D3193575CF5}"/>
            </c:ext>
          </c:extLst>
        </c:ser>
        <c:dLbls>
          <c:showLegendKey val="0"/>
          <c:showVal val="0"/>
          <c:showCatName val="0"/>
          <c:showSerName val="0"/>
          <c:showPercent val="0"/>
          <c:showBubbleSize val="0"/>
        </c:dLbls>
        <c:gapWidth val="100"/>
        <c:axId val="148121472"/>
        <c:axId val="148123008"/>
      </c:barChart>
      <c:catAx>
        <c:axId val="148121472"/>
        <c:scaling>
          <c:orientation val="minMax"/>
        </c:scaling>
        <c:delete val="1"/>
        <c:axPos val="l"/>
        <c:numFmt formatCode="000\ 00" sourceLinked="0"/>
        <c:majorTickMark val="in"/>
        <c:minorTickMark val="none"/>
        <c:tickLblPos val="none"/>
        <c:crossAx val="148123008"/>
        <c:crosses val="autoZero"/>
        <c:auto val="1"/>
        <c:lblAlgn val="l"/>
        <c:lblOffset val="100"/>
        <c:noMultiLvlLbl val="0"/>
      </c:catAx>
      <c:valAx>
        <c:axId val="148123008"/>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148121472"/>
        <c:crosses val="autoZero"/>
        <c:crossBetween val="between"/>
        <c:majorUnit val="20"/>
      </c:valAx>
      <c:spPr>
        <a:solidFill>
          <a:srgbClr val="FFFFFF"/>
        </a:solidFill>
        <a:ln w="25400">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0143195406381343"/>
          <c:y val="3.9316672295395698E-2"/>
          <c:w val="0.55995042248663573"/>
          <c:h val="0.7960835303388496"/>
        </c:manualLayout>
      </c:layout>
      <c:barChart>
        <c:barDir val="bar"/>
        <c:grouping val="clustered"/>
        <c:varyColors val="0"/>
        <c:ser>
          <c:idx val="0"/>
          <c:order val="0"/>
          <c:spPr>
            <a:solidFill>
              <a:srgbClr val="4A7729"/>
            </a:solidFill>
          </c:spPr>
          <c:invertIfNegative val="0"/>
          <c:dPt>
            <c:idx val="0"/>
            <c:invertIfNegative val="0"/>
            <c:bubble3D val="0"/>
            <c:spPr>
              <a:solidFill>
                <a:srgbClr val="A6BCC6"/>
              </a:solidFill>
            </c:spPr>
            <c:extLst xmlns:c16r2="http://schemas.microsoft.com/office/drawing/2015/06/chart">
              <c:ext xmlns:c16="http://schemas.microsoft.com/office/drawing/2014/chart" uri="{C3380CC4-5D6E-409C-BE32-E72D297353CC}">
                <c16:uniqueId val="{00000000-5954-4961-9D41-7E2587BC2F08}"/>
              </c:ext>
            </c:extLst>
          </c:dPt>
          <c:dPt>
            <c:idx val="1"/>
            <c:invertIfNegative val="0"/>
            <c:bubble3D val="0"/>
            <c:spPr>
              <a:solidFill>
                <a:srgbClr val="A6BCC6"/>
              </a:solidFill>
            </c:spPr>
            <c:extLst xmlns:c16r2="http://schemas.microsoft.com/office/drawing/2015/06/chart">
              <c:ext xmlns:c16="http://schemas.microsoft.com/office/drawing/2014/chart" uri="{C3380CC4-5D6E-409C-BE32-E72D297353CC}">
                <c16:uniqueId val="{00000001-5954-4961-9D41-7E2587BC2F08}"/>
              </c:ext>
            </c:extLst>
          </c:dPt>
          <c:dPt>
            <c:idx val="3"/>
            <c:invertIfNegative val="0"/>
            <c:bubble3D val="0"/>
            <c:spPr>
              <a:solidFill>
                <a:srgbClr val="A6BCC6"/>
              </a:solidFill>
            </c:spPr>
            <c:extLst xmlns:c16r2="http://schemas.microsoft.com/office/drawing/2015/06/chart">
              <c:ext xmlns:c16="http://schemas.microsoft.com/office/drawing/2014/chart" uri="{C3380CC4-5D6E-409C-BE32-E72D297353CC}">
                <c16:uniqueId val="{00000002-5954-4961-9D41-7E2587BC2F08}"/>
              </c:ext>
            </c:extLst>
          </c:dPt>
          <c:dPt>
            <c:idx val="4"/>
            <c:invertIfNegative val="0"/>
            <c:bubble3D val="0"/>
            <c:spPr>
              <a:solidFill>
                <a:srgbClr val="A6BCC6"/>
              </a:solidFill>
            </c:spPr>
            <c:extLst xmlns:c16r2="http://schemas.microsoft.com/office/drawing/2015/06/chart">
              <c:ext xmlns:c16="http://schemas.microsoft.com/office/drawing/2014/chart" uri="{C3380CC4-5D6E-409C-BE32-E72D297353CC}">
                <c16:uniqueId val="{00000003-5954-4961-9D41-7E2587BC2F08}"/>
              </c:ext>
            </c:extLst>
          </c:dPt>
          <c:dPt>
            <c:idx val="6"/>
            <c:invertIfNegative val="0"/>
            <c:bubble3D val="0"/>
            <c:spPr>
              <a:solidFill>
                <a:srgbClr val="8D6E97"/>
              </a:solidFill>
            </c:spPr>
            <c:extLst xmlns:c16r2="http://schemas.microsoft.com/office/drawing/2015/06/chart">
              <c:ext xmlns:c16="http://schemas.microsoft.com/office/drawing/2014/chart" uri="{C3380CC4-5D6E-409C-BE32-E72D297353CC}">
                <c16:uniqueId val="{00000004-5954-4961-9D41-7E2587BC2F08}"/>
              </c:ext>
            </c:extLst>
          </c:dPt>
          <c:dPt>
            <c:idx val="9"/>
            <c:invertIfNegative val="0"/>
            <c:bubble3D val="0"/>
            <c:spPr>
              <a:solidFill>
                <a:srgbClr val="A6BCC6"/>
              </a:solidFill>
            </c:spPr>
            <c:extLst xmlns:c16r2="http://schemas.microsoft.com/office/drawing/2015/06/chart">
              <c:ext xmlns:c16="http://schemas.microsoft.com/office/drawing/2014/chart" uri="{C3380CC4-5D6E-409C-BE32-E72D297353CC}">
                <c16:uniqueId val="{00000005-5954-4961-9D41-7E2587BC2F08}"/>
              </c:ext>
            </c:extLst>
          </c:dPt>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Blad1!$D$1:$D$10</c:f>
              <c:strCache>
                <c:ptCount val="10"/>
                <c:pt idx="0">
                  <c:v>Offentlig regi</c:v>
                </c:pt>
                <c:pt idx="1">
                  <c:v>Enskild regi</c:v>
                </c:pt>
                <c:pt idx="3">
                  <c:v>Svarande är någon annan än den äldre</c:v>
                </c:pt>
                <c:pt idx="4">
                  <c:v>Svarande är den äldre själv eller ihop med någon</c:v>
                </c:pt>
                <c:pt idx="6">
                  <c:v>Kvinnor</c:v>
                </c:pt>
                <c:pt idx="7">
                  <c:v>Män</c:v>
                </c:pt>
                <c:pt idx="9">
                  <c:v>Totalt</c:v>
                </c:pt>
              </c:strCache>
            </c:strRef>
          </c:cat>
          <c:val>
            <c:numRef>
              <c:f>Blad1!$E$1:$E$10</c:f>
              <c:numCache>
                <c:formatCode>General</c:formatCode>
                <c:ptCount val="10"/>
                <c:pt idx="0">
                  <c:v>90</c:v>
                </c:pt>
                <c:pt idx="1">
                  <c:v>93</c:v>
                </c:pt>
                <c:pt idx="3">
                  <c:v>89</c:v>
                </c:pt>
                <c:pt idx="4">
                  <c:v>91</c:v>
                </c:pt>
                <c:pt idx="6">
                  <c:v>89</c:v>
                </c:pt>
                <c:pt idx="7">
                  <c:v>91</c:v>
                </c:pt>
                <c:pt idx="9">
                  <c:v>90</c:v>
                </c:pt>
              </c:numCache>
            </c:numRef>
          </c:val>
          <c:extLst xmlns:c16r2="http://schemas.microsoft.com/office/drawing/2015/06/chart">
            <c:ext xmlns:c16="http://schemas.microsoft.com/office/drawing/2014/chart" uri="{C3380CC4-5D6E-409C-BE32-E72D297353CC}">
              <c16:uniqueId val="{00000006-5954-4961-9D41-7E2587BC2F08}"/>
            </c:ext>
          </c:extLst>
        </c:ser>
        <c:dLbls>
          <c:showLegendKey val="0"/>
          <c:showVal val="0"/>
          <c:showCatName val="0"/>
          <c:showSerName val="0"/>
          <c:showPercent val="0"/>
          <c:showBubbleSize val="0"/>
        </c:dLbls>
        <c:gapWidth val="100"/>
        <c:overlap val="-25"/>
        <c:axId val="148285312"/>
        <c:axId val="148286848"/>
      </c:barChart>
      <c:catAx>
        <c:axId val="148285312"/>
        <c:scaling>
          <c:orientation val="minMax"/>
        </c:scaling>
        <c:delete val="1"/>
        <c:axPos val="l"/>
        <c:numFmt formatCode="General" sourceLinked="0"/>
        <c:majorTickMark val="out"/>
        <c:minorTickMark val="none"/>
        <c:tickLblPos val="none"/>
        <c:crossAx val="148286848"/>
        <c:crosses val="autoZero"/>
        <c:auto val="1"/>
        <c:lblAlgn val="ctr"/>
        <c:lblOffset val="100"/>
        <c:noMultiLvlLbl val="0"/>
      </c:catAx>
      <c:valAx>
        <c:axId val="148286848"/>
        <c:scaling>
          <c:orientation val="minMax"/>
          <c:max val="100"/>
          <c:min val="0"/>
        </c:scaling>
        <c:delete val="0"/>
        <c:axPos val="b"/>
        <c:majorGridlines/>
        <c:title>
          <c:tx>
            <c:rich>
              <a:bodyPr/>
              <a:lstStyle/>
              <a:p>
                <a:pPr>
                  <a:defRPr b="0">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8261036385583658"/>
              <c:y val="0.90364455231931695"/>
            </c:manualLayout>
          </c:layout>
          <c:overlay val="0"/>
        </c:title>
        <c:numFmt formatCode="General" sourceLinked="1"/>
        <c:majorTickMark val="out"/>
        <c:minorTickMark val="none"/>
        <c:tickLblPos val="nextTo"/>
        <c:txPr>
          <a:bodyPr/>
          <a:lstStyle/>
          <a:p>
            <a:pPr>
              <a:defRPr>
                <a:latin typeface="Century Gothic" panose="020B0502020202020204" pitchFamily="34" charset="0"/>
              </a:defRPr>
            </a:pPr>
            <a:endParaRPr lang="sv-SE"/>
          </a:p>
        </c:txPr>
        <c:crossAx val="148285312"/>
        <c:crosses val="autoZero"/>
        <c:crossBetween val="between"/>
        <c:majorUnit val="20"/>
      </c:valAx>
      <c:spPr>
        <a:solidFill>
          <a:srgbClr val="FFFFFF"/>
        </a:solidFill>
        <a:ln w="25400" cmpd="sng">
          <a:solidFill>
            <a:srgbClr val="000000"/>
          </a:solidFill>
          <a:prstDash val="solid"/>
        </a:ln>
      </c:spPr>
    </c:plotArea>
    <c:plotVisOnly val="1"/>
    <c:dispBlanksAs val="gap"/>
    <c:showDLblsOverMax val="0"/>
  </c:chart>
  <c:spPr>
    <a:solidFill>
      <a:srgbClr val="DAD7CB"/>
    </a:solidFill>
  </c:spPr>
  <c:txPr>
    <a:bodyPr/>
    <a:lstStyle/>
    <a:p>
      <a:pPr>
        <a:defRPr sz="1050"/>
      </a:pPr>
      <a:endParaRPr lang="sv-SE"/>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0.02304</cdr:x>
      <cdr:y>0.08548</cdr:y>
    </cdr:from>
    <cdr:to>
      <cdr:x>0.38557</cdr:x>
      <cdr:y>0.19961</cdr:y>
    </cdr:to>
    <cdr:sp macro="" textlink="">
      <cdr:nvSpPr>
        <cdr:cNvPr id="2" name="textruta 1"/>
        <cdr:cNvSpPr txBox="1"/>
      </cdr:nvSpPr>
      <cdr:spPr>
        <a:xfrm xmlns:a="http://schemas.openxmlformats.org/drawingml/2006/main">
          <a:off x="160349" y="323398"/>
          <a:ext cx="2523064"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0.02304</cdr:x>
      <cdr:y>0.40052</cdr:y>
    </cdr:from>
    <cdr:to>
      <cdr:x>0.38433</cdr:x>
      <cdr:y>0.51465</cdr:y>
    </cdr:to>
    <cdr:sp macro="" textlink="">
      <cdr:nvSpPr>
        <cdr:cNvPr id="4" name="textruta 1"/>
        <cdr:cNvSpPr txBox="1"/>
      </cdr:nvSpPr>
      <cdr:spPr>
        <a:xfrm xmlns:a="http://schemas.openxmlformats.org/drawingml/2006/main">
          <a:off x="160349" y="1515293"/>
          <a:ext cx="251443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Är sammantaget nöjd med hemtjänsten</a:t>
          </a:r>
          <a:endParaRPr lang="sv-SE" sz="1050" dirty="0"/>
        </a:p>
      </cdr:txBody>
    </cdr:sp>
  </cdr:relSizeAnchor>
  <cdr:relSizeAnchor xmlns:cdr="http://schemas.openxmlformats.org/drawingml/2006/chartDrawing">
    <cdr:from>
      <cdr:x>0.02389</cdr:x>
      <cdr:y>0.23682</cdr:y>
    </cdr:from>
    <cdr:to>
      <cdr:x>0.38185</cdr:x>
      <cdr:y>0.35095</cdr:y>
    </cdr:to>
    <cdr:sp macro="" textlink="">
      <cdr:nvSpPr>
        <cdr:cNvPr id="5" name="textruta 1"/>
        <cdr:cNvSpPr txBox="1"/>
      </cdr:nvSpPr>
      <cdr:spPr>
        <a:xfrm xmlns:a="http://schemas.openxmlformats.org/drawingml/2006/main">
          <a:off x="166265" y="895964"/>
          <a:ext cx="24912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förtroende för personalen</a:t>
          </a:r>
          <a:endParaRPr lang="sv-SE" sz="1050" dirty="0"/>
        </a:p>
      </cdr:txBody>
    </cdr:sp>
  </cdr:relSizeAnchor>
  <cdr:relSizeAnchor xmlns:cdr="http://schemas.openxmlformats.org/drawingml/2006/chartDrawing">
    <cdr:from>
      <cdr:x>0.02389</cdr:x>
      <cdr:y>0.55652</cdr:y>
    </cdr:from>
    <cdr:to>
      <cdr:x>0.38433</cdr:x>
      <cdr:y>0.67065</cdr:y>
    </cdr:to>
    <cdr:sp macro="" textlink="">
      <cdr:nvSpPr>
        <cdr:cNvPr id="6" name="textruta 1"/>
        <cdr:cNvSpPr txBox="1"/>
      </cdr:nvSpPr>
      <cdr:spPr>
        <a:xfrm xmlns:a="http://schemas.openxmlformats.org/drawingml/2006/main">
          <a:off x="166265" y="2105489"/>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utför sina arbetsuppgifter bra</a:t>
          </a:r>
          <a:endParaRPr lang="sv-SE" sz="1050" dirty="0"/>
        </a:p>
      </cdr:txBody>
    </cdr:sp>
  </cdr:relSizeAnchor>
  <cdr:relSizeAnchor xmlns:cdr="http://schemas.openxmlformats.org/drawingml/2006/chartDrawing">
    <cdr:from>
      <cdr:x>0.02304</cdr:x>
      <cdr:y>0.71525</cdr:y>
    </cdr:from>
    <cdr:to>
      <cdr:x>0.38557</cdr:x>
      <cdr:y>0.82938</cdr:y>
    </cdr:to>
    <cdr:sp macro="" textlink="">
      <cdr:nvSpPr>
        <cdr:cNvPr id="7" name="textruta 1"/>
        <cdr:cNvSpPr txBox="1"/>
      </cdr:nvSpPr>
      <cdr:spPr>
        <a:xfrm xmlns:a="http://schemas.openxmlformats.org/drawingml/2006/main">
          <a:off x="160349" y="2706014"/>
          <a:ext cx="252306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tar hänsyn till den äldres egna åsikter och önskemål</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0.08548</cdr:y>
    </cdr:from>
    <cdr:to>
      <cdr:x>0.38804</cdr:x>
      <cdr:y>0.19987</cdr:y>
    </cdr:to>
    <cdr:sp macro="" textlink="">
      <cdr:nvSpPr>
        <cdr:cNvPr id="2" name="textruta 1"/>
        <cdr:cNvSpPr txBox="1"/>
      </cdr:nvSpPr>
      <cdr:spPr>
        <a:xfrm xmlns:a="http://schemas.openxmlformats.org/drawingml/2006/main">
          <a:off x="160349" y="322660"/>
          <a:ext cx="2540254"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0.02304</cdr:x>
      <cdr:y>0.40052</cdr:y>
    </cdr:from>
    <cdr:to>
      <cdr:x>0.38557</cdr:x>
      <cdr:y>0.51491</cdr:y>
    </cdr:to>
    <cdr:sp macro="" textlink="">
      <cdr:nvSpPr>
        <cdr:cNvPr id="4" name="textruta 1"/>
        <cdr:cNvSpPr txBox="1"/>
      </cdr:nvSpPr>
      <cdr:spPr>
        <a:xfrm xmlns:a="http://schemas.openxmlformats.org/drawingml/2006/main">
          <a:off x="160349" y="1511837"/>
          <a:ext cx="252306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0.02304</cdr:x>
      <cdr:y>0.24002</cdr:y>
    </cdr:from>
    <cdr:to>
      <cdr:x>0.38681</cdr:x>
      <cdr:y>0.35441</cdr:y>
    </cdr:to>
    <cdr:sp macro="" textlink="">
      <cdr:nvSpPr>
        <cdr:cNvPr id="5" name="textruta 1"/>
        <cdr:cNvSpPr txBox="1"/>
      </cdr:nvSpPr>
      <cdr:spPr>
        <a:xfrm xmlns:a="http://schemas.openxmlformats.org/drawingml/2006/main">
          <a:off x="160349" y="906000"/>
          <a:ext cx="253169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Kan påverka vid vilka tider man får hjälp</a:t>
          </a:r>
          <a:endParaRPr lang="sv-SE" sz="1050" dirty="0"/>
        </a:p>
      </cdr:txBody>
    </cdr:sp>
  </cdr:relSizeAnchor>
  <cdr:relSizeAnchor xmlns:cdr="http://schemas.openxmlformats.org/drawingml/2006/chartDrawing">
    <cdr:from>
      <cdr:x>0.02304</cdr:x>
      <cdr:y>0.55973</cdr:y>
    </cdr:from>
    <cdr:to>
      <cdr:x>0.38681</cdr:x>
      <cdr:y>0.67412</cdr:y>
    </cdr:to>
    <cdr:sp macro="" textlink="">
      <cdr:nvSpPr>
        <cdr:cNvPr id="6" name="textruta 1"/>
        <cdr:cNvSpPr txBox="1"/>
      </cdr:nvSpPr>
      <cdr:spPr>
        <a:xfrm xmlns:a="http://schemas.openxmlformats.org/drawingml/2006/main">
          <a:off x="160349" y="2112805"/>
          <a:ext cx="253169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0.70885</cdr:y>
    </cdr:from>
    <cdr:to>
      <cdr:x>0.39052</cdr:x>
      <cdr:y>0.82324</cdr:y>
    </cdr:to>
    <cdr:sp macro="" textlink="">
      <cdr:nvSpPr>
        <cdr:cNvPr id="7" name="textruta 1"/>
        <cdr:cNvSpPr txBox="1"/>
      </cdr:nvSpPr>
      <cdr:spPr>
        <a:xfrm xmlns:a="http://schemas.openxmlformats.org/drawingml/2006/main">
          <a:off x="160349" y="2675686"/>
          <a:ext cx="255751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kontakt med personalen vid behov</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0.0306</cdr:x>
      <cdr:y>0.61064</cdr:y>
    </cdr:from>
    <cdr:to>
      <cdr:x>0.40664</cdr:x>
      <cdr:y>0.76625</cdr:y>
    </cdr:to>
    <cdr:sp macro="" textlink="">
      <cdr:nvSpPr>
        <cdr:cNvPr id="2" name="textruta 1"/>
        <cdr:cNvSpPr txBox="1"/>
      </cdr:nvSpPr>
      <cdr:spPr>
        <a:xfrm xmlns:a="http://schemas.openxmlformats.org/drawingml/2006/main">
          <a:off x="212994" y="2304974"/>
          <a:ext cx="2617058" cy="5873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0.02924</cdr:x>
      <cdr:y>0.08792</cdr:y>
    </cdr:from>
    <cdr:to>
      <cdr:x>0.41211</cdr:x>
      <cdr:y>0.19996</cdr:y>
    </cdr:to>
    <cdr:sp macro="" textlink="">
      <cdr:nvSpPr>
        <cdr:cNvPr id="3" name="textruta 1"/>
        <cdr:cNvSpPr txBox="1"/>
      </cdr:nvSpPr>
      <cdr:spPr>
        <a:xfrm xmlns:a="http://schemas.openxmlformats.org/drawingml/2006/main">
          <a:off x="203499" y="331870"/>
          <a:ext cx="2664622" cy="422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0.0306</cdr:x>
      <cdr:y>0.34226</cdr:y>
    </cdr:from>
    <cdr:to>
      <cdr:x>0.40912</cdr:x>
      <cdr:y>0.54145</cdr:y>
    </cdr:to>
    <cdr:sp macro="" textlink="">
      <cdr:nvSpPr>
        <cdr:cNvPr id="4" name="textruta 1"/>
        <cdr:cNvSpPr txBox="1"/>
      </cdr:nvSpPr>
      <cdr:spPr>
        <a:xfrm xmlns:a="http://schemas.openxmlformats.org/drawingml/2006/main">
          <a:off x="212994" y="1291924"/>
          <a:ext cx="2634318" cy="75188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0.02304</cdr:x>
      <cdr:y>0.49773</cdr:y>
    </cdr:from>
    <cdr:to>
      <cdr:x>0.40788</cdr:x>
      <cdr:y>0.60977</cdr:y>
    </cdr:to>
    <cdr:sp macro="" textlink="">
      <cdr:nvSpPr>
        <cdr:cNvPr id="2" name="textruta 1"/>
        <cdr:cNvSpPr txBox="1"/>
      </cdr:nvSpPr>
      <cdr:spPr>
        <a:xfrm xmlns:a="http://schemas.openxmlformats.org/drawingml/2006/main">
          <a:off x="160337" y="1883068"/>
          <a:ext cx="2678346" cy="423883"/>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0.02304</cdr:x>
      <cdr:y>0.10021</cdr:y>
    </cdr:from>
    <cdr:to>
      <cdr:x>0.40912</cdr:x>
      <cdr:y>0.25583</cdr:y>
    </cdr:to>
    <cdr:sp macro="" textlink="">
      <cdr:nvSpPr>
        <cdr:cNvPr id="3" name="textruta 1"/>
        <cdr:cNvSpPr txBox="1"/>
      </cdr:nvSpPr>
      <cdr:spPr>
        <a:xfrm xmlns:a="http://schemas.openxmlformats.org/drawingml/2006/main">
          <a:off x="160337" y="379126"/>
          <a:ext cx="2686975" cy="58875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0.02304</cdr:x>
      <cdr:y>0.26533</cdr:y>
    </cdr:from>
    <cdr:to>
      <cdr:x>0.41903</cdr:x>
      <cdr:y>0.37737</cdr:y>
    </cdr:to>
    <cdr:sp macro="" textlink="">
      <cdr:nvSpPr>
        <cdr:cNvPr id="2" name="textruta 1"/>
        <cdr:cNvSpPr txBox="1"/>
      </cdr:nvSpPr>
      <cdr:spPr>
        <a:xfrm xmlns:a="http://schemas.openxmlformats.org/drawingml/2006/main">
          <a:off x="160337" y="1011670"/>
          <a:ext cx="2755944"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0.02304</cdr:x>
      <cdr:y>0.46406</cdr:y>
    </cdr:from>
    <cdr:to>
      <cdr:x>0.41655</cdr:x>
      <cdr:y>0.5761</cdr:y>
    </cdr:to>
    <cdr:sp macro="" textlink="">
      <cdr:nvSpPr>
        <cdr:cNvPr id="3" name="textruta 1"/>
        <cdr:cNvSpPr txBox="1"/>
      </cdr:nvSpPr>
      <cdr:spPr>
        <a:xfrm xmlns:a="http://schemas.openxmlformats.org/drawingml/2006/main">
          <a:off x="160337" y="1769403"/>
          <a:ext cx="2738684"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0.02426</cdr:x>
      <cdr:y>0.66056</cdr:y>
    </cdr:from>
    <cdr:to>
      <cdr:x>0.41531</cdr:x>
      <cdr:y>0.85975</cdr:y>
    </cdr:to>
    <cdr:sp macro="" textlink="">
      <cdr:nvSpPr>
        <cdr:cNvPr id="4" name="textruta 1"/>
        <cdr:cNvSpPr txBox="1"/>
      </cdr:nvSpPr>
      <cdr:spPr>
        <a:xfrm xmlns:a="http://schemas.openxmlformats.org/drawingml/2006/main">
          <a:off x="168841" y="2449621"/>
          <a:ext cx="2721578"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0.02304</cdr:x>
      <cdr:y>0.08142</cdr:y>
    </cdr:from>
    <cdr:to>
      <cdr:x>0.42647</cdr:x>
      <cdr:y>0.19346</cdr:y>
    </cdr:to>
    <cdr:sp macro="" textlink="">
      <cdr:nvSpPr>
        <cdr:cNvPr id="5" name="textruta 1"/>
        <cdr:cNvSpPr txBox="1"/>
      </cdr:nvSpPr>
      <cdr:spPr>
        <a:xfrm xmlns:a="http://schemas.openxmlformats.org/drawingml/2006/main">
          <a:off x="160336" y="310444"/>
          <a:ext cx="2807723"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0.0219</cdr:x>
      <cdr:y>0.17373</cdr:y>
    </cdr:from>
    <cdr:to>
      <cdr:x>0.41147</cdr:x>
      <cdr:y>0.28577</cdr:y>
    </cdr:to>
    <cdr:sp macro="" textlink="">
      <cdr:nvSpPr>
        <cdr:cNvPr id="2" name="textruta 1"/>
        <cdr:cNvSpPr txBox="1"/>
      </cdr:nvSpPr>
      <cdr:spPr>
        <a:xfrm xmlns:a="http://schemas.openxmlformats.org/drawingml/2006/main">
          <a:off x="152415" y="644260"/>
          <a:ext cx="2711225" cy="41548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0.02304</cdr:x>
      <cdr:y>0.51891</cdr:y>
    </cdr:from>
    <cdr:to>
      <cdr:x>0.45693</cdr:x>
      <cdr:y>0.6102</cdr:y>
    </cdr:to>
    <cdr:sp macro="" textlink="">
      <cdr:nvSpPr>
        <cdr:cNvPr id="2" name="textruta 1"/>
        <cdr:cNvSpPr txBox="1"/>
      </cdr:nvSpPr>
      <cdr:spPr>
        <a:xfrm xmlns:a="http://schemas.openxmlformats.org/drawingml/2006/main">
          <a:off x="160337" y="1924317"/>
          <a:ext cx="3019701" cy="33854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0.02304</cdr:x>
      <cdr:y>0.65743</cdr:y>
    </cdr:from>
    <cdr:to>
      <cdr:x>0.42897</cdr:x>
      <cdr:y>0.76947</cdr:y>
    </cdr:to>
    <cdr:sp macro="" textlink="">
      <cdr:nvSpPr>
        <cdr:cNvPr id="3" name="textruta 1"/>
        <cdr:cNvSpPr txBox="1"/>
      </cdr:nvSpPr>
      <cdr:spPr>
        <a:xfrm xmlns:a="http://schemas.openxmlformats.org/drawingml/2006/main">
          <a:off x="160337" y="2438006"/>
          <a:ext cx="2825111"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sz="1050" dirty="0">
              <a:solidFill>
                <a:srgbClr val="000000"/>
              </a:solidFill>
            </a:rPr>
            <a:t>Hur lätt eller svårt är det att få kontakt </a:t>
          </a:r>
        </a:p>
        <a:p xmlns:a="http://schemas.openxmlformats.org/drawingml/2006/main">
          <a:r>
            <a:rPr lang="sv-SE" sz="1050" dirty="0">
              <a:solidFill>
                <a:srgbClr val="000000"/>
              </a:solidFill>
            </a:rPr>
            <a:t>med hemtjänstpersonalen vid behov?</a:t>
          </a:r>
          <a:endParaRPr lang="sv-SE" sz="1050" dirty="0"/>
        </a:p>
      </cdr:txBody>
    </cdr:sp>
  </cdr:relSizeAnchor>
  <cdr:relSizeAnchor xmlns:cdr="http://schemas.openxmlformats.org/drawingml/2006/chartDrawing">
    <cdr:from>
      <cdr:x>0.02304</cdr:x>
      <cdr:y>0.75318</cdr:y>
    </cdr:from>
    <cdr:to>
      <cdr:x>0.42381</cdr:x>
      <cdr:y>0.88118</cdr:y>
    </cdr:to>
    <cdr:sp macro="" textlink="">
      <cdr:nvSpPr>
        <cdr:cNvPr id="4" name="textruta 1"/>
        <cdr:cNvSpPr txBox="1"/>
      </cdr:nvSpPr>
      <cdr:spPr>
        <a:xfrm xmlns:a="http://schemas.openxmlformats.org/drawingml/2006/main">
          <a:off x="160337" y="2793101"/>
          <a:ext cx="2789199" cy="474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0.0219</cdr:x>
      <cdr:y>0.17373</cdr:y>
    </cdr:from>
    <cdr:to>
      <cdr:x>0.41147</cdr:x>
      <cdr:y>0.32934</cdr:y>
    </cdr:to>
    <cdr:sp macro="" textlink="">
      <cdr:nvSpPr>
        <cdr:cNvPr id="2" name="textruta 1"/>
        <cdr:cNvSpPr txBox="1"/>
      </cdr:nvSpPr>
      <cdr:spPr>
        <a:xfrm xmlns:a="http://schemas.openxmlformats.org/drawingml/2006/main">
          <a:off x="152415" y="644260"/>
          <a:ext cx="2711225" cy="57706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Hur nöjd eller missnöjd är du </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0.02231</cdr:x>
      <cdr:y>0.73275</cdr:y>
    </cdr:from>
    <cdr:to>
      <cdr:x>0.41642</cdr:x>
      <cdr:y>0.85724</cdr:y>
    </cdr:to>
    <cdr:sp macro="" textlink="">
      <cdr:nvSpPr>
        <cdr:cNvPr id="3" name="textruta 1"/>
        <cdr:cNvSpPr txBox="1"/>
      </cdr:nvSpPr>
      <cdr:spPr>
        <a:xfrm xmlns:a="http://schemas.openxmlformats.org/drawingml/2006/main">
          <a:off x="155265" y="2800206"/>
          <a:ext cx="2742848" cy="47573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nöjd eller ganska nöjd som redovisas som positiva svar på denna fråga</a:t>
          </a:r>
        </a:p>
      </cdr:txBody>
    </cdr:sp>
  </cdr:relSizeAnchor>
</c:userShapes>
</file>

<file path=ppt/drawings/drawing9.xml><?xml version="1.0" encoding="utf-8"?>
<c:userShapes xmlns:c="http://schemas.openxmlformats.org/drawingml/2006/chart">
  <cdr:relSizeAnchor xmlns:cdr="http://schemas.openxmlformats.org/drawingml/2006/chartDrawing">
    <cdr:from>
      <cdr:x>0.02304</cdr:x>
      <cdr:y>0.01759</cdr:y>
    </cdr:from>
    <cdr:to>
      <cdr:x>0.39548</cdr:x>
      <cdr:y>0.174</cdr:y>
    </cdr:to>
    <cdr:sp macro="" textlink="">
      <cdr:nvSpPr>
        <cdr:cNvPr id="2" name="textruta 3"/>
        <cdr:cNvSpPr txBox="1"/>
      </cdr:nvSpPr>
      <cdr:spPr>
        <a:xfrm xmlns:a="http://schemas.openxmlformats.org/drawingml/2006/main">
          <a:off x="160348" y="62304"/>
          <a:ext cx="2592034" cy="5539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ta hänsyn till dina åsikter och önskemål om hur hjälpen ska utföras?</a:t>
          </a:r>
        </a:p>
      </cdr:txBody>
    </cdr:sp>
  </cdr:relSizeAnchor>
  <cdr:relSizeAnchor xmlns:cdr="http://schemas.openxmlformats.org/drawingml/2006/chartDrawing">
    <cdr:from>
      <cdr:x>0.02176</cdr:x>
      <cdr:y>0.15788</cdr:y>
    </cdr:from>
    <cdr:to>
      <cdr:x>0.38551</cdr:x>
      <cdr:y>0.27084</cdr:y>
    </cdr:to>
    <cdr:sp macro="" textlink="">
      <cdr:nvSpPr>
        <cdr:cNvPr id="3" name="textruta 4"/>
        <cdr:cNvSpPr txBox="1"/>
      </cdr:nvSpPr>
      <cdr:spPr>
        <a:xfrm xmlns:a="http://schemas.openxmlformats.org/drawingml/2006/main">
          <a:off x="151471" y="559186"/>
          <a:ext cx="2531555" cy="4000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du kunna påverka vid vilka tider personalen kommer?</a:t>
          </a:r>
        </a:p>
      </cdr:txBody>
    </cdr:sp>
  </cdr:relSizeAnchor>
  <cdr:relSizeAnchor xmlns:cdr="http://schemas.openxmlformats.org/drawingml/2006/chartDrawing">
    <cdr:from>
      <cdr:x>0.02304</cdr:x>
      <cdr:y>0.37397</cdr:y>
    </cdr:from>
    <cdr:to>
      <cdr:x>0.41779</cdr:x>
      <cdr:y>0.48693</cdr:y>
    </cdr:to>
    <cdr:sp macro="" textlink="">
      <cdr:nvSpPr>
        <cdr:cNvPr id="4" name="textruta 5"/>
        <cdr:cNvSpPr txBox="1"/>
      </cdr:nvSpPr>
      <cdr:spPr>
        <a:xfrm xmlns:a="http://schemas.openxmlformats.org/drawingml/2006/main">
          <a:off x="160349" y="1324525"/>
          <a:ext cx="2747302" cy="4000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komma på avtalad tid?</a:t>
          </a:r>
        </a:p>
      </cdr:txBody>
    </cdr:sp>
  </cdr:relSizeAnchor>
  <cdr:relSizeAnchor xmlns:cdr="http://schemas.openxmlformats.org/drawingml/2006/chartDrawing">
    <cdr:from>
      <cdr:x>0.02432</cdr:x>
      <cdr:y>0.60901</cdr:y>
    </cdr:from>
    <cdr:to>
      <cdr:x>0.39648</cdr:x>
      <cdr:y>0.72198</cdr:y>
    </cdr:to>
    <cdr:sp macro="" textlink="">
      <cdr:nvSpPr>
        <cdr:cNvPr id="5" name="textruta 7"/>
        <cdr:cNvSpPr txBox="1"/>
      </cdr:nvSpPr>
      <cdr:spPr>
        <a:xfrm xmlns:a="http://schemas.openxmlformats.org/drawingml/2006/main">
          <a:off x="169227" y="2156991"/>
          <a:ext cx="2590085" cy="4001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meddela dig i förväg om tillfälliga förändringar?</a:t>
          </a:r>
        </a:p>
      </cdr:txBody>
    </cdr:sp>
  </cdr:relSizeAnchor>
  <cdr:relSizeAnchor xmlns:cdr="http://schemas.openxmlformats.org/drawingml/2006/chartDrawing">
    <cdr:from>
      <cdr:x>0.02304</cdr:x>
      <cdr:y>0.48264</cdr:y>
    </cdr:from>
    <cdr:to>
      <cdr:x>0.40788</cdr:x>
      <cdr:y>0.59561</cdr:y>
    </cdr:to>
    <cdr:sp macro="" textlink="">
      <cdr:nvSpPr>
        <cdr:cNvPr id="6" name="textruta 9"/>
        <cdr:cNvSpPr txBox="1"/>
      </cdr:nvSpPr>
      <cdr:spPr>
        <a:xfrm xmlns:a="http://schemas.openxmlformats.org/drawingml/2006/main">
          <a:off x="160349" y="1709435"/>
          <a:ext cx="2678333" cy="4000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ha tillräckligt med tid för att kunna utföra sitt arbete hos dig?</a:t>
          </a:r>
        </a:p>
      </cdr:txBody>
    </cdr:sp>
  </cdr:relSizeAnchor>
  <cdr:relSizeAnchor xmlns:cdr="http://schemas.openxmlformats.org/drawingml/2006/chartDrawing">
    <cdr:from>
      <cdr:x>0.02363</cdr:x>
      <cdr:y>0.27084</cdr:y>
    </cdr:from>
    <cdr:to>
      <cdr:x>0.39424</cdr:x>
      <cdr:y>0.38381</cdr:y>
    </cdr:to>
    <cdr:sp macro="" textlink="">
      <cdr:nvSpPr>
        <cdr:cNvPr id="7" name="textruta 11"/>
        <cdr:cNvSpPr txBox="1"/>
      </cdr:nvSpPr>
      <cdr:spPr>
        <a:xfrm xmlns:a="http://schemas.openxmlformats.org/drawingml/2006/main">
          <a:off x="164455" y="959268"/>
          <a:ext cx="2579298" cy="40011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Hur tycker du att personalen utför sina arbetsuppgifter?</a:t>
          </a:r>
        </a:p>
      </cdr:txBody>
    </cdr:sp>
  </cdr:relSizeAnchor>
  <cdr:relSizeAnchor xmlns:cdr="http://schemas.openxmlformats.org/drawingml/2006/chartDrawing">
    <cdr:from>
      <cdr:x>0.02687</cdr:x>
      <cdr:y>0.73563</cdr:y>
    </cdr:from>
    <cdr:to>
      <cdr:x>0.40055</cdr:x>
      <cdr:y>0.84859</cdr:y>
    </cdr:to>
    <cdr:sp macro="" textlink="">
      <cdr:nvSpPr>
        <cdr:cNvPr id="8" name="textruta 12"/>
        <cdr:cNvSpPr txBox="1"/>
      </cdr:nvSpPr>
      <cdr:spPr>
        <a:xfrm xmlns:a="http://schemas.openxmlformats.org/drawingml/2006/main">
          <a:off x="186982" y="2605465"/>
          <a:ext cx="2600664" cy="4000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00" dirty="0"/>
            <a:t>Brukar personalen bemöta dig på ett bra sätt?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2018-08-17</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2018-08-17</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2018-08-17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2018-08-17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2018-08-17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2018-08-17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2018-08-17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2018-08-17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Skövde</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9" name="Platshållare för innehåll 5"/>
          <p:cNvGraphicFramePr>
            <a:graphicFrameLocks/>
          </p:cNvGraphicFramePr>
          <p:nvPr>
            <p:extLst>
              <p:ext uri="{D42A27DB-BD31-4B8C-83A1-F6EECF244321}">
                <p14:modId xmlns:p14="http://schemas.microsoft.com/office/powerpoint/2010/main" val="3644320262"/>
              </p:ext>
            </p:extLst>
          </p:nvPr>
        </p:nvGraphicFramePr>
        <p:xfrm>
          <a:off x="801688" y="1984075"/>
          <a:ext cx="6959600" cy="3783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11</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8" name="Platshållare för innehåll 5"/>
          <p:cNvGraphicFramePr>
            <a:graphicFrameLocks/>
          </p:cNvGraphicFramePr>
          <p:nvPr>
            <p:extLst>
              <p:ext uri="{D42A27DB-BD31-4B8C-83A1-F6EECF244321}">
                <p14:modId xmlns:p14="http://schemas.microsoft.com/office/powerpoint/2010/main" val="2715190538"/>
              </p:ext>
            </p:extLst>
          </p:nvPr>
        </p:nvGraphicFramePr>
        <p:xfrm>
          <a:off x="801688" y="1992702"/>
          <a:ext cx="6959600" cy="37746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Sammantagen nöjdhet i kommunen</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151882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8075614" cy="1296144"/>
          </a:xfrm>
        </p:spPr>
        <p:txBody>
          <a:bodyPr/>
          <a:lstStyle/>
          <a:p>
            <a:r>
              <a:rPr lang="sv-SE" dirty="0"/>
              <a:t>Hur nöjd eller missnöjd är du samman- taget med den hemtjänst du har? </a:t>
            </a:r>
            <a:br>
              <a:rPr lang="sv-SE" dirty="0"/>
            </a:br>
            <a:endParaRPr lang="sv-SE" spc="-50" dirty="0"/>
          </a:p>
        </p:txBody>
      </p:sp>
      <p:sp>
        <p:nvSpPr>
          <p:cNvPr id="9" name="Platshållare för innehåll 3"/>
          <p:cNvSpPr txBox="1">
            <a:spLocks/>
          </p:cNvSpPr>
          <p:nvPr/>
        </p:nvSpPr>
        <p:spPr>
          <a:xfrm>
            <a:off x="801688" y="1825717"/>
            <a:ext cx="5934778"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17" name="Chart 16"/>
          <p:cNvGraphicFramePr>
            <a:graphicFrameLocks/>
          </p:cNvGraphicFramePr>
          <p:nvPr>
            <p:extLst>
              <p:ext uri="{D42A27DB-BD31-4B8C-83A1-F6EECF244321}">
                <p14:modId xmlns:p14="http://schemas.microsoft.com/office/powerpoint/2010/main" val="333738521"/>
              </p:ext>
            </p:extLst>
          </p:nvPr>
        </p:nvGraphicFramePr>
        <p:xfrm>
          <a:off x="801688" y="2115274"/>
          <a:ext cx="6958800" cy="3708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6"/>
          <p:cNvSpPr txBox="1"/>
          <p:nvPr/>
        </p:nvSpPr>
        <p:spPr>
          <a:xfrm>
            <a:off x="960700" y="2282629"/>
            <a:ext cx="538930" cy="253916"/>
          </a:xfrm>
          <a:prstGeom prst="rect">
            <a:avLst/>
          </a:prstGeom>
          <a:noFill/>
        </p:spPr>
        <p:txBody>
          <a:bodyPr wrap="none" rtlCol="0">
            <a:spAutoFit/>
          </a:bodyPr>
          <a:lstStyle/>
          <a:p>
            <a:r>
              <a:rPr lang="sv-SE" sz="1050" dirty="0"/>
              <a:t>Totalt</a:t>
            </a:r>
          </a:p>
        </p:txBody>
      </p:sp>
      <p:sp>
        <p:nvSpPr>
          <p:cNvPr id="8" name="textruta 7"/>
          <p:cNvSpPr txBox="1"/>
          <p:nvPr/>
        </p:nvSpPr>
        <p:spPr>
          <a:xfrm>
            <a:off x="960700" y="2882096"/>
            <a:ext cx="481222" cy="253916"/>
          </a:xfrm>
          <a:prstGeom prst="rect">
            <a:avLst/>
          </a:prstGeom>
          <a:noFill/>
        </p:spPr>
        <p:txBody>
          <a:bodyPr wrap="none" rtlCol="0">
            <a:spAutoFit/>
          </a:bodyPr>
          <a:lstStyle/>
          <a:p>
            <a:r>
              <a:rPr lang="sv-SE" sz="1050" dirty="0"/>
              <a:t>Män</a:t>
            </a:r>
          </a:p>
        </p:txBody>
      </p:sp>
      <p:sp>
        <p:nvSpPr>
          <p:cNvPr id="10" name="textruta 9"/>
          <p:cNvSpPr txBox="1"/>
          <p:nvPr/>
        </p:nvSpPr>
        <p:spPr>
          <a:xfrm>
            <a:off x="960700" y="3172189"/>
            <a:ext cx="659155" cy="253916"/>
          </a:xfrm>
          <a:prstGeom prst="rect">
            <a:avLst/>
          </a:prstGeom>
          <a:noFill/>
        </p:spPr>
        <p:txBody>
          <a:bodyPr wrap="none" rtlCol="0">
            <a:spAutoFit/>
          </a:bodyPr>
          <a:lstStyle/>
          <a:p>
            <a:r>
              <a:rPr lang="sv-SE" sz="1050" dirty="0"/>
              <a:t>Kvinnor</a:t>
            </a:r>
          </a:p>
        </p:txBody>
      </p:sp>
      <p:sp>
        <p:nvSpPr>
          <p:cNvPr id="11" name="textruta 10"/>
          <p:cNvSpPr txBox="1"/>
          <p:nvPr/>
        </p:nvSpPr>
        <p:spPr>
          <a:xfrm>
            <a:off x="967128" y="3668811"/>
            <a:ext cx="2313454" cy="415498"/>
          </a:xfrm>
          <a:prstGeom prst="rect">
            <a:avLst/>
          </a:prstGeom>
          <a:noFill/>
        </p:spPr>
        <p:txBody>
          <a:bodyPr wrap="none" rtlCol="0">
            <a:spAutoFit/>
          </a:bodyPr>
          <a:lstStyle/>
          <a:p>
            <a:r>
              <a:rPr lang="sv-SE" sz="1050" dirty="0"/>
              <a:t>Svarande är den äldre själv eller </a:t>
            </a:r>
          </a:p>
          <a:p>
            <a:r>
              <a:rPr lang="sv-SE" sz="1050" dirty="0"/>
              <a:t>ihop med någon</a:t>
            </a:r>
          </a:p>
        </p:txBody>
      </p:sp>
      <p:sp>
        <p:nvSpPr>
          <p:cNvPr id="18" name="textruta 17"/>
          <p:cNvSpPr txBox="1"/>
          <p:nvPr/>
        </p:nvSpPr>
        <p:spPr>
          <a:xfrm>
            <a:off x="960700" y="4062714"/>
            <a:ext cx="2427268" cy="415498"/>
          </a:xfrm>
          <a:prstGeom prst="rect">
            <a:avLst/>
          </a:prstGeom>
          <a:noFill/>
        </p:spPr>
        <p:txBody>
          <a:bodyPr wrap="none" rtlCol="0">
            <a:spAutoFit/>
          </a:bodyPr>
          <a:lstStyle/>
          <a:p>
            <a:r>
              <a:rPr lang="sv-SE" sz="1050" dirty="0"/>
              <a:t>Svarande är någon annan än den</a:t>
            </a:r>
          </a:p>
          <a:p>
            <a:r>
              <a:rPr lang="sv-SE" sz="1050" dirty="0"/>
              <a:t>äldre</a:t>
            </a:r>
          </a:p>
        </p:txBody>
      </p:sp>
      <p:sp>
        <p:nvSpPr>
          <p:cNvPr id="19" name="textruta 18"/>
          <p:cNvSpPr txBox="1"/>
          <p:nvPr/>
        </p:nvSpPr>
        <p:spPr>
          <a:xfrm>
            <a:off x="960701" y="4641448"/>
            <a:ext cx="1363400" cy="253916"/>
          </a:xfrm>
          <a:prstGeom prst="rect">
            <a:avLst/>
          </a:prstGeom>
          <a:noFill/>
        </p:spPr>
        <p:txBody>
          <a:bodyPr wrap="square" rtlCol="0">
            <a:spAutoFit/>
          </a:bodyPr>
          <a:lstStyle/>
          <a:p>
            <a:r>
              <a:rPr lang="sv-SE" sz="1050" dirty="0"/>
              <a:t>Enskild regi</a:t>
            </a:r>
          </a:p>
        </p:txBody>
      </p:sp>
      <p:sp>
        <p:nvSpPr>
          <p:cNvPr id="20" name="textruta 19"/>
          <p:cNvSpPr txBox="1"/>
          <p:nvPr/>
        </p:nvSpPr>
        <p:spPr>
          <a:xfrm>
            <a:off x="967081" y="4977114"/>
            <a:ext cx="1652294" cy="253916"/>
          </a:xfrm>
          <a:prstGeom prst="rect">
            <a:avLst/>
          </a:prstGeom>
          <a:noFill/>
        </p:spPr>
        <p:txBody>
          <a:bodyPr wrap="square" rtlCol="0">
            <a:spAutoFit/>
          </a:bodyPr>
          <a:lstStyle/>
          <a:p>
            <a:r>
              <a:rPr lang="sv-SE" sz="1050" dirty="0"/>
              <a:t>Offentlig regi</a:t>
            </a:r>
          </a:p>
        </p:txBody>
      </p:sp>
      <p:sp>
        <p:nvSpPr>
          <p:cNvPr id="13" name="Platshållare för bildnummer 12"/>
          <p:cNvSpPr>
            <a:spLocks noGrp="1"/>
          </p:cNvSpPr>
          <p:nvPr>
            <p:ph type="sldNum" sz="quarter" idx="12"/>
          </p:nvPr>
        </p:nvSpPr>
        <p:spPr/>
        <p:txBody>
          <a:bodyPr/>
          <a:lstStyle/>
          <a:p>
            <a:fld id="{F3A1DABF-CD59-47A1-8187-10F3203EF599}" type="slidenum">
              <a:rPr lang="sv-SE" smtClean="0"/>
              <a:pPr/>
              <a:t>13</a:t>
            </a:fld>
            <a:endParaRPr lang="sv-SE"/>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024781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15</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9" name="Platshållare för innehåll 6"/>
          <p:cNvGraphicFramePr>
            <a:graphicFrameLocks noGrp="1"/>
          </p:cNvGraphicFramePr>
          <p:nvPr>
            <p:ph sz="quarter" idx="13"/>
            <p:extLst>
              <p:ext uri="{D42A27DB-BD31-4B8C-83A1-F6EECF244321}">
                <p14:modId xmlns:p14="http://schemas.microsoft.com/office/powerpoint/2010/main" val="2146680809"/>
              </p:ext>
            </p:extLst>
          </p:nvPr>
        </p:nvGraphicFramePr>
        <p:xfrm>
          <a:off x="758556" y="2027207"/>
          <a:ext cx="6959600" cy="37746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graphicFrame>
        <p:nvGraphicFramePr>
          <p:cNvPr id="13" name="Platshållare för innehåll 6"/>
          <p:cNvGraphicFramePr>
            <a:graphicFrameLocks noGrp="1"/>
          </p:cNvGraphicFramePr>
          <p:nvPr>
            <p:ph sz="quarter" idx="13"/>
            <p:extLst>
              <p:ext uri="{D42A27DB-BD31-4B8C-83A1-F6EECF244321}">
                <p14:modId xmlns:p14="http://schemas.microsoft.com/office/powerpoint/2010/main" val="714007402"/>
              </p:ext>
            </p:extLst>
          </p:nvPr>
        </p:nvGraphicFramePr>
        <p:xfrm>
          <a:off x="801688" y="2009954"/>
          <a:ext cx="6959600" cy="3783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14" name="Platshållare för innehåll 6"/>
          <p:cNvGraphicFramePr>
            <a:graphicFrameLocks noGrp="1"/>
          </p:cNvGraphicFramePr>
          <p:nvPr>
            <p:ph sz="quarter" idx="13"/>
            <p:extLst>
              <p:ext uri="{D42A27DB-BD31-4B8C-83A1-F6EECF244321}">
                <p14:modId xmlns:p14="http://schemas.microsoft.com/office/powerpoint/2010/main" val="2753707596"/>
              </p:ext>
            </p:extLst>
          </p:nvPr>
        </p:nvGraphicFramePr>
        <p:xfrm>
          <a:off x="801688" y="1984075"/>
          <a:ext cx="695960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13" name="Platshållare för innehåll 6"/>
          <p:cNvGraphicFramePr>
            <a:graphicFrameLocks noGrp="1"/>
          </p:cNvGraphicFramePr>
          <p:nvPr>
            <p:ph sz="quarter" idx="13"/>
            <p:extLst>
              <p:ext uri="{D42A27DB-BD31-4B8C-83A1-F6EECF244321}">
                <p14:modId xmlns:p14="http://schemas.microsoft.com/office/powerpoint/2010/main" val="1407613037"/>
              </p:ext>
            </p:extLst>
          </p:nvPr>
        </p:nvGraphicFramePr>
        <p:xfrm>
          <a:off x="811213" y="1984075"/>
          <a:ext cx="6959600" cy="3821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12" name="PH19"/>
          <p:cNvGraphicFramePr>
            <a:graphicFrameLocks noGrp="1"/>
          </p:cNvGraphicFramePr>
          <p:nvPr>
            <p:ph sz="quarter" idx="13"/>
            <p:extLst>
              <p:ext uri="{D42A27DB-BD31-4B8C-83A1-F6EECF244321}">
                <p14:modId xmlns:p14="http://schemas.microsoft.com/office/powerpoint/2010/main" val="1593974736"/>
              </p:ext>
            </p:extLst>
          </p:nvPr>
        </p:nvGraphicFramePr>
        <p:xfrm>
          <a:off x="801688" y="2135188"/>
          <a:ext cx="6959600" cy="37084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ruta 1"/>
          <p:cNvSpPr txBox="1"/>
          <p:nvPr/>
        </p:nvSpPr>
        <p:spPr>
          <a:xfrm>
            <a:off x="962025" y="3718282"/>
            <a:ext cx="281648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a:t>
            </a:r>
          </a:p>
        </p:txBody>
      </p:sp>
      <p:sp>
        <p:nvSpPr>
          <p:cNvPr id="15" name="textruta 1"/>
          <p:cNvSpPr txBox="1"/>
          <p:nvPr/>
        </p:nvSpPr>
        <p:spPr>
          <a:xfrm>
            <a:off x="953397" y="3076631"/>
            <a:ext cx="2755961"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som kommer hem till dig?</a:t>
            </a:r>
          </a:p>
        </p:txBody>
      </p:sp>
      <p:sp>
        <p:nvSpPr>
          <p:cNvPr id="16" name="textruta 1"/>
          <p:cNvSpPr txBox="1"/>
          <p:nvPr/>
        </p:nvSpPr>
        <p:spPr>
          <a:xfrm>
            <a:off x="962025" y="2434980"/>
            <a:ext cx="274733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hemma med stöd från hemtjänsten?</a:t>
            </a:r>
          </a:p>
        </p:txBody>
      </p:sp>
    </p:spTree>
    <p:extLst>
      <p:ext uri="{BB962C8B-B14F-4D97-AF65-F5344CB8AC3E}">
        <p14:creationId xmlns:p14="http://schemas.microsoft.com/office/powerpoint/2010/main" val="283520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Resultaten för er kommun</a:t>
            </a:r>
          </a:p>
        </p:txBody>
      </p:sp>
      <p:sp>
        <p:nvSpPr>
          <p:cNvPr id="4" name="Platshållare för innehåll 3"/>
          <p:cNvSpPr>
            <a:spLocks noGrp="1"/>
          </p:cNvSpPr>
          <p:nvPr>
            <p:ph type="body" sz="quarter" idx="13"/>
          </p:nvPr>
        </p:nvSpPr>
        <p:spPr>
          <a:xfrm>
            <a:off x="794131" y="1749362"/>
            <a:ext cx="6959600" cy="3708400"/>
          </a:xfrm>
        </p:spPr>
        <p:txBody>
          <a:bodyPr/>
          <a:lstStyle/>
          <a:p>
            <a:r>
              <a:rPr lang="sv-SE" sz="1900" b="0" dirty="0"/>
              <a:t>Det här är en sammanställning av resultaten för er </a:t>
            </a:r>
            <a:br>
              <a:rPr lang="sv-SE" sz="1900" b="0" dirty="0"/>
            </a:br>
            <a:r>
              <a:rPr lang="sv-SE" sz="1900" b="0" dirty="0"/>
              <a:t>kommun från undersökningen </a:t>
            </a:r>
            <a:br>
              <a:rPr lang="sv-SE" sz="1900" b="0" dirty="0"/>
            </a:br>
            <a:r>
              <a:rPr lang="sv-SE" sz="1900" b="0" i="1" dirty="0"/>
              <a:t>Vad tycker de äldre om äldreomsorgen? </a:t>
            </a:r>
            <a:r>
              <a:rPr lang="sv-SE" sz="1900" b="0" dirty="0"/>
              <a:t>år 2018.                   Du hittar enkäten på Socialstyrelsens hemsida www.socialstyrelsen.se/aldreundersokning</a:t>
            </a:r>
          </a:p>
          <a:p>
            <a:r>
              <a:rPr lang="sv-SE" sz="1900" b="0" dirty="0"/>
              <a:t>Nedan följer några bilder om deltagarna. Därefter presenteras årets resultat för olika områden med utgångspunkt från frågorna i enkäten. Den sammantagna nöjdheten presenteras för totalen i kommunen och med hänsyn till kön, ålder och regiform. Jämförelser mellan åren 2016, 2017 och 2018 sker för områdena inflytande, utförande och bemötande samt trygghet och tillgänglighet.</a:t>
            </a:r>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13" name="Platshållare för innehåll 6"/>
          <p:cNvGraphicFramePr>
            <a:graphicFrameLocks noGrp="1"/>
          </p:cNvGraphicFramePr>
          <p:nvPr>
            <p:ph sz="quarter" idx="13"/>
            <p:extLst>
              <p:ext uri="{D42A27DB-BD31-4B8C-83A1-F6EECF244321}">
                <p14:modId xmlns:p14="http://schemas.microsoft.com/office/powerpoint/2010/main" val="2216571540"/>
              </p:ext>
            </p:extLst>
          </p:nvPr>
        </p:nvGraphicFramePr>
        <p:xfrm>
          <a:off x="811213" y="1984075"/>
          <a:ext cx="6959600" cy="3821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599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Några jämförelser av resultaten för kommunen åren 2016, 2017 och 2018 </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1840283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904164" cy="1296144"/>
          </a:xfrm>
        </p:spPr>
        <p:txBody>
          <a:bodyPr/>
          <a:lstStyle/>
          <a:p>
            <a:r>
              <a:rPr lang="sv-SE" dirty="0"/>
              <a:t>Inflytande, utförande och bemötande</a:t>
            </a:r>
            <a:r>
              <a:rPr lang="sv-SE" sz="2800" dirty="0"/>
              <a:t/>
            </a:r>
            <a:br>
              <a:rPr lang="sv-SE" sz="2800" dirty="0"/>
            </a:br>
            <a:endParaRPr lang="sv-SE" sz="2800" dirty="0"/>
          </a:p>
        </p:txBody>
      </p:sp>
      <p:sp>
        <p:nvSpPr>
          <p:cNvPr id="9" name="Platshållare för innehåll 3"/>
          <p:cNvSpPr txBox="1">
            <a:spLocks/>
          </p:cNvSpPr>
          <p:nvPr/>
        </p:nvSpPr>
        <p:spPr>
          <a:xfrm>
            <a:off x="801687" y="1733117"/>
            <a:ext cx="6663984"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sp>
        <p:nvSpPr>
          <p:cNvPr id="12" name="Platshållare för bildnummer 11"/>
          <p:cNvSpPr>
            <a:spLocks noGrp="1"/>
          </p:cNvSpPr>
          <p:nvPr>
            <p:ph type="sldNum" sz="quarter" idx="12"/>
          </p:nvPr>
        </p:nvSpPr>
        <p:spPr/>
        <p:txBody>
          <a:bodyPr/>
          <a:lstStyle/>
          <a:p>
            <a:fld id="{F3A1DABF-CD59-47A1-8187-10F3203EF599}" type="slidenum">
              <a:rPr lang="sv-SE" smtClean="0"/>
              <a:pPr/>
              <a:t>22</a:t>
            </a:fld>
            <a:endParaRPr lang="sv-SE"/>
          </a:p>
        </p:txBody>
      </p:sp>
      <p:sp>
        <p:nvSpPr>
          <p:cNvPr id="13" name="Platshållare för sidfot 12"/>
          <p:cNvSpPr>
            <a:spLocks noGrp="1"/>
          </p:cNvSpPr>
          <p:nvPr>
            <p:ph type="ftr" sz="quarter" idx="3"/>
          </p:nvPr>
        </p:nvSpPr>
        <p:spPr/>
        <p:txBody>
          <a:bodyPr/>
          <a:lstStyle/>
          <a:p>
            <a:r>
              <a:rPr lang="sv-SE" dirty="0"/>
              <a:t>Källa: Socialstyrelsen, Vad tycker de äldre om äldreomsorgen? 2018</a:t>
            </a:r>
          </a:p>
        </p:txBody>
      </p:sp>
      <p:graphicFrame>
        <p:nvGraphicFramePr>
          <p:cNvPr id="14" name="Chart 13"/>
          <p:cNvGraphicFramePr>
            <a:graphicFrameLocks/>
          </p:cNvGraphicFramePr>
          <p:nvPr>
            <p:extLst>
              <p:ext uri="{D42A27DB-BD31-4B8C-83A1-F6EECF244321}">
                <p14:modId xmlns:p14="http://schemas.microsoft.com/office/powerpoint/2010/main" val="851033266"/>
              </p:ext>
            </p:extLst>
          </p:nvPr>
        </p:nvGraphicFramePr>
        <p:xfrm>
          <a:off x="801688" y="2230342"/>
          <a:ext cx="6959600" cy="3541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307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Trygghet och tillgänglighet</a:t>
            </a:r>
            <a:br>
              <a:rPr lang="sv-SE" dirty="0"/>
            </a:br>
            <a:endParaRPr lang="sv-SE" spc="-50" dirty="0"/>
          </a:p>
        </p:txBody>
      </p:sp>
      <p:sp>
        <p:nvSpPr>
          <p:cNvPr id="9" name="Platshållare för innehåll 3"/>
          <p:cNvSpPr txBox="1">
            <a:spLocks/>
          </p:cNvSpPr>
          <p:nvPr/>
        </p:nvSpPr>
        <p:spPr>
          <a:xfrm>
            <a:off x="801687" y="1733117"/>
            <a:ext cx="6339893"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10" name="Chart 9"/>
          <p:cNvGraphicFramePr>
            <a:graphicFrameLocks/>
          </p:cNvGraphicFramePr>
          <p:nvPr>
            <p:extLst>
              <p:ext uri="{D42A27DB-BD31-4B8C-83A1-F6EECF244321}">
                <p14:modId xmlns:p14="http://schemas.microsoft.com/office/powerpoint/2010/main" val="1104167047"/>
              </p:ext>
            </p:extLst>
          </p:nvPr>
        </p:nvGraphicFramePr>
        <p:xfrm>
          <a:off x="801687" y="2165495"/>
          <a:ext cx="7367529" cy="36378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ruta 2"/>
          <p:cNvSpPr txBox="1"/>
          <p:nvPr/>
        </p:nvSpPr>
        <p:spPr>
          <a:xfrm>
            <a:off x="971549" y="3984443"/>
            <a:ext cx="2697623" cy="400110"/>
          </a:xfrm>
          <a:prstGeom prst="rect">
            <a:avLst/>
          </a:prstGeom>
          <a:noFill/>
        </p:spPr>
        <p:txBody>
          <a:bodyPr wrap="square" rtlCol="0">
            <a:spAutoFit/>
          </a:bodyPr>
          <a:lstStyle/>
          <a:p>
            <a:r>
              <a:rPr lang="sv-SE" sz="1000" dirty="0"/>
              <a:t>Hur lätt eller svårt är det att få kontakt</a:t>
            </a:r>
            <a:br>
              <a:rPr lang="sv-SE" sz="1000" dirty="0"/>
            </a:br>
            <a:r>
              <a:rPr lang="sv-SE" sz="1000" dirty="0"/>
              <a:t>med hemtjänstpersonal vid behov?</a:t>
            </a:r>
          </a:p>
        </p:txBody>
      </p:sp>
      <p:sp>
        <p:nvSpPr>
          <p:cNvPr id="5" name="textruta 4"/>
          <p:cNvSpPr txBox="1"/>
          <p:nvPr/>
        </p:nvSpPr>
        <p:spPr>
          <a:xfrm>
            <a:off x="962024" y="3247508"/>
            <a:ext cx="2686949" cy="400110"/>
          </a:xfrm>
          <a:prstGeom prst="rect">
            <a:avLst/>
          </a:prstGeom>
          <a:noFill/>
        </p:spPr>
        <p:txBody>
          <a:bodyPr wrap="square" rtlCol="0">
            <a:spAutoFit/>
          </a:bodyPr>
          <a:lstStyle/>
          <a:p>
            <a:r>
              <a:rPr lang="sv-SE" sz="1000" dirty="0"/>
              <a:t>Känner du förtroende för personalen</a:t>
            </a:r>
            <a:br>
              <a:rPr lang="sv-SE" sz="1000" dirty="0"/>
            </a:br>
            <a:r>
              <a:rPr lang="sv-SE" sz="1000" dirty="0"/>
              <a:t>som kommer hem till dig?</a:t>
            </a:r>
          </a:p>
        </p:txBody>
      </p:sp>
      <p:sp>
        <p:nvSpPr>
          <p:cNvPr id="6" name="textruta 5"/>
          <p:cNvSpPr txBox="1"/>
          <p:nvPr/>
        </p:nvSpPr>
        <p:spPr>
          <a:xfrm>
            <a:off x="962024" y="2531720"/>
            <a:ext cx="2747333" cy="400110"/>
          </a:xfrm>
          <a:prstGeom prst="rect">
            <a:avLst/>
          </a:prstGeom>
          <a:noFill/>
        </p:spPr>
        <p:txBody>
          <a:bodyPr wrap="square" rtlCol="0">
            <a:spAutoFit/>
          </a:bodyPr>
          <a:lstStyle/>
          <a:p>
            <a:r>
              <a:rPr lang="sv-SE" sz="1000" dirty="0"/>
              <a:t>Hur tryggt eller otryggt känns det att </a:t>
            </a:r>
            <a:br>
              <a:rPr lang="sv-SE" sz="1000" dirty="0"/>
            </a:br>
            <a:r>
              <a:rPr lang="sv-SE" sz="1000" dirty="0"/>
              <a:t>bo hemma med stöd från hemtjänsten?</a:t>
            </a:r>
          </a:p>
        </p:txBody>
      </p:sp>
      <p:sp>
        <p:nvSpPr>
          <p:cNvPr id="7" name="textruta 6"/>
          <p:cNvSpPr txBox="1"/>
          <p:nvPr/>
        </p:nvSpPr>
        <p:spPr>
          <a:xfrm>
            <a:off x="962025" y="4699853"/>
            <a:ext cx="2719938" cy="553998"/>
          </a:xfrm>
          <a:prstGeom prst="rect">
            <a:avLst/>
          </a:prstGeom>
          <a:noFill/>
        </p:spPr>
        <p:txBody>
          <a:bodyPr wrap="square" rtlCol="0">
            <a:spAutoFit/>
          </a:bodyPr>
          <a:lstStyle/>
          <a:p>
            <a:r>
              <a:rPr lang="sv-SE" sz="1000" dirty="0"/>
              <a:t>Hur nöjd eller missnöjd är du sammantaget med den hemtjänst du har?</a:t>
            </a:r>
          </a:p>
        </p:txBody>
      </p:sp>
      <p:sp>
        <p:nvSpPr>
          <p:cNvPr id="11" name="Platshållare för bildnummer 10"/>
          <p:cNvSpPr>
            <a:spLocks noGrp="1"/>
          </p:cNvSpPr>
          <p:nvPr>
            <p:ph type="sldNum" sz="quarter" idx="12"/>
          </p:nvPr>
        </p:nvSpPr>
        <p:spPr/>
        <p:txBody>
          <a:bodyPr/>
          <a:lstStyle/>
          <a:p>
            <a:fld id="{F3A1DABF-CD59-47A1-8187-10F3203EF599}" type="slidenum">
              <a:rPr lang="sv-SE" smtClean="0"/>
              <a:pPr/>
              <a:t>23</a:t>
            </a:fld>
            <a:endParaRPr lang="sv-SE"/>
          </a:p>
        </p:txBody>
      </p:sp>
      <p:sp>
        <p:nvSpPr>
          <p:cNvPr id="12" name="Platshållare för sidfot 11"/>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601517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3052779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25</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423693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220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Årets deltagare</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12535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smtClean="0"/>
              <a:t>Totalt svarade 87 390 personer på årets enkät för äldre med hemtjänst, vilket är 59,8% av de tillfrågade.</a:t>
            </a:r>
            <a:endParaRPr lang="sv-SE" sz="1900" b="0" dirty="0"/>
          </a:p>
          <a:p>
            <a:r>
              <a:rPr lang="sv-SE" sz="1900" b="0" smtClean="0"/>
              <a:t>I Skövde svarade 459  personer, vilket är 57,5% av de tillfrågade.</a:t>
            </a:r>
            <a:endParaRPr lang="sv-SE" sz="1900" b="0" dirty="0"/>
          </a:p>
          <a:p>
            <a:pPr lvl="3"/>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5</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p:txBody>
          <a:bodyPr/>
          <a:lstStyle/>
          <a:p>
            <a:r>
              <a:rPr lang="sv-SE" dirty="0"/>
              <a:t>Kön och ålder hos kommunens deltagare</a:t>
            </a:r>
          </a:p>
        </p:txBody>
      </p:sp>
      <p:graphicFrame>
        <p:nvGraphicFramePr>
          <p:cNvPr id="6" name="Chart 5"/>
          <p:cNvGraphicFramePr>
            <a:graphicFrameLocks/>
          </p:cNvGraphicFramePr>
          <p:nvPr>
            <p:extLst>
              <p:ext uri="{D42A27DB-BD31-4B8C-83A1-F6EECF244321}">
                <p14:modId xmlns:p14="http://schemas.microsoft.com/office/powerpoint/2010/main" val="4002648388"/>
              </p:ext>
            </p:extLst>
          </p:nvPr>
        </p:nvGraphicFramePr>
        <p:xfrm>
          <a:off x="-214131" y="2115275"/>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4179169368"/>
              </p:ext>
            </p:extLst>
          </p:nvPr>
        </p:nvGraphicFramePr>
        <p:xfrm>
          <a:off x="3940588" y="2184720"/>
          <a:ext cx="4953600" cy="312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565937" cy="1296144"/>
          </a:xfrm>
        </p:spPr>
        <p:txBody>
          <a:bodyPr/>
          <a:lstStyle/>
          <a:p>
            <a:r>
              <a:rPr lang="sv-SE" spc="-50" dirty="0"/>
              <a:t>Egenupplevd hälsa hos </a:t>
            </a:r>
            <a:r>
              <a:rPr lang="sv-SE" dirty="0"/>
              <a:t>kommunens deltagare</a:t>
            </a:r>
            <a:endParaRPr lang="sv-SE" spc="-30" dirty="0"/>
          </a:p>
        </p:txBody>
      </p:sp>
      <p:sp>
        <p:nvSpPr>
          <p:cNvPr id="13" name="textruta 12"/>
          <p:cNvSpPr txBox="1"/>
          <p:nvPr/>
        </p:nvSpPr>
        <p:spPr>
          <a:xfrm>
            <a:off x="725917" y="2076534"/>
            <a:ext cx="3725839" cy="677108"/>
          </a:xfrm>
          <a:prstGeom prst="rect">
            <a:avLst/>
          </a:prstGeom>
          <a:noFill/>
        </p:spPr>
        <p:txBody>
          <a:bodyPr wrap="square" rtlCol="0">
            <a:spAutoFit/>
          </a:bodyPr>
          <a:lstStyle/>
          <a:p>
            <a:r>
              <a:rPr lang="sv-SE" sz="1900" dirty="0">
                <a:solidFill>
                  <a:schemeClr val="accent4"/>
                </a:solidFill>
              </a:rPr>
              <a:t>Hur bedömer du ditt allmänna hälsotillstånd?</a:t>
            </a:r>
          </a:p>
        </p:txBody>
      </p:sp>
      <p:sp>
        <p:nvSpPr>
          <p:cNvPr id="16" name="textruta 15"/>
          <p:cNvSpPr txBox="1"/>
          <p:nvPr/>
        </p:nvSpPr>
        <p:spPr>
          <a:xfrm>
            <a:off x="5057995" y="2081142"/>
            <a:ext cx="3389969" cy="677108"/>
          </a:xfrm>
          <a:prstGeom prst="rect">
            <a:avLst/>
          </a:prstGeom>
          <a:noFill/>
        </p:spPr>
        <p:txBody>
          <a:bodyPr wrap="square" rtlCol="0">
            <a:spAutoFit/>
          </a:bodyPr>
          <a:lstStyle/>
          <a:p>
            <a:r>
              <a:rPr lang="sv-SE" sz="1900" dirty="0">
                <a:solidFill>
                  <a:schemeClr val="accent4"/>
                </a:solidFill>
              </a:rPr>
              <a:t>Har du besvär av </a:t>
            </a:r>
            <a:br>
              <a:rPr lang="sv-SE" sz="1900" dirty="0">
                <a:solidFill>
                  <a:schemeClr val="accent4"/>
                </a:solidFill>
              </a:rPr>
            </a:br>
            <a:r>
              <a:rPr lang="sv-SE" sz="1900" dirty="0">
                <a:solidFill>
                  <a:schemeClr val="accent4"/>
                </a:solidFill>
              </a:rPr>
              <a:t>ängslan, oro eller ångest?</a:t>
            </a:r>
          </a:p>
        </p:txBody>
      </p:sp>
      <p:graphicFrame>
        <p:nvGraphicFramePr>
          <p:cNvPr id="8" name="Chart 7"/>
          <p:cNvGraphicFramePr>
            <a:graphicFrameLocks/>
          </p:cNvGraphicFramePr>
          <p:nvPr>
            <p:extLst>
              <p:ext uri="{D42A27DB-BD31-4B8C-83A1-F6EECF244321}">
                <p14:modId xmlns:p14="http://schemas.microsoft.com/office/powerpoint/2010/main" val="1790493868"/>
              </p:ext>
            </p:extLst>
          </p:nvPr>
        </p:nvGraphicFramePr>
        <p:xfrm>
          <a:off x="355105" y="2553982"/>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538229731"/>
              </p:ext>
            </p:extLst>
          </p:nvPr>
        </p:nvGraphicFramePr>
        <p:xfrm>
          <a:off x="4484523" y="2568445"/>
          <a:ext cx="4953600" cy="3124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bildnummer 11"/>
          <p:cNvSpPr>
            <a:spLocks noGrp="1"/>
          </p:cNvSpPr>
          <p:nvPr>
            <p:ph type="sldNum" sz="quarter" idx="12"/>
          </p:nvPr>
        </p:nvSpPr>
        <p:spPr/>
        <p:txBody>
          <a:bodyPr/>
          <a:lstStyle/>
          <a:p>
            <a:fld id="{F3A1DABF-CD59-47A1-8187-10F3203EF599}" type="slidenum">
              <a:rPr lang="sv-SE" smtClean="0"/>
              <a:pPr/>
              <a:t>6</a:t>
            </a:fld>
            <a:endParaRPr lang="sv-SE"/>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21975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332379" cy="1296144"/>
          </a:xfrm>
        </p:spPr>
        <p:txBody>
          <a:bodyPr/>
          <a:lstStyle/>
          <a:p>
            <a:r>
              <a:rPr lang="sv-SE" spc="-50" dirty="0"/>
              <a:t>Egenupplevd hälsa hos </a:t>
            </a:r>
            <a:r>
              <a:rPr lang="sv-SE" dirty="0"/>
              <a:t>kommunens deltagare </a:t>
            </a:r>
            <a:r>
              <a:rPr lang="sv-SE" spc="-50" dirty="0"/>
              <a:t>forts.</a:t>
            </a:r>
            <a:endParaRPr lang="sv-SE" spc="-3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
        <p:nvSpPr>
          <p:cNvPr id="9" name="textruta 8"/>
          <p:cNvSpPr txBox="1"/>
          <p:nvPr/>
        </p:nvSpPr>
        <p:spPr>
          <a:xfrm>
            <a:off x="597511" y="2088107"/>
            <a:ext cx="3725839" cy="384721"/>
          </a:xfrm>
          <a:prstGeom prst="rect">
            <a:avLst/>
          </a:prstGeom>
          <a:noFill/>
        </p:spPr>
        <p:txBody>
          <a:bodyPr wrap="square" rtlCol="0">
            <a:spAutoFit/>
          </a:bodyPr>
          <a:lstStyle/>
          <a:p>
            <a:r>
              <a:rPr lang="sv-SE" sz="1900" dirty="0"/>
              <a:t>Hur är din rörlighet inomhus?</a:t>
            </a:r>
          </a:p>
        </p:txBody>
      </p:sp>
      <p:sp>
        <p:nvSpPr>
          <p:cNvPr id="10" name="textruta 9"/>
          <p:cNvSpPr txBox="1"/>
          <p:nvPr/>
        </p:nvSpPr>
        <p:spPr>
          <a:xfrm>
            <a:off x="5219920" y="2071617"/>
            <a:ext cx="3389969" cy="677108"/>
          </a:xfrm>
          <a:prstGeom prst="rect">
            <a:avLst/>
          </a:prstGeom>
          <a:noFill/>
        </p:spPr>
        <p:txBody>
          <a:bodyPr wrap="square" rtlCol="0">
            <a:spAutoFit/>
          </a:bodyPr>
          <a:lstStyle/>
          <a:p>
            <a:r>
              <a:rPr lang="sv-SE" sz="1900" dirty="0">
                <a:solidFill>
                  <a:schemeClr val="accent4"/>
                </a:solidFill>
              </a:rPr>
              <a:t>Bor du tillsammans med någon annan vuxen?</a:t>
            </a:r>
          </a:p>
        </p:txBody>
      </p:sp>
      <p:graphicFrame>
        <p:nvGraphicFramePr>
          <p:cNvPr id="11" name="Chart 10"/>
          <p:cNvGraphicFramePr>
            <a:graphicFrameLocks/>
          </p:cNvGraphicFramePr>
          <p:nvPr>
            <p:extLst>
              <p:ext uri="{D42A27DB-BD31-4B8C-83A1-F6EECF244321}">
                <p14:modId xmlns:p14="http://schemas.microsoft.com/office/powerpoint/2010/main" val="3778088926"/>
              </p:ext>
            </p:extLst>
          </p:nvPr>
        </p:nvGraphicFramePr>
        <p:xfrm>
          <a:off x="4466979" y="2758250"/>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1647739404"/>
              </p:ext>
            </p:extLst>
          </p:nvPr>
        </p:nvGraphicFramePr>
        <p:xfrm>
          <a:off x="253454" y="2675123"/>
          <a:ext cx="4953600" cy="312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611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på </a:t>
            </a:r>
          </a:p>
          <a:p>
            <a:pPr lvl="0"/>
            <a:r>
              <a:rPr lang="sv-SE" sz="1900" b="0" dirty="0">
                <a:hlinkClick r:id="rId2"/>
              </a:rPr>
              <a:t>www.socialstyrelsen.se/aldreundersokning</a:t>
            </a:r>
            <a:r>
              <a:rPr lang="sv-SE" sz="1900" b="0" dirty="0"/>
              <a:t> </a:t>
            </a:r>
          </a:p>
          <a:p>
            <a:pPr lvl="3"/>
            <a:r>
              <a:rPr lang="sv-SE" sz="1900" dirty="0"/>
              <a:t/>
            </a:r>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9</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300" b="1" i="0" u="none" strike="noStrike" kern="1200" cap="none" spc="-50" normalizeH="0" baseline="0" noProof="0" dirty="0">
                <a:ln>
                  <a:noFill/>
                </a:ln>
                <a:solidFill>
                  <a:schemeClr val="accent4"/>
                </a:solidFill>
                <a:effectLst/>
                <a:uLnTx/>
                <a:uFillTx/>
                <a:latin typeface="+mj-lt"/>
                <a:ea typeface="+mj-ea"/>
                <a:cs typeface="+mj-cs"/>
              </a:rPr>
              <a:t>Andel positiva svar</a:t>
            </a:r>
          </a:p>
        </p:txBody>
      </p:sp>
    </p:spTree>
    <p:extLst>
      <p:ext uri="{BB962C8B-B14F-4D97-AF65-F5344CB8AC3E}">
        <p14:creationId xmlns:p14="http://schemas.microsoft.com/office/powerpoint/2010/main" val="278076348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SoS-PPT-svensk</Template>
  <TotalTime>4509</TotalTime>
  <Words>1137</Words>
  <Application>Microsoft Office PowerPoint</Application>
  <PresentationFormat>Bildspel på skärmen (4:3)</PresentationFormat>
  <Paragraphs>160</Paragraphs>
  <Slides>27</Slides>
  <Notes>1</Notes>
  <HiddenSlides>0</HiddenSlides>
  <MMClips>0</MMClips>
  <ScaleCrop>false</ScaleCrop>
  <HeadingPairs>
    <vt:vector size="4" baseType="variant">
      <vt:variant>
        <vt:lpstr>Tema</vt:lpstr>
      </vt:variant>
      <vt:variant>
        <vt:i4>3</vt:i4>
      </vt:variant>
      <vt:variant>
        <vt:lpstr>Bildrubriker</vt:lpstr>
      </vt:variant>
      <vt:variant>
        <vt:i4>27</vt:i4>
      </vt:variant>
    </vt:vector>
  </HeadingPairs>
  <TitlesOfParts>
    <vt:vector size="30" baseType="lpstr">
      <vt:lpstr>SoS-PPT-svensk</vt:lpstr>
      <vt:lpstr>Anpassad formgivning</vt:lpstr>
      <vt:lpstr>1_Anpassad formgivning</vt:lpstr>
      <vt:lpstr>Så tycker de äldre om äldreomsorgen 2018  </vt:lpstr>
      <vt:lpstr>Resultaten för er kommun</vt:lpstr>
      <vt:lpstr>Årets deltagare</vt:lpstr>
      <vt:lpstr>Deltagare</vt:lpstr>
      <vt:lpstr>Kön och ålder hos kommunens deltagare</vt:lpstr>
      <vt:lpstr>Egenupplevd hälsa hos kommunens deltagare</vt:lpstr>
      <vt:lpstr>Egenupplevd hälsa hos kommunens deltagare forts.</vt:lpstr>
      <vt:lpstr>Resultatöversikt år 2018</vt:lpstr>
      <vt:lpstr>PowerPoint-presentation</vt:lpstr>
      <vt:lpstr>De fem frågor där andelen positiva svar är högst</vt:lpstr>
      <vt:lpstr>De fem frågor där andelen positiva svar är lägst</vt:lpstr>
      <vt:lpstr>Sammantagen nöjdhet i kommunen</vt:lpstr>
      <vt:lpstr>Hur nöjd eller missnöjd är du samman- taget med den hemtjänst du har?  </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Några jämförelser av resultaten för kommunen åren 2016, 2017 och 2018 </vt:lpstr>
      <vt:lpstr>Inflytande, utförande och bemötande </vt:lpstr>
      <vt:lpstr>Trygghet och tillgänglighet </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389</cp:revision>
  <cp:lastPrinted>2014-08-07T08:24:06Z</cp:lastPrinted>
  <dcterms:created xsi:type="dcterms:W3CDTF">2014-06-27T06:29:47Z</dcterms:created>
  <dcterms:modified xsi:type="dcterms:W3CDTF">2018-08-17T07:39:49Z</dcterms:modified>
</cp:coreProperties>
</file>