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92" r:id="rId5"/>
  </p:sldMasterIdLst>
  <p:notesMasterIdLst>
    <p:notesMasterId r:id="rId50"/>
  </p:notesMasterIdLst>
  <p:handoutMasterIdLst>
    <p:handoutMasterId r:id="rId51"/>
  </p:handoutMasterIdLst>
  <p:sldIdLst>
    <p:sldId id="256" r:id="rId6"/>
    <p:sldId id="257" r:id="rId7"/>
    <p:sldId id="1251" r:id="rId8"/>
    <p:sldId id="1252" r:id="rId9"/>
    <p:sldId id="1223" r:id="rId10"/>
    <p:sldId id="258" r:id="rId11"/>
    <p:sldId id="1239" r:id="rId12"/>
    <p:sldId id="1171" r:id="rId13"/>
    <p:sldId id="1172" r:id="rId14"/>
    <p:sldId id="1225" r:id="rId15"/>
    <p:sldId id="1174" r:id="rId16"/>
    <p:sldId id="1240" r:id="rId17"/>
    <p:sldId id="1179" r:id="rId18"/>
    <p:sldId id="1203" r:id="rId19"/>
    <p:sldId id="1227" r:id="rId20"/>
    <p:sldId id="1182" r:id="rId21"/>
    <p:sldId id="1241" r:id="rId22"/>
    <p:sldId id="1187" r:id="rId23"/>
    <p:sldId id="1253" r:id="rId24"/>
    <p:sldId id="1243" r:id="rId25"/>
    <p:sldId id="1220" r:id="rId26"/>
    <p:sldId id="1242" r:id="rId27"/>
    <p:sldId id="1244" r:id="rId28"/>
    <p:sldId id="293" r:id="rId29"/>
    <p:sldId id="281" r:id="rId30"/>
    <p:sldId id="1247" r:id="rId31"/>
    <p:sldId id="274" r:id="rId32"/>
    <p:sldId id="1248" r:id="rId33"/>
    <p:sldId id="288" r:id="rId34"/>
    <p:sldId id="290" r:id="rId35"/>
    <p:sldId id="287" r:id="rId36"/>
    <p:sldId id="292" r:id="rId37"/>
    <p:sldId id="286" r:id="rId38"/>
    <p:sldId id="283" r:id="rId39"/>
    <p:sldId id="1230" r:id="rId40"/>
    <p:sldId id="1231" r:id="rId41"/>
    <p:sldId id="1232" r:id="rId42"/>
    <p:sldId id="304" r:id="rId43"/>
    <p:sldId id="1250" r:id="rId44"/>
    <p:sldId id="1234" r:id="rId45"/>
    <p:sldId id="1235" r:id="rId46"/>
    <p:sldId id="1233" r:id="rId47"/>
    <p:sldId id="1236" r:id="rId48"/>
    <p:sldId id="1226" r:id="rId4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A7E6654C-D2A7-4953-A69D-0CF6C22070DA}">
          <p14:sldIdLst>
            <p14:sldId id="256"/>
            <p14:sldId id="257"/>
            <p14:sldId id="1251"/>
            <p14:sldId id="1252"/>
            <p14:sldId id="1223"/>
            <p14:sldId id="258"/>
            <p14:sldId id="1239"/>
            <p14:sldId id="1171"/>
            <p14:sldId id="1172"/>
            <p14:sldId id="1225"/>
            <p14:sldId id="1174"/>
            <p14:sldId id="1240"/>
            <p14:sldId id="1179"/>
            <p14:sldId id="1203"/>
            <p14:sldId id="1227"/>
            <p14:sldId id="1182"/>
            <p14:sldId id="1241"/>
            <p14:sldId id="1187"/>
            <p14:sldId id="1253"/>
            <p14:sldId id="1243"/>
            <p14:sldId id="1220"/>
            <p14:sldId id="1242"/>
            <p14:sldId id="1244"/>
            <p14:sldId id="293"/>
            <p14:sldId id="281"/>
            <p14:sldId id="1247"/>
            <p14:sldId id="274"/>
            <p14:sldId id="1248"/>
            <p14:sldId id="288"/>
            <p14:sldId id="290"/>
            <p14:sldId id="287"/>
            <p14:sldId id="292"/>
            <p14:sldId id="286"/>
            <p14:sldId id="283"/>
          </p14:sldIdLst>
        </p14:section>
        <p14:section name="Stambanegruppen" id="{86242752-31F1-4987-BB56-163B6DAA99F7}">
          <p14:sldIdLst>
            <p14:sldId id="1230"/>
            <p14:sldId id="1231"/>
            <p14:sldId id="1232"/>
            <p14:sldId id="304"/>
            <p14:sldId id="1250"/>
            <p14:sldId id="1234"/>
            <p14:sldId id="1235"/>
            <p14:sldId id="1233"/>
            <p14:sldId id="1236"/>
            <p14:sldId id="122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B4"/>
    <a:srgbClr val="00964F"/>
    <a:srgbClr val="EF7D00"/>
    <a:srgbClr val="3B3B3B"/>
    <a:srgbClr val="1951A0"/>
    <a:srgbClr val="626262"/>
    <a:srgbClr val="E50051"/>
    <a:srgbClr val="E94491"/>
    <a:srgbClr val="604696"/>
    <a:srgbClr val="831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0595" autoAdjust="0"/>
  </p:normalViewPr>
  <p:slideViewPr>
    <p:cSldViewPr snapToGrid="0" snapToObjects="1" showGuides="1">
      <p:cViewPr varScale="1">
        <p:scale>
          <a:sx n="131" d="100"/>
          <a:sy n="131" d="100"/>
        </p:scale>
        <p:origin x="1308" y="11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dirty="0"/>
              <a:t>Bedömd leverans av färdiga bostäder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Strategiska plan och budget 2021</c:v>
                </c:pt>
              </c:strCache>
            </c:strRef>
          </c:tx>
          <c:spPr>
            <a:solidFill>
              <a:schemeClr val="accent1"/>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6-7E0C-42AB-9F5D-4DDBA533F1D4}"/>
              </c:ext>
            </c:extLst>
          </c:dPt>
          <c:cat>
            <c:numRef>
              <c:f>Blad1!$A$2:$A$14</c:f>
              <c:numCache>
                <c:formatCode>General</c:formatCode>
                <c:ptCount val="13"/>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numCache>
            </c:numRef>
          </c:cat>
          <c:val>
            <c:numRef>
              <c:f>Blad1!$B$2:$B$14</c:f>
              <c:numCache>
                <c:formatCode>General</c:formatCode>
                <c:ptCount val="13"/>
                <c:pt idx="2">
                  <c:v>335</c:v>
                </c:pt>
                <c:pt idx="3">
                  <c:v>386</c:v>
                </c:pt>
                <c:pt idx="4">
                  <c:v>389</c:v>
                </c:pt>
                <c:pt idx="5">
                  <c:v>399</c:v>
                </c:pt>
                <c:pt idx="6">
                  <c:v>400</c:v>
                </c:pt>
                <c:pt idx="7">
                  <c:v>436</c:v>
                </c:pt>
                <c:pt idx="8">
                  <c:v>448</c:v>
                </c:pt>
                <c:pt idx="9">
                  <c:v>428</c:v>
                </c:pt>
                <c:pt idx="10">
                  <c:v>385</c:v>
                </c:pt>
                <c:pt idx="11">
                  <c:v>403</c:v>
                </c:pt>
                <c:pt idx="12">
                  <c:v>402</c:v>
                </c:pt>
              </c:numCache>
            </c:numRef>
          </c:val>
          <c:extLst>
            <c:ext xmlns:c16="http://schemas.microsoft.com/office/drawing/2014/chart" uri="{C3380CC4-5D6E-409C-BE32-E72D297353CC}">
              <c16:uniqueId val="{00000000-7E0C-42AB-9F5D-4DDBA533F1D4}"/>
            </c:ext>
          </c:extLst>
        </c:ser>
        <c:ser>
          <c:idx val="1"/>
          <c:order val="1"/>
          <c:tx>
            <c:strRef>
              <c:f>Blad1!$C$1</c:f>
              <c:strCache>
                <c:ptCount val="1"/>
                <c:pt idx="0">
                  <c:v>Strategisk plan och budget 2022</c:v>
                </c:pt>
              </c:strCache>
            </c:strRef>
          </c:tx>
          <c:spPr>
            <a:solidFill>
              <a:schemeClr val="accent2"/>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2-7E0C-42AB-9F5D-4DDBA533F1D4}"/>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4-7E0C-42AB-9F5D-4DDBA533F1D4}"/>
              </c:ext>
            </c:extLst>
          </c:dPt>
          <c:cat>
            <c:numRef>
              <c:f>Blad1!$A$2:$A$14</c:f>
              <c:numCache>
                <c:formatCode>General</c:formatCode>
                <c:ptCount val="13"/>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numCache>
            </c:numRef>
          </c:cat>
          <c:val>
            <c:numRef>
              <c:f>Blad1!$C$2:$C$14</c:f>
              <c:numCache>
                <c:formatCode>General</c:formatCode>
                <c:ptCount val="13"/>
                <c:pt idx="3">
                  <c:v>291</c:v>
                </c:pt>
                <c:pt idx="4">
                  <c:v>472</c:v>
                </c:pt>
                <c:pt idx="5">
                  <c:v>458</c:v>
                </c:pt>
                <c:pt idx="6">
                  <c:v>645</c:v>
                </c:pt>
                <c:pt idx="7">
                  <c:v>651</c:v>
                </c:pt>
                <c:pt idx="8">
                  <c:v>493</c:v>
                </c:pt>
                <c:pt idx="9">
                  <c:v>414</c:v>
                </c:pt>
                <c:pt idx="10">
                  <c:v>399</c:v>
                </c:pt>
                <c:pt idx="11">
                  <c:v>391</c:v>
                </c:pt>
                <c:pt idx="12">
                  <c:v>301</c:v>
                </c:pt>
              </c:numCache>
            </c:numRef>
          </c:val>
          <c:extLst>
            <c:ext xmlns:c16="http://schemas.microsoft.com/office/drawing/2014/chart" uri="{C3380CC4-5D6E-409C-BE32-E72D297353CC}">
              <c16:uniqueId val="{00000005-7E0C-42AB-9F5D-4DDBA533F1D4}"/>
            </c:ext>
          </c:extLst>
        </c:ser>
        <c:ser>
          <c:idx val="2"/>
          <c:order val="2"/>
          <c:tx>
            <c:strRef>
              <c:f>Blad1!$D$1</c:f>
              <c:strCache>
                <c:ptCount val="1"/>
                <c:pt idx="0">
                  <c:v>Utfall &amp; bedömning</c:v>
                </c:pt>
              </c:strCache>
            </c:strRef>
          </c:tx>
          <c:spPr>
            <a:solidFill>
              <a:schemeClr val="accent3"/>
            </a:solidFill>
            <a:ln>
              <a:noFill/>
            </a:ln>
            <a:effectLst/>
          </c:spPr>
          <c:invertIfNegative val="0"/>
          <c:cat>
            <c:numRef>
              <c:f>Blad1!$A$2:$A$14</c:f>
              <c:numCache>
                <c:formatCode>General</c:formatCode>
                <c:ptCount val="13"/>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numCache>
            </c:numRef>
          </c:cat>
          <c:val>
            <c:numRef>
              <c:f>Blad1!$D$2:$D$14</c:f>
              <c:numCache>
                <c:formatCode>General</c:formatCode>
                <c:ptCount val="13"/>
                <c:pt idx="0">
                  <c:v>237</c:v>
                </c:pt>
                <c:pt idx="1">
                  <c:v>292</c:v>
                </c:pt>
                <c:pt idx="2">
                  <c:v>263</c:v>
                </c:pt>
                <c:pt idx="3">
                  <c:v>224</c:v>
                </c:pt>
              </c:numCache>
            </c:numRef>
          </c:val>
          <c:extLst>
            <c:ext xmlns:c16="http://schemas.microsoft.com/office/drawing/2014/chart" uri="{C3380CC4-5D6E-409C-BE32-E72D297353CC}">
              <c16:uniqueId val="{00000006-F176-4096-BAE6-BD333F8FEE93}"/>
            </c:ext>
          </c:extLst>
        </c:ser>
        <c:dLbls>
          <c:showLegendKey val="0"/>
          <c:showVal val="0"/>
          <c:showCatName val="0"/>
          <c:showSerName val="0"/>
          <c:showPercent val="0"/>
          <c:showBubbleSize val="0"/>
        </c:dLbls>
        <c:gapWidth val="219"/>
        <c:overlap val="-27"/>
        <c:axId val="460607360"/>
        <c:axId val="460601128"/>
      </c:barChart>
      <c:catAx>
        <c:axId val="46060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60601128"/>
        <c:crosses val="autoZero"/>
        <c:auto val="1"/>
        <c:lblAlgn val="ctr"/>
        <c:lblOffset val="100"/>
        <c:noMultiLvlLbl val="0"/>
      </c:catAx>
      <c:valAx>
        <c:axId val="460601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60607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54A48A-15DB-486B-8EDF-071EF888C9FA}" type="slidenum">
              <a:rPr lang="sv-SE" smtClean="0"/>
              <a:t>‹#›</a:t>
            </a:fld>
            <a:endParaRPr lang="sv-SE"/>
          </a:p>
        </p:txBody>
      </p:sp>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2" y="171821"/>
            <a:ext cx="497342" cy="573933"/>
          </a:xfrm>
          <a:prstGeom prst="rect">
            <a:avLst/>
          </a:prstGeom>
        </p:spPr>
      </p:pic>
      <p:sp>
        <p:nvSpPr>
          <p:cNvPr id="7" name="Platshållare för datum 6"/>
          <p:cNvSpPr>
            <a:spLocks noGrp="1"/>
          </p:cNvSpPr>
          <p:nvPr>
            <p:ph type="dt" sz="quarter" idx="1"/>
          </p:nvPr>
        </p:nvSpPr>
        <p:spPr>
          <a:xfrm>
            <a:off x="155643" y="171821"/>
            <a:ext cx="3171218" cy="371239"/>
          </a:xfrm>
          <a:prstGeom prst="rect">
            <a:avLst/>
          </a:prstGeom>
        </p:spPr>
        <p:txBody>
          <a:bodyPr vert="horz" lIns="91440" tIns="45720" rIns="91440" bIns="45720" rtlCol="0"/>
          <a:lstStyle>
            <a:lvl1pPr algn="r">
              <a:defRPr sz="1200"/>
            </a:lvl1pPr>
          </a:lstStyle>
          <a:p>
            <a:pPr algn="l"/>
            <a:fld id="{C5EFC694-610F-4EBB-A7A1-F373CBB5F4F0}" type="datetimeFigureOut">
              <a:rPr lang="sv-SE" sz="1050" smtClean="0">
                <a:latin typeface="Source Sans Pro Semibold" panose="020B0603030403020204" pitchFamily="34" charset="0"/>
              </a:rPr>
              <a:pPr algn="l"/>
              <a:t>2022-10-25</a:t>
            </a:fld>
            <a:endParaRPr lang="sv-SE" dirty="0">
              <a:latin typeface="Source Sans Pro Semibold" panose="020B0603030403020204" pitchFamily="34" charset="0"/>
            </a:endParaRPr>
          </a:p>
        </p:txBody>
      </p:sp>
    </p:spTree>
    <p:extLst>
      <p:ext uri="{BB962C8B-B14F-4D97-AF65-F5344CB8AC3E}">
        <p14:creationId xmlns:p14="http://schemas.microsoft.com/office/powerpoint/2010/main" val="96604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246B2-8DA9-434C-B6FD-F8DEA6040EC3}" type="slidenum">
              <a:rPr lang="sv-SE" smtClean="0"/>
              <a:t>‹#›</a:t>
            </a:fld>
            <a:endParaRPr lang="sv-SE"/>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2" y="171821"/>
            <a:ext cx="497342" cy="573933"/>
          </a:xfrm>
          <a:prstGeom prst="rect">
            <a:avLst/>
          </a:prstGeom>
        </p:spPr>
      </p:pic>
    </p:spTree>
    <p:extLst>
      <p:ext uri="{BB962C8B-B14F-4D97-AF65-F5344CB8AC3E}">
        <p14:creationId xmlns:p14="http://schemas.microsoft.com/office/powerpoint/2010/main" val="382616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ing.com/ck/a?!&amp;&amp;p=d9a88df5d32ac8fdJmltdHM9MTY2MjUwODgwMCZpZ3VpZD0yNDY3YjdjYy1jMzQ5LTY4OWQtMWYzMS1hNzE3YzIzNTY5ODQmaW5zaWQ9NTE3MQ&amp;ptn=3&amp;hsh=3&amp;fclid=2467b7cc-c349-689d-1f31-a717c2356984&amp;u=a1aHR0cHM6Ly8xbGlicmFyeS5uZXQvYXJ0aWNsZS9lbGVuYS1wcm9qZWN0LWRldmVsb3BtZW50LWFzc2lzdGFuY2UtcGRhLnEyMG1lODZ6&amp;ntb=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5</a:t>
            </a:fld>
            <a:endParaRPr lang="sv-SE"/>
          </a:p>
        </p:txBody>
      </p:sp>
    </p:spTree>
    <p:extLst>
      <p:ext uri="{BB962C8B-B14F-4D97-AF65-F5344CB8AC3E}">
        <p14:creationId xmlns:p14="http://schemas.microsoft.com/office/powerpoint/2010/main" val="319544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Summa 900 bostäder under perioden 2022-2031. Bostadsprojekt där planering eller projektering och produktion pågår. Byggnation ännu ej inledd.</a:t>
            </a:r>
          </a:p>
        </p:txBody>
      </p:sp>
      <p:sp>
        <p:nvSpPr>
          <p:cNvPr id="4" name="Platshållare för bildnummer 3"/>
          <p:cNvSpPr>
            <a:spLocks noGrp="1"/>
          </p:cNvSpPr>
          <p:nvPr>
            <p:ph type="sldNum" sz="quarter" idx="10"/>
          </p:nvPr>
        </p:nvSpPr>
        <p:spPr/>
        <p:txBody>
          <a:bodyPr/>
          <a:lstStyle/>
          <a:p>
            <a:fld id="{341246B2-8DA9-434C-B6FD-F8DEA6040EC3}" type="slidenum">
              <a:rPr lang="sv-SE" smtClean="0"/>
              <a:t>17</a:t>
            </a:fld>
            <a:endParaRPr lang="sv-SE"/>
          </a:p>
        </p:txBody>
      </p:sp>
    </p:spTree>
    <p:extLst>
      <p:ext uri="{BB962C8B-B14F-4D97-AF65-F5344CB8AC3E}">
        <p14:creationId xmlns:p14="http://schemas.microsoft.com/office/powerpoint/2010/main" val="1929618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18</a:t>
            </a:fld>
            <a:endParaRPr lang="sv-SE"/>
          </a:p>
        </p:txBody>
      </p:sp>
    </p:spTree>
    <p:extLst>
      <p:ext uri="{BB962C8B-B14F-4D97-AF65-F5344CB8AC3E}">
        <p14:creationId xmlns:p14="http://schemas.microsoft.com/office/powerpoint/2010/main" val="952442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20</a:t>
            </a:fld>
            <a:endParaRPr lang="sv-SE"/>
          </a:p>
        </p:txBody>
      </p:sp>
    </p:spTree>
    <p:extLst>
      <p:ext uri="{BB962C8B-B14F-4D97-AF65-F5344CB8AC3E}">
        <p14:creationId xmlns:p14="http://schemas.microsoft.com/office/powerpoint/2010/main" val="3112680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21</a:t>
            </a:fld>
            <a:endParaRPr lang="sv-SE"/>
          </a:p>
        </p:txBody>
      </p:sp>
    </p:spTree>
    <p:extLst>
      <p:ext uri="{BB962C8B-B14F-4D97-AF65-F5344CB8AC3E}">
        <p14:creationId xmlns:p14="http://schemas.microsoft.com/office/powerpoint/2010/main" val="51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22</a:t>
            </a:fld>
            <a:endParaRPr lang="sv-SE"/>
          </a:p>
        </p:txBody>
      </p:sp>
    </p:spTree>
    <p:extLst>
      <p:ext uri="{BB962C8B-B14F-4D97-AF65-F5344CB8AC3E}">
        <p14:creationId xmlns:p14="http://schemas.microsoft.com/office/powerpoint/2010/main" val="3954866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Presentera dig.</a:t>
            </a:r>
          </a:p>
          <a:p>
            <a:r>
              <a:rPr lang="sv-SE" dirty="0"/>
              <a:t>Kort </a:t>
            </a:r>
            <a:r>
              <a:rPr lang="sv-SE" dirty="0" err="1"/>
              <a:t>presentaion</a:t>
            </a:r>
            <a:r>
              <a:rPr lang="sv-SE" dirty="0"/>
              <a:t> om EUCF</a:t>
            </a:r>
          </a:p>
          <a:p>
            <a:r>
              <a:rPr lang="sv-SE" dirty="0"/>
              <a:t>Stöd från </a:t>
            </a:r>
            <a:r>
              <a:rPr lang="sv-SE" dirty="0" err="1"/>
              <a:t>Eucf</a:t>
            </a:r>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24</a:t>
            </a:fld>
            <a:endParaRPr lang="sv-SE"/>
          </a:p>
        </p:txBody>
      </p:sp>
    </p:spTree>
    <p:extLst>
      <p:ext uri="{BB962C8B-B14F-4D97-AF65-F5344CB8AC3E}">
        <p14:creationId xmlns:p14="http://schemas.microsoft.com/office/powerpoint/2010/main" val="4206413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Jo, Det är ett initiativ inom EU. Många kommuner och städer runt om i Europa har lokala energi- och klimatplaner/strategier för den stora omställning som kommer att krävas</a:t>
            </a:r>
          </a:p>
          <a:p>
            <a:r>
              <a:rPr lang="sv-SE" dirty="0"/>
              <a:t>Det som man observerat är att det är svårt för kommunerna att mobilisera kapital för det stora omställningsarbetet. som krävs. Där vill man vara ett stöd och därför har vi fått 600 000 kr att planera /ta fram ett </a:t>
            </a:r>
            <a:r>
              <a:rPr lang="sv-SE" dirty="0" err="1"/>
              <a:t>invensterinskoncept</a:t>
            </a:r>
            <a:r>
              <a:rPr lang="sv-SE" dirty="0"/>
              <a:t> som blir en möjlighet för en del av Skövdes omställningsarbete. Vi har valt att fokusera våra insatser i detta projektet på fyra stora områden som jag kommer till senare</a:t>
            </a:r>
          </a:p>
        </p:txBody>
      </p:sp>
      <p:sp>
        <p:nvSpPr>
          <p:cNvPr id="4" name="Platshållare för bildnummer 3"/>
          <p:cNvSpPr>
            <a:spLocks noGrp="1"/>
          </p:cNvSpPr>
          <p:nvPr>
            <p:ph type="sldNum" sz="quarter" idx="5"/>
          </p:nvPr>
        </p:nvSpPr>
        <p:spPr/>
        <p:txBody>
          <a:bodyPr/>
          <a:lstStyle/>
          <a:p>
            <a:fld id="{341246B2-8DA9-434C-B6FD-F8DEA6040EC3}" type="slidenum">
              <a:rPr lang="sv-SE" smtClean="0"/>
              <a:t>25</a:t>
            </a:fld>
            <a:endParaRPr lang="sv-SE"/>
          </a:p>
        </p:txBody>
      </p:sp>
    </p:spTree>
    <p:extLst>
      <p:ext uri="{BB962C8B-B14F-4D97-AF65-F5344CB8AC3E}">
        <p14:creationId xmlns:p14="http://schemas.microsoft.com/office/powerpoint/2010/main" val="717413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u="none" dirty="0">
                <a:solidFill>
                  <a:srgbClr val="0563C1"/>
                </a:solidFill>
                <a:hlinkClick r:id="rId3">
                  <a:extLst>
                    <a:ext uri="{A12FA001-AC4F-418D-AE19-62706E023703}">
                      <ahyp:hlinkClr xmlns:ahyp="http://schemas.microsoft.com/office/drawing/2018/hyperlinkcolor" val="tx"/>
                    </a:ext>
                  </a:extLst>
                </a:hlinkClick>
              </a:rPr>
              <a:t>Detta är en bild jag lånat av EUCF och som jag ska försöka förklara. Längst till vänster ser ni de lokala energi- och klimatplanerna. </a:t>
            </a:r>
            <a:r>
              <a:rPr lang="sv-SE" u="none" dirty="0" err="1">
                <a:solidFill>
                  <a:srgbClr val="0563C1"/>
                </a:solidFill>
                <a:hlinkClick r:id="rId3">
                  <a:extLst>
                    <a:ext uri="{A12FA001-AC4F-418D-AE19-62706E023703}">
                      <ahyp:hlinkClr xmlns:ahyp="http://schemas.microsoft.com/office/drawing/2018/hyperlinkcolor" val="tx"/>
                    </a:ext>
                  </a:extLst>
                </a:hlinkClick>
              </a:rPr>
              <a:t>Eucf</a:t>
            </a:r>
            <a:r>
              <a:rPr lang="sv-SE" u="none" dirty="0">
                <a:solidFill>
                  <a:srgbClr val="0563C1"/>
                </a:solidFill>
                <a:hlinkClick r:id="rId3">
                  <a:extLst>
                    <a:ext uri="{A12FA001-AC4F-418D-AE19-62706E023703}">
                      <ahyp:hlinkClr xmlns:ahyp="http://schemas.microsoft.com/office/drawing/2018/hyperlinkcolor" val="tx"/>
                    </a:ext>
                  </a:extLst>
                </a:hlinkClick>
              </a:rPr>
              <a:t> är det röda mellanrummet som pilen pekar på. Och till höger finns olika typer av </a:t>
            </a:r>
            <a:r>
              <a:rPr lang="sv-SE" u="none" dirty="0" err="1">
                <a:solidFill>
                  <a:srgbClr val="0563C1"/>
                </a:solidFill>
                <a:hlinkClick r:id="rId3">
                  <a:extLst>
                    <a:ext uri="{A12FA001-AC4F-418D-AE19-62706E023703}">
                      <ahyp:hlinkClr xmlns:ahyp="http://schemas.microsoft.com/office/drawing/2018/hyperlinkcolor" val="tx"/>
                    </a:ext>
                  </a:extLst>
                </a:hlinkClick>
              </a:rPr>
              <a:t>Euprogram</a:t>
            </a:r>
            <a:r>
              <a:rPr lang="sv-SE" u="none" dirty="0">
                <a:solidFill>
                  <a:srgbClr val="0563C1"/>
                </a:solidFill>
                <a:hlinkClick r:id="rId3">
                  <a:extLst>
                    <a:ext uri="{A12FA001-AC4F-418D-AE19-62706E023703}">
                      <ahyp:hlinkClr xmlns:ahyp="http://schemas.microsoft.com/office/drawing/2018/hyperlinkcolor" val="tx"/>
                    </a:ext>
                  </a:extLst>
                </a:hlinkClick>
              </a:rPr>
              <a:t> och strategier man kan arbeta genom för att nå den grönmarkerade sidan längst till höger där finansieringsmöjligheterna finns. EUCF vill förenklat sagt vara en brygga mellan lokala energi och klimatplaner, energi strategier  och finansmarknaden</a:t>
            </a:r>
            <a:endParaRPr lang="sv-SE" u="none" dirty="0">
              <a:solidFill>
                <a:srgbClr val="0563C1"/>
              </a:solidFill>
            </a:endParaRPr>
          </a:p>
          <a:p>
            <a:endParaRPr lang="sv-SE" u="none" dirty="0">
              <a:solidFill>
                <a:srgbClr val="0563C1"/>
              </a:solidFill>
              <a:hlinkClick r:id="rId3"/>
            </a:endParaRPr>
          </a:p>
          <a:p>
            <a:r>
              <a:rPr lang="sv-SE" dirty="0">
                <a:hlinkClick r:id="rId3"/>
              </a:rPr>
              <a:t>ELENA - Project </a:t>
            </a:r>
            <a:r>
              <a:rPr lang="sv-SE" dirty="0" err="1">
                <a:hlinkClick r:id="rId3"/>
              </a:rPr>
              <a:t>Development</a:t>
            </a:r>
            <a:r>
              <a:rPr lang="sv-SE" dirty="0">
                <a:hlinkClick r:id="rId3"/>
              </a:rPr>
              <a:t> </a:t>
            </a:r>
            <a:r>
              <a:rPr lang="sv-SE" dirty="0" err="1">
                <a:hlinkClick r:id="rId3"/>
              </a:rPr>
              <a:t>Assistance</a:t>
            </a:r>
            <a:r>
              <a:rPr lang="sv-SE" dirty="0">
                <a:hlinkClick r:id="rId3"/>
              </a:rPr>
              <a:t> (PDA) - 1Library</a:t>
            </a:r>
            <a:endParaRPr lang="sv-SE" dirty="0"/>
          </a:p>
          <a:p>
            <a:r>
              <a:rPr lang="en-US" b="1" dirty="0"/>
              <a:t>ELENA</a:t>
            </a:r>
            <a:r>
              <a:rPr lang="en-US" dirty="0"/>
              <a:t> is a joint initiative by the EIB and the European Commission under the Horizon 2020 </a:t>
            </a:r>
            <a:r>
              <a:rPr lang="en-US" dirty="0" err="1"/>
              <a:t>programme</a:t>
            </a:r>
            <a:r>
              <a:rPr lang="en-US" dirty="0"/>
              <a:t>.</a:t>
            </a:r>
            <a:r>
              <a:rPr lang="en-US" b="1" dirty="0"/>
              <a:t> ELENA</a:t>
            </a:r>
            <a:r>
              <a:rPr lang="en-US" dirty="0"/>
              <a:t> provides grants for technical assistance focused on the implementation of energy efficiency, distributed renewable energy and urban transport projects and </a:t>
            </a:r>
            <a:r>
              <a:rPr lang="en-US" dirty="0" err="1"/>
              <a:t>programmes</a:t>
            </a:r>
            <a:r>
              <a:rPr lang="en-US" dirty="0"/>
              <a:t>. The grant can be used to finance costs related to feasibility and market ...</a:t>
            </a:r>
            <a:endParaRPr lang="sv-SE" dirty="0"/>
          </a:p>
          <a:p>
            <a:endParaRPr lang="en-US" dirty="0">
              <a:cs typeface="Calibri"/>
            </a:endParaRPr>
          </a:p>
        </p:txBody>
      </p:sp>
      <p:sp>
        <p:nvSpPr>
          <p:cNvPr id="4" name="Platshållare för bildnummer 3"/>
          <p:cNvSpPr>
            <a:spLocks noGrp="1"/>
          </p:cNvSpPr>
          <p:nvPr>
            <p:ph type="sldNum" sz="quarter" idx="5"/>
          </p:nvPr>
        </p:nvSpPr>
        <p:spPr/>
        <p:txBody>
          <a:bodyPr/>
          <a:lstStyle/>
          <a:p>
            <a:fld id="{341246B2-8DA9-434C-B6FD-F8DEA6040EC3}" type="slidenum">
              <a:rPr lang="sv-SE" smtClean="0"/>
              <a:t>26</a:t>
            </a:fld>
            <a:endParaRPr lang="sv-SE"/>
          </a:p>
        </p:txBody>
      </p:sp>
    </p:spTree>
    <p:extLst>
      <p:ext uri="{BB962C8B-B14F-4D97-AF65-F5344CB8AC3E}">
        <p14:creationId xmlns:p14="http://schemas.microsoft.com/office/powerpoint/2010/main" val="2213847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Source Sans Pro Semibold"/>
                <a:ea typeface="Source Sans Pro Semibold"/>
              </a:rPr>
              <a:t>Vad blir nyttan för oss i Skövde då.</a:t>
            </a:r>
          </a:p>
          <a:p>
            <a:r>
              <a:rPr lang="sv-SE" dirty="0">
                <a:latin typeface="Source Sans Pro Semibold"/>
                <a:ea typeface="Source Sans Pro Semibold"/>
              </a:rPr>
              <a:t>Projektet blir en del av Skövdes långsiktiga klimatarbete</a:t>
            </a:r>
          </a:p>
          <a:p>
            <a:r>
              <a:rPr lang="sv-SE" dirty="0">
                <a:latin typeface="Source Sans Pro Semibold"/>
                <a:ea typeface="Source Sans Pro Semibold"/>
              </a:rPr>
              <a:t>Förhoppningen är ökad samverkan mellan kommunens olika verksamheter och bolag och externa aktörer. Energiområdet har ju aldrig varit så hett som nu förutom på 70- talet men den är det väl inte många i det här rummet som minns.</a:t>
            </a:r>
          </a:p>
          <a:p>
            <a:r>
              <a:rPr lang="sv-SE" dirty="0">
                <a:latin typeface="Source Sans Pro Semibold"/>
                <a:ea typeface="Source Sans Pro Semibold"/>
              </a:rPr>
              <a:t>Dessutom blir det bra PR för Skövde. En stor del av projektet är också att bli ett </a:t>
            </a:r>
            <a:r>
              <a:rPr lang="sv-SE" dirty="0" err="1">
                <a:latin typeface="Source Sans Pro Semibold"/>
                <a:ea typeface="Source Sans Pro Semibold"/>
              </a:rPr>
              <a:t>sk</a:t>
            </a:r>
            <a:r>
              <a:rPr lang="sv-SE" dirty="0">
                <a:latin typeface="Source Sans Pro Semibold"/>
                <a:ea typeface="Source Sans Pro Semibold"/>
              </a:rPr>
              <a:t> gott exempel att sprida till andra kommuner och aktörer och vi ska försöka sprida så mycket information som vi kan för att nå aktörer som kan göra skillnad i omställningsarbetet,</a:t>
            </a:r>
          </a:p>
          <a:p>
            <a:endParaRPr lang="sv-SE" dirty="0">
              <a:latin typeface="Source Sans Pro Semibold"/>
              <a:ea typeface="Source Sans Pro Semibold"/>
            </a:endParaRPr>
          </a:p>
          <a:p>
            <a:r>
              <a:rPr lang="sv-SE" dirty="0">
                <a:latin typeface="Source Sans Pro Semibold"/>
                <a:ea typeface="Source Sans Pro Semibold"/>
              </a:rPr>
              <a:t>Tanken är också att det ska skapa Ökade möjligheter att göra långsiktiga investeringar för alla som verkar inom de områden som vi undersöker och beskriver.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Source Sans Pro Semibold"/>
                <a:ea typeface="Source Sans Pro Semibold"/>
              </a:rPr>
              <a:t>Blir </a:t>
            </a:r>
            <a:r>
              <a:rPr lang="sv-SE" u="sng" dirty="0">
                <a:latin typeface="Source Sans Pro Semibold"/>
                <a:ea typeface="Source Sans Pro Semibold"/>
              </a:rPr>
              <a:t>en del av </a:t>
            </a:r>
            <a:r>
              <a:rPr lang="sv-SE" dirty="0">
                <a:latin typeface="Source Sans Pro Semibold"/>
                <a:ea typeface="Source Sans Pro Semibold"/>
              </a:rPr>
              <a:t>Skövdes klimatarbete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Source Sans Pro Semibold"/>
                <a:ea typeface="Source Sans Pro Semibold"/>
              </a:rPr>
              <a:t>Synergieffekter så som t.ex. bättre arbetsmiljö</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Source Sans Pro Semibold"/>
                <a:ea typeface="Source Sans Pro Semibold"/>
              </a:rPr>
              <a:t>Konkret sätt att visa upp hur man skulle kunna göra/ eller inte göra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Source Sans Pro Semibold"/>
                <a:ea typeface="Source Sans Pro Semibold"/>
              </a:rPr>
              <a:t>Viktigt att </a:t>
            </a:r>
            <a:r>
              <a:rPr lang="sv-SE" dirty="0" err="1">
                <a:latin typeface="Source Sans Pro Semibold"/>
                <a:ea typeface="Source Sans Pro Semibold"/>
              </a:rPr>
              <a:t>Seab</a:t>
            </a:r>
            <a:r>
              <a:rPr lang="sv-SE" dirty="0">
                <a:latin typeface="Source Sans Pro Semibold"/>
                <a:ea typeface="Source Sans Pro Semibold"/>
              </a:rPr>
              <a:t> bevakar sina intressen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Source Sans Pro Semibold"/>
              <a:ea typeface="Source Sans Pro Semibold"/>
            </a:endParaRPr>
          </a:p>
          <a:p>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27</a:t>
            </a:fld>
            <a:endParaRPr lang="sv-SE"/>
          </a:p>
        </p:txBody>
      </p:sp>
    </p:spTree>
    <p:extLst>
      <p:ext uri="{BB962C8B-B14F-4D97-AF65-F5344CB8AC3E}">
        <p14:creationId xmlns:p14="http://schemas.microsoft.com/office/powerpoint/2010/main" val="1866083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blir det väldigt kort men detta är det.</a:t>
            </a:r>
          </a:p>
          <a:p>
            <a:r>
              <a:rPr lang="sv-SE" dirty="0"/>
              <a:t>Vi vet att fordonen kommer att ställas om för att nå nödvändiga klimatmål på lokal, </a:t>
            </a:r>
            <a:r>
              <a:rPr lang="sv-SE" dirty="0" err="1"/>
              <a:t>reginal</a:t>
            </a:r>
            <a:r>
              <a:rPr lang="sv-SE" dirty="0"/>
              <a:t>, nationell och europeisk nivå. Då behöver vi en bra </a:t>
            </a:r>
            <a:r>
              <a:rPr lang="sv-SE" dirty="0" err="1"/>
              <a:t>laddinfrastruktur</a:t>
            </a:r>
            <a:r>
              <a:rPr lang="sv-SE" dirty="0"/>
              <a:t> för elfordon. Vi behöver nå rätt potential till bästa kostnad. Dessutom finns en mängd tekniska elfrågor att ta hänsyn ut. Vi behöver som samhälle förebygga effektbrist och många nya </a:t>
            </a:r>
            <a:r>
              <a:rPr lang="sv-SE" dirty="0" err="1"/>
              <a:t>laddstolpar</a:t>
            </a:r>
            <a:r>
              <a:rPr lang="sv-SE" dirty="0"/>
              <a:t> bidrar ju till stora effektuttag om vi har många snabbladdare och eller många laddar samtidigt. Ett sätt att jämna ut effektuttaget är att ha batterilagring kopplat till </a:t>
            </a:r>
            <a:r>
              <a:rPr lang="sv-SE" dirty="0" err="1"/>
              <a:t>laddstolparna</a:t>
            </a:r>
            <a:r>
              <a:rPr lang="sv-SE" dirty="0"/>
              <a:t>. Det kan hjälpa det lokala nätet vid effekttoppar när man kan tanka ur batteriet istället för från el på nätet. </a:t>
            </a:r>
            <a:r>
              <a:rPr lang="sv-SE" dirty="0" err="1"/>
              <a:t>Batteriern</a:t>
            </a:r>
            <a:r>
              <a:rPr lang="sv-SE" dirty="0"/>
              <a:t> kan också överföra el till nätet när så behövs och därmed bli en stödjande effekt.</a:t>
            </a:r>
          </a:p>
          <a:p>
            <a:endParaRPr lang="sv-SE" dirty="0"/>
          </a:p>
          <a:p>
            <a:r>
              <a:rPr lang="sv-SE" dirty="0"/>
              <a:t>Vi behöver mer förnyelsebar/fossilfri energi i framtiden och vi har konstaterat </a:t>
            </a:r>
            <a:r>
              <a:rPr lang="sv-SE" dirty="0" err="1"/>
              <a:t>attmycket</a:t>
            </a:r>
            <a:r>
              <a:rPr lang="sv-SE" dirty="0"/>
              <a:t> utrymme finns på stora platta tak i handelsområden och verksamhetsområden. Ofta finns ingen negativa beskuggningseffekter heller utan solen strålar </a:t>
            </a:r>
            <a:r>
              <a:rPr lang="sv-SE" dirty="0" err="1"/>
              <a:t>strålar</a:t>
            </a:r>
            <a:r>
              <a:rPr lang="sv-SE" dirty="0"/>
              <a:t> från en klarblå himmel ned på tomma tak. NU </a:t>
            </a:r>
            <a:r>
              <a:rPr lang="sv-SE" dirty="0" err="1"/>
              <a:t>villl</a:t>
            </a:r>
            <a:r>
              <a:rPr lang="sv-SE" dirty="0"/>
              <a:t> vi undersöka potentialen, möjligheten och kostnaderna att fylla taken med solceller som kan producera lokal energi.. Även där koppla på batterilagring för att dämpa stora effekttoppar och för att kunna skicka ut el på nätet vid behöv. Samtidigt som verksamheterna producerar sin egna energi och ökar tryggheten och minskar kostnaden för elen.</a:t>
            </a:r>
          </a:p>
          <a:p>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28</a:t>
            </a:fld>
            <a:endParaRPr lang="sv-SE"/>
          </a:p>
        </p:txBody>
      </p:sp>
    </p:spTree>
    <p:extLst>
      <p:ext uri="{BB962C8B-B14F-4D97-AF65-F5344CB8AC3E}">
        <p14:creationId xmlns:p14="http://schemas.microsoft.com/office/powerpoint/2010/main" val="14731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6</a:t>
            </a:fld>
            <a:endParaRPr lang="sv-SE"/>
          </a:p>
        </p:txBody>
      </p:sp>
    </p:spTree>
    <p:extLst>
      <p:ext uri="{BB962C8B-B14F-4D97-AF65-F5344CB8AC3E}">
        <p14:creationId xmlns:p14="http://schemas.microsoft.com/office/powerpoint/2010/main" val="2106470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blir det väldigt kort men detta är det.</a:t>
            </a:r>
          </a:p>
          <a:p>
            <a:r>
              <a:rPr lang="sv-SE" dirty="0"/>
              <a:t>Vi vet att fordonen kommer att ställas om för att nå nödvändiga klimatmål på lokal, </a:t>
            </a:r>
            <a:r>
              <a:rPr lang="sv-SE" dirty="0" err="1"/>
              <a:t>reginal</a:t>
            </a:r>
            <a:r>
              <a:rPr lang="sv-SE" dirty="0"/>
              <a:t>, nationell och europeisk nivå. Då behöver vi en bra </a:t>
            </a:r>
            <a:r>
              <a:rPr lang="sv-SE" dirty="0" err="1"/>
              <a:t>laddinfrastruktur</a:t>
            </a:r>
            <a:r>
              <a:rPr lang="sv-SE" dirty="0"/>
              <a:t> för elfordon. Vi behöver nå rätt potential till bästa kostnad. Dessutom finns en mängd tekniska elfrågor att ta hänsyn ut. Vi behöver som samhälle förebygga effektbrist och många nya </a:t>
            </a:r>
            <a:r>
              <a:rPr lang="sv-SE" dirty="0" err="1"/>
              <a:t>laddstolpar</a:t>
            </a:r>
            <a:r>
              <a:rPr lang="sv-SE" dirty="0"/>
              <a:t> bidrar ju till stora effektuttag om vi har många snabbladdare och eller många laddar samtidigt. Ett sätt att jämna ut effektuttaget är att ha batterilagring kopplat till </a:t>
            </a:r>
            <a:r>
              <a:rPr lang="sv-SE" dirty="0" err="1"/>
              <a:t>laddstolparna</a:t>
            </a:r>
            <a:r>
              <a:rPr lang="sv-SE" dirty="0"/>
              <a:t>. Det kan hjälpa det lokala nätet vid effekttoppar när man kan tanka ur batteriet istället för från el på nätet. </a:t>
            </a:r>
            <a:r>
              <a:rPr lang="sv-SE" dirty="0" err="1"/>
              <a:t>Batteriern</a:t>
            </a:r>
            <a:r>
              <a:rPr lang="sv-SE" dirty="0"/>
              <a:t> kan också överföra el till nätet när så behövs och därmed bli en stödjande effekt.</a:t>
            </a:r>
          </a:p>
          <a:p>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29</a:t>
            </a:fld>
            <a:endParaRPr lang="sv-SE"/>
          </a:p>
        </p:txBody>
      </p:sp>
    </p:spTree>
    <p:extLst>
      <p:ext uri="{BB962C8B-B14F-4D97-AF65-F5344CB8AC3E}">
        <p14:creationId xmlns:p14="http://schemas.microsoft.com/office/powerpoint/2010/main" val="2965403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behöver mer förnyelsebar/fossilfri energi i framtiden och vi har konstaterat </a:t>
            </a:r>
            <a:r>
              <a:rPr lang="sv-SE" dirty="0" err="1"/>
              <a:t>attmycket</a:t>
            </a:r>
            <a:r>
              <a:rPr lang="sv-SE" dirty="0"/>
              <a:t> utrymme finns på stora platta tak i handelsområden och verksamhetsområden. Ofta finns ingen negativa beskuggningseffekter heller utan solen strålar </a:t>
            </a:r>
            <a:r>
              <a:rPr lang="sv-SE" dirty="0" err="1"/>
              <a:t>strålar</a:t>
            </a:r>
            <a:r>
              <a:rPr lang="sv-SE" dirty="0"/>
              <a:t> från en klarblå himmel ned på tomma tak. NU </a:t>
            </a:r>
            <a:r>
              <a:rPr lang="sv-SE" dirty="0" err="1"/>
              <a:t>villl</a:t>
            </a:r>
            <a:r>
              <a:rPr lang="sv-SE" dirty="0"/>
              <a:t> vi undersöka potentialen, möjligheten och kostnaderna att fylla taken med solceller som kan producera lokal energi.. Även där koppla på batterilagring för att dämpa stora effekttoppar och för att kunna skicka ut el på nätet vid behöv. Samtidigt som verksamheterna producerar sin egna energi och ökar tryggheten och minskar kostnaden för elen.</a:t>
            </a:r>
          </a:p>
          <a:p>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30</a:t>
            </a:fld>
            <a:endParaRPr lang="sv-SE"/>
          </a:p>
        </p:txBody>
      </p:sp>
    </p:spTree>
    <p:extLst>
      <p:ext uri="{BB962C8B-B14F-4D97-AF65-F5344CB8AC3E}">
        <p14:creationId xmlns:p14="http://schemas.microsoft.com/office/powerpoint/2010/main" val="367304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Vid </a:t>
            </a:r>
            <a:r>
              <a:rPr lang="en-US" dirty="0" err="1">
                <a:cs typeface="Calibri"/>
              </a:rPr>
              <a:t>dialogmötena</a:t>
            </a:r>
            <a:r>
              <a:rPr lang="en-US" dirty="0">
                <a:cs typeface="Calibri"/>
              </a:rPr>
              <a:t> (start-</a:t>
            </a:r>
            <a:r>
              <a:rPr lang="en-US" dirty="0" err="1">
                <a:cs typeface="Calibri"/>
              </a:rPr>
              <a:t>mellan</a:t>
            </a:r>
            <a:r>
              <a:rPr lang="en-US" dirty="0">
                <a:cs typeface="Calibri"/>
              </a:rPr>
              <a:t>- </a:t>
            </a:r>
            <a:r>
              <a:rPr lang="en-US" dirty="0" err="1">
                <a:cs typeface="Calibri"/>
              </a:rPr>
              <a:t>avslut</a:t>
            </a:r>
            <a:r>
              <a:rPr lang="en-US" dirty="0">
                <a:cs typeface="Calibri"/>
              </a:rPr>
              <a:t>) </a:t>
            </a:r>
            <a:r>
              <a:rPr lang="en-US" dirty="0" err="1">
                <a:cs typeface="Calibri"/>
              </a:rPr>
              <a:t>kommer</a:t>
            </a:r>
            <a:r>
              <a:rPr lang="en-US" dirty="0">
                <a:cs typeface="Calibri"/>
              </a:rPr>
              <a:t> </a:t>
            </a:r>
            <a:r>
              <a:rPr lang="en-US" dirty="0" err="1">
                <a:cs typeface="Calibri"/>
              </a:rPr>
              <a:t>alla</a:t>
            </a:r>
            <a:r>
              <a:rPr lang="en-US" dirty="0">
                <a:cs typeface="Calibri"/>
              </a:rPr>
              <a:t> </a:t>
            </a:r>
            <a:r>
              <a:rPr lang="en-US" dirty="0" err="1">
                <a:cs typeface="Calibri"/>
              </a:rPr>
              <a:t>kompetenser</a:t>
            </a:r>
            <a:r>
              <a:rPr lang="en-US" dirty="0">
                <a:cs typeface="Calibri"/>
              </a:rPr>
              <a:t> </a:t>
            </a:r>
            <a:r>
              <a:rPr lang="en-US" dirty="0" err="1">
                <a:cs typeface="Calibri"/>
              </a:rPr>
              <a:t>att</a:t>
            </a:r>
            <a:r>
              <a:rPr lang="en-US" dirty="0">
                <a:cs typeface="Calibri"/>
              </a:rPr>
              <a:t> </a:t>
            </a:r>
            <a:r>
              <a:rPr lang="en-US" dirty="0" err="1">
                <a:cs typeface="Calibri"/>
              </a:rPr>
              <a:t>behöva</a:t>
            </a:r>
            <a:r>
              <a:rPr lang="en-US" dirty="0">
                <a:cs typeface="Calibri"/>
              </a:rPr>
              <a:t> </a:t>
            </a:r>
            <a:r>
              <a:rPr lang="en-US" dirty="0" err="1">
                <a:cs typeface="Calibri"/>
              </a:rPr>
              <a:t>vara</a:t>
            </a:r>
            <a:r>
              <a:rPr lang="en-US" dirty="0">
                <a:cs typeface="Calibri"/>
              </a:rPr>
              <a:t> på plats alt </a:t>
            </a:r>
            <a:r>
              <a:rPr lang="en-US" dirty="0" err="1">
                <a:cs typeface="Calibri"/>
              </a:rPr>
              <a:t>mycket</a:t>
            </a:r>
            <a:r>
              <a:rPr lang="en-US" dirty="0">
                <a:cs typeface="Calibri"/>
              </a:rPr>
              <a:t> </a:t>
            </a:r>
            <a:r>
              <a:rPr lang="en-US" dirty="0" err="1">
                <a:cs typeface="Calibri"/>
              </a:rPr>
              <a:t>väl</a:t>
            </a:r>
            <a:r>
              <a:rPr lang="en-US" dirty="0">
                <a:cs typeface="Calibri"/>
              </a:rPr>
              <a:t> </a:t>
            </a:r>
            <a:r>
              <a:rPr lang="en-US" dirty="0" err="1">
                <a:cs typeface="Calibri"/>
              </a:rPr>
              <a:t>beskrivet</a:t>
            </a:r>
            <a:r>
              <a:rPr lang="en-US" dirty="0">
                <a:cs typeface="Calibri"/>
              </a:rPr>
              <a:t>.</a:t>
            </a:r>
          </a:p>
        </p:txBody>
      </p:sp>
      <p:sp>
        <p:nvSpPr>
          <p:cNvPr id="4" name="Platshållare för bildnummer 3"/>
          <p:cNvSpPr>
            <a:spLocks noGrp="1"/>
          </p:cNvSpPr>
          <p:nvPr>
            <p:ph type="sldNum" sz="quarter" idx="5"/>
          </p:nvPr>
        </p:nvSpPr>
        <p:spPr/>
        <p:txBody>
          <a:bodyPr/>
          <a:lstStyle/>
          <a:p>
            <a:fld id="{341246B2-8DA9-434C-B6FD-F8DEA6040EC3}" type="slidenum">
              <a:rPr lang="sv-SE" smtClean="0"/>
              <a:t>31</a:t>
            </a:fld>
            <a:endParaRPr lang="sv-SE"/>
          </a:p>
        </p:txBody>
      </p:sp>
    </p:spTree>
    <p:extLst>
      <p:ext uri="{BB962C8B-B14F-4D97-AF65-F5344CB8AC3E}">
        <p14:creationId xmlns:p14="http://schemas.microsoft.com/office/powerpoint/2010/main" val="2940825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för att klargöra vi har genomfört ansökan och beviljats ekonomiskt stöd från EUCF.</a:t>
            </a:r>
          </a:p>
          <a:p>
            <a:endParaRPr lang="sv-SE" dirty="0"/>
          </a:p>
          <a:p>
            <a:r>
              <a:rPr lang="sv-SE" dirty="0"/>
              <a:t>Vi arbetar med att planera färdigställa konceptet just nu tom 31 mars. Då har vi tittat på alla tekniska, finansiella, marknadsanalyser och juridiska aspekter Hur mycket </a:t>
            </a:r>
            <a:r>
              <a:rPr lang="sv-SE" dirty="0" err="1"/>
              <a:t>senergi</a:t>
            </a:r>
            <a:r>
              <a:rPr lang="sv-SE" dirty="0"/>
              <a:t> vi kan producera via solceller, hur mycket vi kan spara genom </a:t>
            </a:r>
            <a:r>
              <a:rPr lang="sv-SE" dirty="0" err="1"/>
              <a:t>energieffektiviseringar,och</a:t>
            </a:r>
            <a:r>
              <a:rPr lang="sv-SE" dirty="0"/>
              <a:t> gjort en kvalificerad </a:t>
            </a:r>
            <a:r>
              <a:rPr lang="sv-SE" dirty="0" err="1"/>
              <a:t>bedömnignn</a:t>
            </a:r>
            <a:r>
              <a:rPr lang="sv-SE" dirty="0"/>
              <a:t> av hur stor kostnaden blir.</a:t>
            </a:r>
          </a:p>
          <a:p>
            <a:r>
              <a:rPr lang="sv-SE" dirty="0"/>
              <a:t>Sedan hoppas vi på att vi gjort ett fantastiskt investeringskoncept som vi kan förverkliga mellan år 23- 30. Vi har satt 2030 som ett </a:t>
            </a:r>
            <a:r>
              <a:rPr lang="sv-SE" dirty="0" err="1"/>
              <a:t>målår</a:t>
            </a:r>
            <a:r>
              <a:rPr lang="sv-SE" dirty="0"/>
              <a:t> eftersom det synkar med våra egna lokala mål. Vi behöver naturligtvis ta enskilda beslut för varje investering men vi har ett investeringskoncept som är grundligt genomfört och som hjälper oss att våga satsa. Vi får </a:t>
            </a:r>
            <a:r>
              <a:rPr lang="sv-SE" dirty="0" err="1"/>
              <a:t>iom</a:t>
            </a:r>
            <a:r>
              <a:rPr lang="sv-SE" dirty="0"/>
              <a:t> EUCF s stöd möjligheter att göra planerings, undersöknings, och beräkningsarbeten vi ofta inte har tid med.</a:t>
            </a:r>
          </a:p>
          <a:p>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32</a:t>
            </a:fld>
            <a:endParaRPr lang="sv-SE"/>
          </a:p>
        </p:txBody>
      </p:sp>
    </p:spTree>
    <p:extLst>
      <p:ext uri="{BB962C8B-B14F-4D97-AF65-F5344CB8AC3E}">
        <p14:creationId xmlns:p14="http://schemas.microsoft.com/office/powerpoint/2010/main" val="1744250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 här inne är det andra intressenterna och jag hoppas att ni tycker att detta verkar intressant.</a:t>
            </a:r>
          </a:p>
          <a:p>
            <a:r>
              <a:rPr lang="sv-SE" dirty="0"/>
              <a:t>Tveka inte att kontakta mig om ni har frågor.</a:t>
            </a:r>
          </a:p>
          <a:p>
            <a:r>
              <a:rPr lang="sv-SE" dirty="0"/>
              <a:t>Vi planerar informationsinsatser framöver för att sprida mer kunskap om vad vi arbetar med. Just arbetar vi för fullt inom de fyra olika tematiska områdena som jag nämnt.</a:t>
            </a:r>
          </a:p>
          <a:p>
            <a:r>
              <a:rPr lang="sv-SE" dirty="0"/>
              <a:t>Ta gärna Skövdes energi- </a:t>
            </a:r>
            <a:r>
              <a:rPr lang="sv-SE"/>
              <a:t>och klimatstrategi </a:t>
            </a:r>
            <a:r>
              <a:rPr lang="sv-SE" dirty="0"/>
              <a:t>på vägen ut. Utan en aktuell energi- och klimatstrategi hade vi inte kunnat söka detta stöd och den är viktig på många andra sätt..</a:t>
            </a:r>
          </a:p>
          <a:p>
            <a:r>
              <a:rPr lang="sv-SE" dirty="0"/>
              <a:t>Nu tror jag min tid är slut.</a:t>
            </a:r>
          </a:p>
          <a:p>
            <a:r>
              <a:rPr lang="sv-SE" dirty="0"/>
              <a:t>Tack.</a:t>
            </a:r>
          </a:p>
          <a:p>
            <a:endParaRPr lang="sv-SE" dirty="0"/>
          </a:p>
        </p:txBody>
      </p:sp>
      <p:sp>
        <p:nvSpPr>
          <p:cNvPr id="4" name="Platshållare för bildnummer 3"/>
          <p:cNvSpPr>
            <a:spLocks noGrp="1"/>
          </p:cNvSpPr>
          <p:nvPr>
            <p:ph type="sldNum" sz="quarter" idx="5"/>
          </p:nvPr>
        </p:nvSpPr>
        <p:spPr/>
        <p:txBody>
          <a:bodyPr/>
          <a:lstStyle/>
          <a:p>
            <a:fld id="{341246B2-8DA9-434C-B6FD-F8DEA6040EC3}" type="slidenum">
              <a:rPr lang="sv-SE" smtClean="0"/>
              <a:t>33</a:t>
            </a:fld>
            <a:endParaRPr lang="sv-SE"/>
          </a:p>
        </p:txBody>
      </p:sp>
    </p:spTree>
    <p:extLst>
      <p:ext uri="{BB962C8B-B14F-4D97-AF65-F5344CB8AC3E}">
        <p14:creationId xmlns:p14="http://schemas.microsoft.com/office/powerpoint/2010/main" val="1853948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38</a:t>
            </a:fld>
            <a:endParaRPr lang="sv-SE"/>
          </a:p>
        </p:txBody>
      </p:sp>
    </p:spTree>
    <p:extLst>
      <p:ext uri="{BB962C8B-B14F-4D97-AF65-F5344CB8AC3E}">
        <p14:creationId xmlns:p14="http://schemas.microsoft.com/office/powerpoint/2010/main" val="2817650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39</a:t>
            </a:fld>
            <a:endParaRPr lang="sv-SE"/>
          </a:p>
        </p:txBody>
      </p:sp>
    </p:spTree>
    <p:extLst>
      <p:ext uri="{BB962C8B-B14F-4D97-AF65-F5344CB8AC3E}">
        <p14:creationId xmlns:p14="http://schemas.microsoft.com/office/powerpoint/2010/main" val="130568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Bostadsprojekt där byggnation pågår.</a:t>
            </a:r>
          </a:p>
        </p:txBody>
      </p:sp>
      <p:sp>
        <p:nvSpPr>
          <p:cNvPr id="4" name="Platshållare för bildnummer 3"/>
          <p:cNvSpPr>
            <a:spLocks noGrp="1"/>
          </p:cNvSpPr>
          <p:nvPr>
            <p:ph type="sldNum" sz="quarter" idx="10"/>
          </p:nvPr>
        </p:nvSpPr>
        <p:spPr/>
        <p:txBody>
          <a:bodyPr/>
          <a:lstStyle/>
          <a:p>
            <a:fld id="{341246B2-8DA9-434C-B6FD-F8DEA6040EC3}" type="slidenum">
              <a:rPr lang="sv-SE" smtClean="0"/>
              <a:t>8</a:t>
            </a:fld>
            <a:endParaRPr lang="sv-SE"/>
          </a:p>
        </p:txBody>
      </p:sp>
    </p:spTree>
    <p:extLst>
      <p:ext uri="{BB962C8B-B14F-4D97-AF65-F5344CB8AC3E}">
        <p14:creationId xmlns:p14="http://schemas.microsoft.com/office/powerpoint/2010/main" val="68242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10</a:t>
            </a:fld>
            <a:endParaRPr lang="sv-SE"/>
          </a:p>
        </p:txBody>
      </p:sp>
    </p:spTree>
    <p:extLst>
      <p:ext uri="{BB962C8B-B14F-4D97-AF65-F5344CB8AC3E}">
        <p14:creationId xmlns:p14="http://schemas.microsoft.com/office/powerpoint/2010/main" val="374117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11</a:t>
            </a:fld>
            <a:endParaRPr lang="sv-SE"/>
          </a:p>
        </p:txBody>
      </p:sp>
    </p:spTree>
    <p:extLst>
      <p:ext uri="{BB962C8B-B14F-4D97-AF65-F5344CB8AC3E}">
        <p14:creationId xmlns:p14="http://schemas.microsoft.com/office/powerpoint/2010/main" val="413141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12</a:t>
            </a:fld>
            <a:endParaRPr lang="sv-SE"/>
          </a:p>
        </p:txBody>
      </p:sp>
    </p:spTree>
    <p:extLst>
      <p:ext uri="{BB962C8B-B14F-4D97-AF65-F5344CB8AC3E}">
        <p14:creationId xmlns:p14="http://schemas.microsoft.com/office/powerpoint/2010/main" val="1678489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Bostadsprojekt där planering eller projektering och produktion pågår. Byggnation ännu ej inledd.</a:t>
            </a:r>
          </a:p>
        </p:txBody>
      </p:sp>
      <p:sp>
        <p:nvSpPr>
          <p:cNvPr id="4" name="Platshållare för bildnummer 3"/>
          <p:cNvSpPr>
            <a:spLocks noGrp="1"/>
          </p:cNvSpPr>
          <p:nvPr>
            <p:ph type="sldNum" sz="quarter" idx="10"/>
          </p:nvPr>
        </p:nvSpPr>
        <p:spPr/>
        <p:txBody>
          <a:bodyPr/>
          <a:lstStyle/>
          <a:p>
            <a:fld id="{341246B2-8DA9-434C-B6FD-F8DEA6040EC3}" type="slidenum">
              <a:rPr lang="sv-SE" smtClean="0"/>
              <a:t>13</a:t>
            </a:fld>
            <a:endParaRPr lang="sv-SE"/>
          </a:p>
        </p:txBody>
      </p:sp>
    </p:spTree>
    <p:extLst>
      <p:ext uri="{BB962C8B-B14F-4D97-AF65-F5344CB8AC3E}">
        <p14:creationId xmlns:p14="http://schemas.microsoft.com/office/powerpoint/2010/main" val="3572978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Summa 900 bostäder under perioden 2022-2031. Bostadsprojekt där planering eller projektering och produktion pågår. Byggnation ännu ej inledd.</a:t>
            </a:r>
          </a:p>
        </p:txBody>
      </p:sp>
      <p:sp>
        <p:nvSpPr>
          <p:cNvPr id="4" name="Platshållare för bildnummer 3"/>
          <p:cNvSpPr>
            <a:spLocks noGrp="1"/>
          </p:cNvSpPr>
          <p:nvPr>
            <p:ph type="sldNum" sz="quarter" idx="10"/>
          </p:nvPr>
        </p:nvSpPr>
        <p:spPr/>
        <p:txBody>
          <a:bodyPr/>
          <a:lstStyle/>
          <a:p>
            <a:fld id="{341246B2-8DA9-434C-B6FD-F8DEA6040EC3}" type="slidenum">
              <a:rPr lang="sv-SE" smtClean="0"/>
              <a:t>15</a:t>
            </a:fld>
            <a:endParaRPr lang="sv-SE"/>
          </a:p>
        </p:txBody>
      </p:sp>
    </p:spTree>
    <p:extLst>
      <p:ext uri="{BB962C8B-B14F-4D97-AF65-F5344CB8AC3E}">
        <p14:creationId xmlns:p14="http://schemas.microsoft.com/office/powerpoint/2010/main" val="310034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Summa 900 bostäder under perioden 2022-2031. Bostadsprojekt där planering eller projektering och produktion pågår. Byggnation ännu ej inledd.</a:t>
            </a:r>
          </a:p>
        </p:txBody>
      </p:sp>
      <p:sp>
        <p:nvSpPr>
          <p:cNvPr id="4" name="Platshållare för bildnummer 3"/>
          <p:cNvSpPr>
            <a:spLocks noGrp="1"/>
          </p:cNvSpPr>
          <p:nvPr>
            <p:ph type="sldNum" sz="quarter" idx="10"/>
          </p:nvPr>
        </p:nvSpPr>
        <p:spPr/>
        <p:txBody>
          <a:bodyPr/>
          <a:lstStyle/>
          <a:p>
            <a:fld id="{341246B2-8DA9-434C-B6FD-F8DEA6040EC3}" type="slidenum">
              <a:rPr lang="sv-SE" smtClean="0"/>
              <a:t>16</a:t>
            </a:fld>
            <a:endParaRPr lang="sv-SE"/>
          </a:p>
        </p:txBody>
      </p:sp>
    </p:spTree>
    <p:extLst>
      <p:ext uri="{BB962C8B-B14F-4D97-AF65-F5344CB8AC3E}">
        <p14:creationId xmlns:p14="http://schemas.microsoft.com/office/powerpoint/2010/main" val="2237965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ga: Titelsida - Skiffer">
    <p:bg>
      <p:bgPr>
        <a:solidFill>
          <a:srgbClr val="4A4A49"/>
        </a:solidFill>
        <a:effectLst/>
      </p:bgPr>
    </p:bg>
    <p:spTree>
      <p:nvGrpSpPr>
        <p:cNvPr id="1" name=""/>
        <p:cNvGrpSpPr/>
        <p:nvPr/>
      </p:nvGrpSpPr>
      <p:grpSpPr>
        <a:xfrm>
          <a:off x="0" y="0"/>
          <a:ext cx="0" cy="0"/>
          <a:chOff x="0" y="0"/>
          <a:chExt cx="0" cy="0"/>
        </a:xfrm>
      </p:grpSpPr>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
        <p:nvSpPr>
          <p:cNvPr id="4" name="Rubrik 1">
            <a:extLst>
              <a:ext uri="{FF2B5EF4-FFF2-40B4-BE49-F238E27FC236}">
                <a16:creationId xmlns:a16="http://schemas.microsoft.com/office/drawing/2014/main" id="{72ADCF35-36EE-4091-85D2-02F56DF773E8}"/>
              </a:ext>
            </a:extLst>
          </p:cNvPr>
          <p:cNvSpPr>
            <a:spLocks noGrp="1"/>
          </p:cNvSpPr>
          <p:nvPr>
            <p:ph type="ctrTitle" hasCustomPrompt="1"/>
          </p:nvPr>
        </p:nvSpPr>
        <p:spPr>
          <a:xfrm>
            <a:off x="587375" y="439939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Tree>
    <p:extLst>
      <p:ext uri="{BB962C8B-B14F-4D97-AF65-F5344CB8AC3E}">
        <p14:creationId xmlns:p14="http://schemas.microsoft.com/office/powerpoint/2010/main" val="4184729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ga: Titelsida - Vit">
    <p:bg>
      <p:bgPr>
        <a:solidFill>
          <a:schemeClr val="bg1"/>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6" y="333375"/>
            <a:ext cx="948353" cy="1094400"/>
          </a:xfrm>
          <a:prstGeom prst="rect">
            <a:avLst/>
          </a:prstGeom>
        </p:spPr>
      </p:pic>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tx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668744746"/>
      </p:ext>
    </p:extLst>
  </p:cSld>
  <p:clrMapOvr>
    <a:masterClrMapping/>
  </p:clrMapOvr>
  <p:extLst>
    <p:ext uri="{DCECCB84-F9BA-43D5-87BE-67443E8EF086}">
      <p15:sldGuideLst xmlns:p15="http://schemas.microsoft.com/office/powerpoint/2012/main">
        <p15:guide id="1" pos="7469" userDrawn="1">
          <p15:clr>
            <a:srgbClr val="FBAE40"/>
          </p15:clr>
        </p15:guide>
        <p15:guide id="2" orient="horz" pos="21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ga: Bildsid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sp>
        <p:nvSpPr>
          <p:cNvPr id="5" name="Platshållare för bild 4"/>
          <p:cNvSpPr>
            <a:spLocks noGrp="1"/>
          </p:cNvSpPr>
          <p:nvPr>
            <p:ph type="pic" sz="quarter" idx="10" hasCustomPrompt="1"/>
          </p:nvPr>
        </p:nvSpPr>
        <p:spPr>
          <a:xfrm>
            <a:off x="0" y="1784188"/>
            <a:ext cx="12192000" cy="5073812"/>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9" name="Rubrik 1">
            <a:extLst>
              <a:ext uri="{FF2B5EF4-FFF2-40B4-BE49-F238E27FC236}">
                <a16:creationId xmlns:a16="http://schemas.microsoft.com/office/drawing/2014/main" id="{D4256BCE-B9B2-4A09-B339-0A9C16534BD0}"/>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9955660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ga: Ett budskap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3"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tx2"/>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659064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9" name="Platshållare för innehåll 2">
            <a:extLst>
              <a:ext uri="{FF2B5EF4-FFF2-40B4-BE49-F238E27FC236}">
                <a16:creationId xmlns:a16="http://schemas.microsoft.com/office/drawing/2014/main" id="{190E378E-8D8F-4F67-87D0-855EC258690C}"/>
              </a:ext>
            </a:extLst>
          </p:cNvPr>
          <p:cNvSpPr>
            <a:spLocks noGrp="1"/>
          </p:cNvSpPr>
          <p:nvPr>
            <p:ph idx="13" hasCustomPrompt="1"/>
          </p:nvPr>
        </p:nvSpPr>
        <p:spPr>
          <a:xfrm>
            <a:off x="6708773" y="3106994"/>
            <a:ext cx="4880700" cy="3491660"/>
          </a:xfrm>
          <a:prstGeom prst="rect">
            <a:avLst/>
          </a:prstGeom>
        </p:spPr>
        <p:txBody>
          <a:bodyPr/>
          <a:lstStyle>
            <a:lvl1pPr>
              <a:spcAft>
                <a:spcPts val="600"/>
              </a:spcAft>
              <a:defRPr sz="22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10" name="Rubrik 1">
            <a:extLst>
              <a:ext uri="{FF2B5EF4-FFF2-40B4-BE49-F238E27FC236}">
                <a16:creationId xmlns:a16="http://schemas.microsoft.com/office/drawing/2014/main" id="{BE3A7E62-B8A5-4A22-AB3F-88E090949F95}"/>
              </a:ext>
            </a:extLst>
          </p:cNvPr>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tx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347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1817F"/>
                      </p:to>
                    </p:animClr>
                  </p:sub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ga: Bild &amp; punktlista -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7"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tx1">
                    <a:lumMod val="75000"/>
                    <a:lumOff val="25000"/>
                  </a:schemeClr>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
        <p:nvSpPr>
          <p:cNvPr id="8" name="Platshållare för innehåll 2"/>
          <p:cNvSpPr>
            <a:spLocks noGrp="1"/>
          </p:cNvSpPr>
          <p:nvPr>
            <p:ph idx="12" hasCustomPrompt="1"/>
          </p:nvPr>
        </p:nvSpPr>
        <p:spPr>
          <a:xfrm>
            <a:off x="6708773" y="3175680"/>
            <a:ext cx="4859339" cy="3422974"/>
          </a:xfrm>
          <a:prstGeom prst="rect">
            <a:avLst/>
          </a:prstGeom>
        </p:spPr>
        <p:txBody>
          <a:bodyPr/>
          <a:lstStyle>
            <a:lvl1pPr>
              <a:spcAft>
                <a:spcPts val="600"/>
              </a:spcAft>
              <a:defRPr sz="22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1083707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ga: Punktlista - animering-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12" name="Platshållare för innehåll 2"/>
          <p:cNvSpPr>
            <a:spLocks noGrp="1"/>
          </p:cNvSpPr>
          <p:nvPr>
            <p:ph idx="10" hasCustomPrompt="1"/>
          </p:nvPr>
        </p:nvSpPr>
        <p:spPr>
          <a:xfrm>
            <a:off x="699407" y="2338388"/>
            <a:ext cx="7956550"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8" name="Rubrik 1">
            <a:extLst>
              <a:ext uri="{FF2B5EF4-FFF2-40B4-BE49-F238E27FC236}">
                <a16:creationId xmlns:a16="http://schemas.microsoft.com/office/drawing/2014/main" id="{3DD56B81-DDCE-486A-97C8-E9EB85E935BD}"/>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29914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ga: Punktlis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8" name="Rubrik 1">
            <a:extLst>
              <a:ext uri="{FF2B5EF4-FFF2-40B4-BE49-F238E27FC236}">
                <a16:creationId xmlns:a16="http://schemas.microsoft.com/office/drawing/2014/main" id="{CFFAE8E8-325A-4EE9-9F6B-23F743B36A13}"/>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
        <p:nvSpPr>
          <p:cNvPr id="9" name="Platshållare för innehåll 2">
            <a:extLst>
              <a:ext uri="{FF2B5EF4-FFF2-40B4-BE49-F238E27FC236}">
                <a16:creationId xmlns:a16="http://schemas.microsoft.com/office/drawing/2014/main" id="{C4ABC4AA-BF82-4F1E-8BB0-BC297AC37AE1}"/>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861261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ga: Valbara objekt - animering-Vit">
    <p:spTree>
      <p:nvGrpSpPr>
        <p:cNvPr id="1" name=""/>
        <p:cNvGrpSpPr/>
        <p:nvPr/>
      </p:nvGrpSpPr>
      <p:grpSpPr>
        <a:xfrm>
          <a:off x="0" y="0"/>
          <a:ext cx="0" cy="0"/>
          <a:chOff x="0" y="0"/>
          <a:chExt cx="0" cy="0"/>
        </a:xfrm>
      </p:grpSpPr>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a:t>Klicka och lägg till ett objekt. Välj mellan tabell, diagram, smart-art, bild, eller webblänk.</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6" name="Rubrik 1"/>
          <p:cNvSpPr>
            <a:spLocks noGrp="1"/>
          </p:cNvSpPr>
          <p:nvPr>
            <p:ph type="ctrTitle" hasCustomPrompt="1"/>
          </p:nvPr>
        </p:nvSpPr>
        <p:spPr>
          <a:xfrm>
            <a:off x="6708773" y="2492375"/>
            <a:ext cx="4865547" cy="761821"/>
          </a:xfrm>
          <a:prstGeom prst="rect">
            <a:avLst/>
          </a:prstGeom>
        </p:spPr>
        <p:txBody>
          <a:bodyPr lIns="0" tIns="0" rIns="0" bIns="0" anchor="t" anchorCtr="0">
            <a:noAutofit/>
          </a:bodyPr>
          <a:lstStyle>
            <a:lvl1pPr algn="l">
              <a:lnSpc>
                <a:spcPct val="120000"/>
              </a:lnSpc>
              <a:defRPr lang="sv-SE" sz="4000" kern="1200" baseline="0" dirty="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a:t>Rubriknivå 2 (1 rad)</a:t>
            </a:r>
          </a:p>
        </p:txBody>
      </p:sp>
      <p:sp>
        <p:nvSpPr>
          <p:cNvPr id="7" name="Platshållare för innehåll 2">
            <a:extLst>
              <a:ext uri="{FF2B5EF4-FFF2-40B4-BE49-F238E27FC236}">
                <a16:creationId xmlns:a16="http://schemas.microsoft.com/office/drawing/2014/main" id="{9BBAE407-CAA2-412B-ACD0-A1B2325634CD}"/>
              </a:ext>
            </a:extLst>
          </p:cNvPr>
          <p:cNvSpPr>
            <a:spLocks noGrp="1"/>
          </p:cNvSpPr>
          <p:nvPr>
            <p:ph idx="12" hasCustomPrompt="1"/>
          </p:nvPr>
        </p:nvSpPr>
        <p:spPr>
          <a:xfrm>
            <a:off x="6708773" y="3354603"/>
            <a:ext cx="4859339" cy="2919197"/>
          </a:xfrm>
          <a:prstGeom prst="rect">
            <a:avLst/>
          </a:prstGeom>
        </p:spPr>
        <p:txBody>
          <a:bodyPr/>
          <a:lstStyle>
            <a:lvl1pPr>
              <a:spcAft>
                <a:spcPts val="600"/>
              </a:spcAft>
              <a:defRPr sz="20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9827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1817F"/>
                      </p:to>
                    </p:animClr>
                  </p:sub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ga: Valbara objekt - Vit">
    <p:spTree>
      <p:nvGrpSpPr>
        <p:cNvPr id="1" name=""/>
        <p:cNvGrpSpPr/>
        <p:nvPr/>
      </p:nvGrpSpPr>
      <p:grpSpPr>
        <a:xfrm>
          <a:off x="0" y="0"/>
          <a:ext cx="0" cy="0"/>
          <a:chOff x="0" y="0"/>
          <a:chExt cx="0" cy="0"/>
        </a:xfrm>
      </p:grpSpPr>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a:t>Klicka och lägg till ett objekt. Välj mellan tabell, diagram, smart-art, bild, eller webblänk.</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6" name="Rubrik 1"/>
          <p:cNvSpPr>
            <a:spLocks noGrp="1"/>
          </p:cNvSpPr>
          <p:nvPr>
            <p:ph type="ctrTitle" hasCustomPrompt="1"/>
          </p:nvPr>
        </p:nvSpPr>
        <p:spPr>
          <a:xfrm>
            <a:off x="6708773" y="2492375"/>
            <a:ext cx="4865547" cy="761821"/>
          </a:xfrm>
          <a:prstGeom prst="rect">
            <a:avLst/>
          </a:prstGeom>
        </p:spPr>
        <p:txBody>
          <a:bodyPr lIns="0" tIns="0" rIns="0" bIns="0" anchor="t" anchorCtr="0">
            <a:noAutofit/>
          </a:bodyPr>
          <a:lstStyle>
            <a:lvl1pPr algn="l">
              <a:lnSpc>
                <a:spcPct val="120000"/>
              </a:lnSpc>
              <a:defRPr lang="sv-SE" sz="4000" kern="1200" baseline="0" dirty="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a:t>Rubriknivå 2 (1 rad)</a:t>
            </a:r>
          </a:p>
        </p:txBody>
      </p:sp>
      <p:sp>
        <p:nvSpPr>
          <p:cNvPr id="7" name="Platshållare för innehåll 2">
            <a:extLst>
              <a:ext uri="{FF2B5EF4-FFF2-40B4-BE49-F238E27FC236}">
                <a16:creationId xmlns:a16="http://schemas.microsoft.com/office/drawing/2014/main" id="{AAE32072-6D7E-4DDD-8667-B690A430CBE0}"/>
              </a:ext>
            </a:extLst>
          </p:cNvPr>
          <p:cNvSpPr>
            <a:spLocks noGrp="1"/>
          </p:cNvSpPr>
          <p:nvPr>
            <p:ph idx="12" hasCustomPrompt="1"/>
          </p:nvPr>
        </p:nvSpPr>
        <p:spPr>
          <a:xfrm>
            <a:off x="6708773" y="3354603"/>
            <a:ext cx="4859339" cy="2919197"/>
          </a:xfrm>
          <a:prstGeom prst="rect">
            <a:avLst/>
          </a:prstGeom>
        </p:spPr>
        <p:txBody>
          <a:bodyPr/>
          <a:lstStyle>
            <a:lvl1pPr>
              <a:spcAft>
                <a:spcPts val="600"/>
              </a:spcAft>
              <a:defRPr sz="2000" b="0" baseline="0">
                <a:solidFill>
                  <a:schemeClr val="tx1"/>
                </a:solidFill>
                <a:latin typeface="+mn-lt"/>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116090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ga: Tom färgad plat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40497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ga: Bildsida - Skiffer">
    <p:spTree>
      <p:nvGrpSpPr>
        <p:cNvPr id="1" name=""/>
        <p:cNvGrpSpPr/>
        <p:nvPr/>
      </p:nvGrpSpPr>
      <p:grpSpPr>
        <a:xfrm>
          <a:off x="0" y="0"/>
          <a:ext cx="0" cy="0"/>
          <a:chOff x="0" y="0"/>
          <a:chExt cx="0" cy="0"/>
        </a:xfrm>
      </p:grpSpPr>
      <p:sp>
        <p:nvSpPr>
          <p:cNvPr id="4" name="Rektangel 3"/>
          <p:cNvSpPr/>
          <p:nvPr userDrawn="1"/>
        </p:nvSpPr>
        <p:spPr>
          <a:xfrm>
            <a:off x="0" y="-206828"/>
            <a:ext cx="12192000" cy="1970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lvl1pPr>
              <a:defRPr baseline="0"/>
            </a:lvl1pPr>
          </a:lstStyle>
          <a:p>
            <a:r>
              <a:rPr lang="sv-SE" dirty="0"/>
              <a:t>Klicka på ikonen för att lägga till en bild. Tänk på att välja bilder som förmedlar en känsla. Det gör att mottagaren lättare kommer ihåg ditt budskap!</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a:extLst>
              <a:ext uri="{FF2B5EF4-FFF2-40B4-BE49-F238E27FC236}">
                <a16:creationId xmlns:a16="http://schemas.microsoft.com/office/drawing/2014/main" id="{0DF4464E-5CFD-4FE7-980A-75A457D33B87}"/>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0696018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210" userDrawn="1">
          <p15:clr>
            <a:srgbClr val="FBAE40"/>
          </p15:clr>
        </p15:guide>
        <p15:guide id="3" orient="horz" pos="913" userDrawn="1">
          <p15:clr>
            <a:srgbClr val="FBAE40"/>
          </p15:clr>
        </p15:guide>
        <p15:guide id="5" pos="746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ga: Titelsida - Ärta">
    <p:bg>
      <p:bgPr>
        <a:solidFill>
          <a:srgbClr val="00964F"/>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29741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ga: Bildsida -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99960343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ogga: Bild &amp; punktlista -animering- Ärta">
    <p:bg>
      <p:bgPr>
        <a:solidFill>
          <a:srgbClr val="00964F"/>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37418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ogga: Bild &amp; punktlista - Ärta">
    <p:bg>
      <p:bgPr>
        <a:solidFill>
          <a:srgbClr val="00964F"/>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318258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ga: Ett budskap - Ärta">
    <p:bg>
      <p:bgPr>
        <a:solidFill>
          <a:srgbClr val="00964F">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2913366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ogga: Punktlista - animering-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59B0FD98-A24D-409A-8049-84673DBE923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1575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ga: Punktlista -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1E4C28A2-0F7A-4217-8733-A85C48CE721A}"/>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394342135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ogga: Titelsida - Aqua">
    <p:bg>
      <p:bgPr>
        <a:solidFill>
          <a:srgbClr val="00A3B4"/>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3098961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ogga: Bildsida -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910232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ogga: Bild &amp; punktlista -animering- Skiffer">
    <p:bg>
      <p:bgPr>
        <a:solidFill>
          <a:srgbClr val="00A3B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217523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ga: Ett budskap - Skiffer">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043882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Logga: Bild &amp; punktlista - Skiffer">
    <p:bg>
      <p:bgPr>
        <a:solidFill>
          <a:srgbClr val="00A3B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7240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ga: Ett budskap - Aqua">
    <p:bg>
      <p:bgPr>
        <a:solidFill>
          <a:srgbClr val="00A3B4">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985910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ogga: Punktlista - animering-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59B0FD98-A24D-409A-8049-84673DBE923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6761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ogga: Punktlista -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1E4C28A2-0F7A-4217-8733-A85C48CE721A}"/>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0265417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Logga: Titelsida - Plommon">
    <p:bg>
      <p:bgPr>
        <a:solidFill>
          <a:srgbClr val="604696">
            <a:alpha val="99000"/>
          </a:srgbClr>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2819514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Logga: Bildsida - Plommon">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0786735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Logga: Bild &amp; punktlista -animering- Plommon">
    <p:bg>
      <p:bgPr>
        <a:solidFill>
          <a:srgbClr val="604696"/>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6121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Logga: Bild &amp; punktlista - Plommon">
    <p:bg>
      <p:bgPr>
        <a:solidFill>
          <a:srgbClr val="604696"/>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4132947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Logga: Ett budskap - Plommon">
    <p:bg>
      <p:bgPr>
        <a:solidFill>
          <a:srgbClr val="604696">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1836462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Logga: Punktlista - animering - Plomm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B585FD7E-0BEF-4D3E-8D5C-AE0E5323670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44047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55784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Logga: Punktlista - Plomm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B95210AA-CEBC-4C0E-8EE7-980183F79776}"/>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04721714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ga: Titelsida - Hallon">
    <p:bg>
      <p:bgPr>
        <a:solidFill>
          <a:srgbClr val="E50051"/>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431303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ga: Bildsida -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5C3F2F9E-3CF5-43BA-82C2-89DDA08D608A}"/>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557696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Logga: Bild &amp; punktlista -animering- Skiffer">
    <p:bg>
      <p:bgPr>
        <a:solidFill>
          <a:srgbClr val="E50051"/>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9743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Logga: Bild &amp; punktlista - Skiffer">
    <p:bg>
      <p:bgPr>
        <a:solidFill>
          <a:srgbClr val="E50051"/>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2185208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ga: Ett budskap - Hallon">
    <p:bg>
      <p:bgPr>
        <a:solidFill>
          <a:srgbClr val="E5005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2414911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Logga: Punktlista - animering-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8" name="Platshållare för innehåll 2"/>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6" name="Rubrik 1">
            <a:extLst>
              <a:ext uri="{FF2B5EF4-FFF2-40B4-BE49-F238E27FC236}">
                <a16:creationId xmlns:a16="http://schemas.microsoft.com/office/drawing/2014/main" id="{9253550E-9BB1-46B4-941B-39C422C0FAFF}"/>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3609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ga: Punktlista -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2" name="Platshållare för innehåll 2"/>
          <p:cNvSpPr>
            <a:spLocks noGrp="1"/>
          </p:cNvSpPr>
          <p:nvPr>
            <p:ph idx="10" hasCustomPrompt="1"/>
          </p:nvPr>
        </p:nvSpPr>
        <p:spPr>
          <a:xfrm>
            <a:off x="661930" y="2334986"/>
            <a:ext cx="9490879" cy="2562226"/>
          </a:xfrm>
          <a:prstGeom prst="rect">
            <a:avLst/>
          </a:prstGeom>
        </p:spPr>
        <p:txBody>
          <a:bodyPr/>
          <a:lstStyle>
            <a:lvl1pPr>
              <a:spcAft>
                <a:spcPts val="0"/>
              </a:spcAft>
              <a:defRPr sz="1800" b="0" baseline="0">
                <a:solidFill>
                  <a:schemeClr val="tx1"/>
                </a:solidFill>
                <a:latin typeface="Source Sans Pro Semibold" panose="020B0603030403020204" pitchFamily="34" charset="0"/>
              </a:defRPr>
            </a:lvl1pPr>
            <a:lvl2pPr marL="216000" indent="0">
              <a:spcAft>
                <a:spcPts val="0"/>
              </a:spcAft>
              <a:buNone/>
              <a:defRPr sz="18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(Rubrik)</a:t>
            </a:r>
          </a:p>
          <a:p>
            <a:pPr lvl="1"/>
            <a:r>
              <a:rPr lang="sv-SE" dirty="0"/>
              <a:t>Nivå 2 (Brödtext)</a:t>
            </a:r>
          </a:p>
        </p:txBody>
      </p:sp>
      <p:sp>
        <p:nvSpPr>
          <p:cNvPr id="7" name="Rubrik 1">
            <a:extLst>
              <a:ext uri="{FF2B5EF4-FFF2-40B4-BE49-F238E27FC236}">
                <a16:creationId xmlns:a16="http://schemas.microsoft.com/office/drawing/2014/main" id="{AEF2AACE-EF3E-4FC5-9BB5-78B45E8B61BF}"/>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7524284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Utan logga: StorBild - Vit">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0" y="0"/>
            <a:ext cx="12191999" cy="6858000"/>
          </a:xfrm>
          <a:prstGeom prst="rect">
            <a:avLst/>
          </a:prstGeom>
        </p:spPr>
        <p:txBody>
          <a:bodyPr/>
          <a:lstStyle>
            <a:lvl1pPr marL="0" indent="0">
              <a:buNone/>
              <a:defRPr baseline="0">
                <a:solidFill>
                  <a:schemeClr val="tx1"/>
                </a:solidFill>
              </a:defRPr>
            </a:lvl1pPr>
          </a:lstStyle>
          <a:p>
            <a:r>
              <a:rPr lang="sv-SE" dirty="0"/>
              <a:t>Klicka här för att lägga till en utfallande bild. På den här typen av presentationsbilder behöver inte loggan vara med.</a:t>
            </a:r>
          </a:p>
        </p:txBody>
      </p:sp>
    </p:spTree>
    <p:extLst>
      <p:ext uri="{BB962C8B-B14F-4D97-AF65-F5344CB8AC3E}">
        <p14:creationId xmlns:p14="http://schemas.microsoft.com/office/powerpoint/2010/main" val="2613954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tan logga: StorBild - Vit">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0" y="0"/>
            <a:ext cx="12191999" cy="6858000"/>
          </a:xfrm>
          <a:prstGeom prst="rect">
            <a:avLst/>
          </a:prstGeom>
        </p:spPr>
        <p:txBody>
          <a:bodyPr/>
          <a:lstStyle>
            <a:lvl1pPr marL="0" indent="0">
              <a:buNone/>
              <a:defRPr baseline="0">
                <a:solidFill>
                  <a:schemeClr val="tx1"/>
                </a:solidFill>
              </a:defRPr>
            </a:lvl1pPr>
          </a:lstStyle>
          <a:p>
            <a:r>
              <a:rPr lang="sv-SE" dirty="0"/>
              <a:t>Klicka här för att lägga till en utfallande bild. </a:t>
            </a:r>
            <a:br>
              <a:rPr lang="sv-SE" dirty="0"/>
            </a:br>
            <a:r>
              <a:rPr lang="sv-SE" dirty="0"/>
              <a:t>På den här typen av presentationsbild behöver inte loggan vara med.</a:t>
            </a:r>
          </a:p>
        </p:txBody>
      </p:sp>
    </p:spTree>
    <p:extLst>
      <p:ext uri="{BB962C8B-B14F-4D97-AF65-F5344CB8AC3E}">
        <p14:creationId xmlns:p14="http://schemas.microsoft.com/office/powerpoint/2010/main" val="408005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ga: Bild &amp; punktlista -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4934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tan logga: Citat - Skiffer">
    <p:bg>
      <p:bgPr>
        <a:solidFill>
          <a:schemeClr val="tx2"/>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2589643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tan logga: LitenBild - Skiffer">
    <p:bg>
      <p:bgPr>
        <a:solidFill>
          <a:schemeClr val="tx2"/>
        </a:solidFill>
        <a:effectLst/>
      </p:bgPr>
    </p:bg>
    <p:spTree>
      <p:nvGrpSpPr>
        <p:cNvPr id="1" name=""/>
        <p:cNvGrpSpPr/>
        <p:nvPr/>
      </p:nvGrpSpPr>
      <p:grpSpPr>
        <a:xfrm>
          <a:off x="0" y="0"/>
          <a:ext cx="0" cy="0"/>
          <a:chOff x="0" y="0"/>
          <a:chExt cx="0" cy="0"/>
        </a:xfrm>
      </p:grpSpPr>
      <p:sp>
        <p:nvSpPr>
          <p:cNvPr id="4" name="Platshållare för bild 2">
            <a:extLst>
              <a:ext uri="{FF2B5EF4-FFF2-40B4-BE49-F238E27FC236}">
                <a16:creationId xmlns:a16="http://schemas.microsoft.com/office/drawing/2014/main" id="{434177F8-075C-4039-82A1-5D27C5D3E8A8}"/>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650076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tan logga: Citat - Vi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38A1C00-2CB5-4368-A318-404D8A54B4CA}"/>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tx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667703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tan logga: LitenBild - vit">
    <p:spTree>
      <p:nvGrpSpPr>
        <p:cNvPr id="1" name=""/>
        <p:cNvGrpSpPr/>
        <p:nvPr/>
      </p:nvGrpSpPr>
      <p:grpSpPr>
        <a:xfrm>
          <a:off x="0" y="0"/>
          <a:ext cx="0" cy="0"/>
          <a:chOff x="0" y="0"/>
          <a:chExt cx="0" cy="0"/>
        </a:xfrm>
      </p:grpSpPr>
      <p:sp>
        <p:nvSpPr>
          <p:cNvPr id="5" name="Platshållare för bild 2">
            <a:extLst>
              <a:ext uri="{FF2B5EF4-FFF2-40B4-BE49-F238E27FC236}">
                <a16:creationId xmlns:a16="http://schemas.microsoft.com/office/drawing/2014/main" id="{C6BDC232-61F9-4C86-BBAC-D6755C662EF1}"/>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tx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416947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Utan logga: Citat - Ärta">
    <p:bg>
      <p:bgPr>
        <a:solidFill>
          <a:srgbClr val="00964F"/>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2BF9384-A0B8-489C-A841-DF22B7C8F788}"/>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4427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tan logga: LitenBild - Ärta">
    <p:bg>
      <p:bgPr>
        <a:solidFill>
          <a:srgbClr val="00964F"/>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2A6EF64-40AC-48EF-88A9-A8CE8AD7FB12}"/>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defRPr>
            </a:lvl1pPr>
          </a:lstStyle>
          <a:p>
            <a:r>
              <a:rPr lang="sv-SE" dirty="0"/>
              <a:t>Klicka här för att lägga till en bild.</a:t>
            </a:r>
          </a:p>
        </p:txBody>
      </p:sp>
    </p:spTree>
    <p:extLst>
      <p:ext uri="{BB962C8B-B14F-4D97-AF65-F5344CB8AC3E}">
        <p14:creationId xmlns:p14="http://schemas.microsoft.com/office/powerpoint/2010/main" val="1664041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Utan logga: Citat - Plommon">
    <p:bg>
      <p:bgPr>
        <a:solidFill>
          <a:srgbClr val="604696"/>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2BF9384-A0B8-489C-A841-DF22B7C8F788}"/>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2988843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Utan logga: LitenBild - Plommon">
    <p:bg>
      <p:bgPr>
        <a:solidFill>
          <a:srgbClr val="604696"/>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2A6EF64-40AC-48EF-88A9-A8CE8AD7FB12}"/>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defRPr>
            </a:lvl1pPr>
          </a:lstStyle>
          <a:p>
            <a:r>
              <a:rPr lang="sv-SE" dirty="0"/>
              <a:t>Klicka här för att lägga till en bild.</a:t>
            </a:r>
          </a:p>
        </p:txBody>
      </p:sp>
    </p:spTree>
    <p:extLst>
      <p:ext uri="{BB962C8B-B14F-4D97-AF65-F5344CB8AC3E}">
        <p14:creationId xmlns:p14="http://schemas.microsoft.com/office/powerpoint/2010/main" val="2616109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Utan logga: Citat - Hallon">
    <p:bg>
      <p:bgPr>
        <a:solidFill>
          <a:srgbClr val="E5005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D84A8B6-23FB-4E35-AFEB-A9920B1D9B82}"/>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983064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Utan logga: LitenBild - Hallon">
    <p:bg>
      <p:bgPr>
        <a:solidFill>
          <a:srgbClr val="E5005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14984F9-76AF-4209-AE0C-4A6E3C68D315}"/>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312477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ga: Punktlista - animering-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a:extLst>
              <a:ext uri="{FF2B5EF4-FFF2-40B4-BE49-F238E27FC236}">
                <a16:creationId xmlns:a16="http://schemas.microsoft.com/office/drawing/2014/main" id="{92280153-2B00-4787-AF57-A4EE83830F76}"/>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D480ED39-F9D3-47F5-BE0F-B6C0A04DFDA6}"/>
              </a:ext>
            </a:extLst>
          </p:cNvPr>
          <p:cNvSpPr>
            <a:spLocks noGrp="1"/>
          </p:cNvSpPr>
          <p:nvPr>
            <p:ph idx="10" hasCustomPrompt="1"/>
          </p:nvPr>
        </p:nvSpPr>
        <p:spPr>
          <a:xfrm>
            <a:off x="661930" y="2344438"/>
            <a:ext cx="7992213"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4109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ga: Punktlist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7" name="Platshållare för innehåll 2"/>
          <p:cNvSpPr>
            <a:spLocks noGrp="1"/>
          </p:cNvSpPr>
          <p:nvPr>
            <p:ph idx="10" hasCustomPrompt="1"/>
          </p:nvPr>
        </p:nvSpPr>
        <p:spPr>
          <a:xfrm>
            <a:off x="738131" y="2348414"/>
            <a:ext cx="7956550"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10" name="Rubrik 1">
            <a:extLst>
              <a:ext uri="{FF2B5EF4-FFF2-40B4-BE49-F238E27FC236}">
                <a16:creationId xmlns:a16="http://schemas.microsoft.com/office/drawing/2014/main" id="{7E7E4B87-609C-4E0B-B921-072014C74F04}"/>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08144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ga: Punktlista 2 -animering-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738131" y="2340706"/>
            <a:ext cx="7956550" cy="2818449"/>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a:p>
            <a:pPr lvl="3"/>
            <a:endParaRPr lang="sv-SE" dirty="0"/>
          </a:p>
          <a:p>
            <a:pPr lvl="3"/>
            <a:endParaRPr lang="sv-SE" dirty="0"/>
          </a:p>
        </p:txBody>
      </p:sp>
      <p:sp>
        <p:nvSpPr>
          <p:cNvPr id="4" name="Rubrik 1">
            <a:extLst>
              <a:ext uri="{FF2B5EF4-FFF2-40B4-BE49-F238E27FC236}">
                <a16:creationId xmlns:a16="http://schemas.microsoft.com/office/drawing/2014/main" id="{D595CF5C-3672-49C1-965F-A64BFFBA9C27}"/>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40670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ga: Punktlista 2 -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742951" y="2345873"/>
            <a:ext cx="7956550" cy="2562226"/>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4" name="Rubrik 1">
            <a:extLst>
              <a:ext uri="{FF2B5EF4-FFF2-40B4-BE49-F238E27FC236}">
                <a16:creationId xmlns:a16="http://schemas.microsoft.com/office/drawing/2014/main" id="{94D6BD5A-4054-4C4C-ADFD-83AD6DE2E934}"/>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2240186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Tree>
    <p:extLst>
      <p:ext uri="{BB962C8B-B14F-4D97-AF65-F5344CB8AC3E}">
        <p14:creationId xmlns:p14="http://schemas.microsoft.com/office/powerpoint/2010/main" val="1237716044"/>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13" r:id="rId3"/>
    <p:sldLayoutId id="2147483864" r:id="rId4"/>
    <p:sldLayoutId id="2147483682" r:id="rId5"/>
    <p:sldLayoutId id="2147483867" r:id="rId6"/>
    <p:sldLayoutId id="2147483783" r:id="rId7"/>
    <p:sldLayoutId id="2147483866" r:id="rId8"/>
    <p:sldLayoutId id="2147483709" r:id="rId9"/>
    <p:sldLayoutId id="2147483661" r:id="rId10"/>
    <p:sldLayoutId id="2147483781" r:id="rId11"/>
    <p:sldLayoutId id="2147483791" r:id="rId12"/>
    <p:sldLayoutId id="2147483872" r:id="rId13"/>
    <p:sldLayoutId id="2147483663" r:id="rId14"/>
    <p:sldLayoutId id="2147483873" r:id="rId15"/>
    <p:sldLayoutId id="2147483789" r:id="rId16"/>
    <p:sldLayoutId id="2147483874" r:id="rId17"/>
    <p:sldLayoutId id="2147483685" r:id="rId18"/>
    <p:sldLayoutId id="2147483699" r:id="rId19"/>
    <p:sldLayoutId id="2147483674" r:id="rId20"/>
    <p:sldLayoutId id="2147483780" r:id="rId21"/>
    <p:sldLayoutId id="2147483902" r:id="rId22"/>
    <p:sldLayoutId id="2147483903" r:id="rId23"/>
    <p:sldLayoutId id="2147483704" r:id="rId24"/>
    <p:sldLayoutId id="2147483870" r:id="rId25"/>
    <p:sldLayoutId id="2147483788" r:id="rId26"/>
    <p:sldLayoutId id="2147483897" r:id="rId27"/>
    <p:sldLayoutId id="2147483898" r:id="rId28"/>
    <p:sldLayoutId id="2147483904" r:id="rId29"/>
    <p:sldLayoutId id="2147483905" r:id="rId30"/>
    <p:sldLayoutId id="2147483899" r:id="rId31"/>
    <p:sldLayoutId id="2147483900" r:id="rId32"/>
    <p:sldLayoutId id="2147483901" r:id="rId33"/>
    <p:sldLayoutId id="2147483887" r:id="rId34"/>
    <p:sldLayoutId id="2147483888" r:id="rId35"/>
    <p:sldLayoutId id="2147483906" r:id="rId36"/>
    <p:sldLayoutId id="2147483907" r:id="rId37"/>
    <p:sldLayoutId id="2147483889" r:id="rId38"/>
    <p:sldLayoutId id="2147483892" r:id="rId39"/>
    <p:sldLayoutId id="2147483893" r:id="rId40"/>
    <p:sldLayoutId id="2147483670" r:id="rId41"/>
    <p:sldLayoutId id="2147483776" r:id="rId42"/>
    <p:sldLayoutId id="2147483908" r:id="rId43"/>
    <p:sldLayoutId id="2147483909" r:id="rId44"/>
    <p:sldLayoutId id="2147483700" r:id="rId45"/>
    <p:sldLayoutId id="2147483876" r:id="rId46"/>
    <p:sldLayoutId id="2147483784" r:id="rId47"/>
    <p:sldLayoutId id="2147483910"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70" userDrawn="1">
          <p15:clr>
            <a:srgbClr val="F26B43"/>
          </p15:clr>
        </p15:guide>
        <p15:guide id="3" pos="756" userDrawn="1">
          <p15:clr>
            <a:srgbClr val="F26B43"/>
          </p15:clr>
        </p15:guide>
        <p15:guide id="4" pos="1141" userDrawn="1">
          <p15:clr>
            <a:srgbClr val="F26B43"/>
          </p15:clr>
        </p15:guide>
        <p15:guide id="5" pos="1527" userDrawn="1">
          <p15:clr>
            <a:srgbClr val="F26B43"/>
          </p15:clr>
        </p15:guide>
        <p15:guide id="6" pos="1912" userDrawn="1">
          <p15:clr>
            <a:srgbClr val="F26B43"/>
          </p15:clr>
        </p15:guide>
        <p15:guide id="7" pos="2298" userDrawn="1">
          <p15:clr>
            <a:srgbClr val="F26B43"/>
          </p15:clr>
        </p15:guide>
        <p15:guide id="8" pos="2683" userDrawn="1">
          <p15:clr>
            <a:srgbClr val="F26B43"/>
          </p15:clr>
        </p15:guide>
        <p15:guide id="9" pos="3069" userDrawn="1">
          <p15:clr>
            <a:srgbClr val="F26B43"/>
          </p15:clr>
        </p15:guide>
        <p15:guide id="10" pos="3454" userDrawn="1">
          <p15:clr>
            <a:srgbClr val="F26B43"/>
          </p15:clr>
        </p15:guide>
        <p15:guide id="11" pos="3840" userDrawn="1">
          <p15:clr>
            <a:srgbClr val="F26B43"/>
          </p15:clr>
        </p15:guide>
        <p15:guide id="12" pos="4226" userDrawn="1">
          <p15:clr>
            <a:srgbClr val="F26B43"/>
          </p15:clr>
        </p15:guide>
        <p15:guide id="13" pos="4611" userDrawn="1">
          <p15:clr>
            <a:srgbClr val="F26B43"/>
          </p15:clr>
        </p15:guide>
        <p15:guide id="14" pos="4997" userDrawn="1">
          <p15:clr>
            <a:srgbClr val="F26B43"/>
          </p15:clr>
        </p15:guide>
        <p15:guide id="15" pos="5382" userDrawn="1">
          <p15:clr>
            <a:srgbClr val="F26B43"/>
          </p15:clr>
        </p15:guide>
        <p15:guide id="16" pos="5768" userDrawn="1">
          <p15:clr>
            <a:srgbClr val="F26B43"/>
          </p15:clr>
        </p15:guide>
        <p15:guide id="17" pos="6153" userDrawn="1">
          <p15:clr>
            <a:srgbClr val="F26B43"/>
          </p15:clr>
        </p15:guide>
        <p15:guide id="18" pos="6539" userDrawn="1">
          <p15:clr>
            <a:srgbClr val="F26B43"/>
          </p15:clr>
        </p15:guide>
        <p15:guide id="19" pos="6902" userDrawn="1">
          <p15:clr>
            <a:srgbClr val="F26B43"/>
          </p15:clr>
        </p15:guide>
        <p15:guide id="20" pos="7287" userDrawn="1">
          <p15:clr>
            <a:srgbClr val="F26B43"/>
          </p15:clr>
        </p15:guide>
        <p15:guide id="21" orient="horz" pos="1570" userDrawn="1">
          <p15:clr>
            <a:srgbClr val="F26B43"/>
          </p15:clr>
        </p15:guide>
        <p15:guide id="22" orient="horz" pos="2750" userDrawn="1">
          <p15:clr>
            <a:srgbClr val="F26B43"/>
          </p15:clr>
        </p15:guide>
        <p15:guide id="23" orient="horz" pos="3929" userDrawn="1">
          <p15:clr>
            <a:srgbClr val="F26B43"/>
          </p15:clr>
        </p15:guide>
        <p15:guide id="24" orient="horz" pos="981" userDrawn="1">
          <p15:clr>
            <a:srgbClr val="F26B43"/>
          </p15:clr>
        </p15:guide>
        <p15:guide id="25" pos="7469" userDrawn="1">
          <p15:clr>
            <a:srgbClr val="F26B43"/>
          </p15:clr>
        </p15:guide>
        <p15:guide id="26" orient="horz" pos="210" userDrawn="1">
          <p15:clr>
            <a:srgbClr val="F26B43"/>
          </p15:clr>
        </p15:guide>
        <p15:guide id="27" orient="horz" pos="2160" userDrawn="1">
          <p15:clr>
            <a:srgbClr val="F26B43"/>
          </p15:clr>
        </p15:guide>
        <p15:guide id="28" orient="horz" pos="3339" userDrawn="1">
          <p15:clr>
            <a:srgbClr val="F26B43"/>
          </p15:clr>
        </p15:guide>
        <p15:guide id="29" pos="21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02132"/>
      </p:ext>
    </p:extLst>
  </p:cSld>
  <p:clrMap bg1="lt1" tx1="dk1" bg2="lt2" tx2="dk2" accent1="accent1" accent2="accent2" accent3="accent3" accent4="accent4" accent5="accent5" accent6="accent6" hlink="hlink" folHlink="folHlink"/>
  <p:sldLayoutIdLst>
    <p:sldLayoutId id="2147483863" r:id="rId1"/>
    <p:sldLayoutId id="2147483835" r:id="rId2"/>
    <p:sldLayoutId id="2147483844" r:id="rId3"/>
    <p:sldLayoutId id="2147483841" r:id="rId4"/>
    <p:sldLayoutId id="2147483850" r:id="rId5"/>
    <p:sldLayoutId id="2147483840" r:id="rId6"/>
    <p:sldLayoutId id="2147483849" r:id="rId7"/>
    <p:sldLayoutId id="2147483894" r:id="rId8"/>
    <p:sldLayoutId id="2147483895" r:id="rId9"/>
    <p:sldLayoutId id="2147483896"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70">
          <p15:clr>
            <a:srgbClr val="F26B43"/>
          </p15:clr>
        </p15:guide>
        <p15:guide id="3" pos="756">
          <p15:clr>
            <a:srgbClr val="F26B43"/>
          </p15:clr>
        </p15:guide>
        <p15:guide id="4" pos="1141">
          <p15:clr>
            <a:srgbClr val="F26B43"/>
          </p15:clr>
        </p15:guide>
        <p15:guide id="5" pos="1527">
          <p15:clr>
            <a:srgbClr val="F26B43"/>
          </p15:clr>
        </p15:guide>
        <p15:guide id="6" pos="1912">
          <p15:clr>
            <a:srgbClr val="F26B43"/>
          </p15:clr>
        </p15:guide>
        <p15:guide id="7" pos="2298">
          <p15:clr>
            <a:srgbClr val="F26B43"/>
          </p15:clr>
        </p15:guide>
        <p15:guide id="8" pos="2683">
          <p15:clr>
            <a:srgbClr val="F26B43"/>
          </p15:clr>
        </p15:guide>
        <p15:guide id="9" pos="3069">
          <p15:clr>
            <a:srgbClr val="F26B43"/>
          </p15:clr>
        </p15:guide>
        <p15:guide id="10" pos="3454">
          <p15:clr>
            <a:srgbClr val="F26B43"/>
          </p15:clr>
        </p15:guide>
        <p15:guide id="11" pos="3840">
          <p15:clr>
            <a:srgbClr val="F26B43"/>
          </p15:clr>
        </p15:guide>
        <p15:guide id="12" pos="4226">
          <p15:clr>
            <a:srgbClr val="F26B43"/>
          </p15:clr>
        </p15:guide>
        <p15:guide id="13" pos="4611">
          <p15:clr>
            <a:srgbClr val="F26B43"/>
          </p15:clr>
        </p15:guide>
        <p15:guide id="14" pos="4997">
          <p15:clr>
            <a:srgbClr val="F26B43"/>
          </p15:clr>
        </p15:guide>
        <p15:guide id="15" pos="5382">
          <p15:clr>
            <a:srgbClr val="F26B43"/>
          </p15:clr>
        </p15:guide>
        <p15:guide id="16" pos="5768">
          <p15:clr>
            <a:srgbClr val="F26B43"/>
          </p15:clr>
        </p15:guide>
        <p15:guide id="17" pos="6153">
          <p15:clr>
            <a:srgbClr val="F26B43"/>
          </p15:clr>
        </p15:guide>
        <p15:guide id="18" pos="6539">
          <p15:clr>
            <a:srgbClr val="F26B43"/>
          </p15:clr>
        </p15:guide>
        <p15:guide id="19" pos="6902">
          <p15:clr>
            <a:srgbClr val="F26B43"/>
          </p15:clr>
        </p15:guide>
        <p15:guide id="20" pos="7287">
          <p15:clr>
            <a:srgbClr val="F26B43"/>
          </p15:clr>
        </p15:guide>
        <p15:guide id="21" orient="horz" pos="1570">
          <p15:clr>
            <a:srgbClr val="F26B43"/>
          </p15:clr>
        </p15:guide>
        <p15:guide id="22" orient="horz" pos="2750">
          <p15:clr>
            <a:srgbClr val="F26B43"/>
          </p15:clr>
        </p15:guide>
        <p15:guide id="23" orient="horz" pos="3929">
          <p15:clr>
            <a:srgbClr val="F26B43"/>
          </p15:clr>
        </p15:guide>
        <p15:guide id="24" orient="horz" pos="981">
          <p15:clr>
            <a:srgbClr val="F26B43"/>
          </p15:clr>
        </p15:guide>
        <p15:guide id="25" pos="7469">
          <p15:clr>
            <a:srgbClr val="F26B43"/>
          </p15:clr>
        </p15:guide>
        <p15:guide id="26" orient="horz" pos="210">
          <p15:clr>
            <a:srgbClr val="F26B43"/>
          </p15:clr>
        </p15:guide>
        <p15:guide id="27" orient="horz" pos="2160">
          <p15:clr>
            <a:srgbClr val="F26B43"/>
          </p15:clr>
        </p15:guide>
        <p15:guide id="28" orient="horz" pos="3339">
          <p15:clr>
            <a:srgbClr val="F26B43"/>
          </p15:clr>
        </p15:guide>
        <p15:guide id="29" pos="21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9.svg"/><Relationship Id="rId12"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svg"/><Relationship Id="rId10" Type="http://schemas.openxmlformats.org/officeDocument/2006/relationships/image" Target="../media/image13.svg"/><Relationship Id="rId4" Type="http://schemas.openxmlformats.org/officeDocument/2006/relationships/image" Target="../media/image16.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9.svg"/><Relationship Id="rId10" Type="http://schemas.openxmlformats.org/officeDocument/2006/relationships/image" Target="../media/image13.svg"/><Relationship Id="rId4" Type="http://schemas.openxmlformats.org/officeDocument/2006/relationships/image" Target="../media/image18.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9.svg"/><Relationship Id="rId10" Type="http://schemas.openxmlformats.org/officeDocument/2006/relationships/image" Target="../media/image13.svg"/><Relationship Id="rId4" Type="http://schemas.openxmlformats.org/officeDocument/2006/relationships/image" Target="../media/image18.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3.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hyperlink" Target="http://blogg.sundhult.com/2016/08/29/gar-det-att-forsta-laddning-for-elbi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hyperlink" Target="https://pixabay.com/en/solar-panel-solar-photovoltaic-1982691/"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hyperlink" Target="mailto:sari.stromblad@skovde.se"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7D00"/>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84924F0-2398-4910-A1B4-C23597E8AD04}"/>
              </a:ext>
            </a:extLst>
          </p:cNvPr>
          <p:cNvSpPr>
            <a:spLocks noGrp="1"/>
          </p:cNvSpPr>
          <p:nvPr>
            <p:ph type="ctrTitle"/>
          </p:nvPr>
        </p:nvSpPr>
        <p:spPr/>
        <p:txBody>
          <a:bodyPr/>
          <a:lstStyle/>
          <a:p>
            <a:r>
              <a:rPr lang="sv-SE" dirty="0"/>
              <a:t>Välkomna till höstens</a:t>
            </a:r>
            <a:br>
              <a:rPr lang="sv-SE" dirty="0"/>
            </a:br>
            <a:r>
              <a:rPr lang="sv-SE" dirty="0"/>
              <a:t>samhällsbyggnadsfrukost</a:t>
            </a:r>
          </a:p>
        </p:txBody>
      </p:sp>
      <p:sp>
        <p:nvSpPr>
          <p:cNvPr id="2" name="Platshållare för text 1">
            <a:extLst>
              <a:ext uri="{FF2B5EF4-FFF2-40B4-BE49-F238E27FC236}">
                <a16:creationId xmlns:a16="http://schemas.microsoft.com/office/drawing/2014/main" id="{3AAA2AFB-F741-46FE-9D2A-A7D1B8500FFC}"/>
              </a:ext>
            </a:extLst>
          </p:cNvPr>
          <p:cNvSpPr>
            <a:spLocks noGrp="1"/>
          </p:cNvSpPr>
          <p:nvPr>
            <p:ph type="body" sz="quarter" idx="10"/>
          </p:nvPr>
        </p:nvSpPr>
        <p:spPr/>
        <p:txBody>
          <a:bodyPr/>
          <a:lstStyle/>
          <a:p>
            <a:r>
              <a:rPr lang="sv-SE" dirty="0"/>
              <a:t>2022-10-25</a:t>
            </a:r>
          </a:p>
        </p:txBody>
      </p:sp>
    </p:spTree>
    <p:extLst>
      <p:ext uri="{BB962C8B-B14F-4D97-AF65-F5344CB8AC3E}">
        <p14:creationId xmlns:p14="http://schemas.microsoft.com/office/powerpoint/2010/main" val="2142957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30" name="textruta 29">
            <a:extLst>
              <a:ext uri="{FF2B5EF4-FFF2-40B4-BE49-F238E27FC236}">
                <a16:creationId xmlns:a16="http://schemas.microsoft.com/office/drawing/2014/main" id="{E99EA089-FC31-4346-8E6A-0977055DB485}"/>
              </a:ext>
            </a:extLst>
          </p:cNvPr>
          <p:cNvSpPr txBox="1"/>
          <p:nvPr/>
        </p:nvSpPr>
        <p:spPr>
          <a:xfrm>
            <a:off x="8374341" y="2256399"/>
            <a:ext cx="493776" cy="338554"/>
          </a:xfrm>
          <a:prstGeom prst="rect">
            <a:avLst/>
          </a:prstGeom>
          <a:noFill/>
        </p:spPr>
        <p:txBody>
          <a:bodyPr wrap="square" rtlCol="0">
            <a:spAutoFit/>
          </a:bodyPr>
          <a:lstStyle/>
          <a:p>
            <a:pPr algn="ctr"/>
            <a:r>
              <a:rPr lang="sv-SE" sz="1600" dirty="0">
                <a:solidFill>
                  <a:schemeClr val="bg1"/>
                </a:solidFill>
                <a:latin typeface="Source Sans Pro" panose="020B0503030403020204" pitchFamily="34" charset="0"/>
                <a:ea typeface="Source Sans Pro" panose="020B0503030403020204" pitchFamily="34" charset="0"/>
              </a:rPr>
              <a:t>215</a:t>
            </a:r>
          </a:p>
        </p:txBody>
      </p:sp>
      <p:sp>
        <p:nvSpPr>
          <p:cNvPr id="40" name="Rubrik 1">
            <a:extLst>
              <a:ext uri="{FF2B5EF4-FFF2-40B4-BE49-F238E27FC236}">
                <a16:creationId xmlns:a16="http://schemas.microsoft.com/office/drawing/2014/main" id="{90270A71-22F5-4114-BED4-B4F7E21D50DD}"/>
              </a:ext>
            </a:extLst>
          </p:cNvPr>
          <p:cNvSpPr txBox="1">
            <a:spLocks/>
          </p:cNvSpPr>
          <p:nvPr/>
        </p:nvSpPr>
        <p:spPr>
          <a:xfrm>
            <a:off x="372763" y="340692"/>
            <a:ext cx="4002800" cy="137043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Pågående bostadsprojekt</a:t>
            </a:r>
          </a:p>
        </p:txBody>
      </p:sp>
      <p:sp>
        <p:nvSpPr>
          <p:cNvPr id="2" name="textruta 1">
            <a:extLst>
              <a:ext uri="{FF2B5EF4-FFF2-40B4-BE49-F238E27FC236}">
                <a16:creationId xmlns:a16="http://schemas.microsoft.com/office/drawing/2014/main" id="{BC652FFD-0707-4D6B-B62A-56752EEB5D28}"/>
              </a:ext>
            </a:extLst>
          </p:cNvPr>
          <p:cNvSpPr txBox="1"/>
          <p:nvPr/>
        </p:nvSpPr>
        <p:spPr>
          <a:xfrm>
            <a:off x="440696" y="5135240"/>
            <a:ext cx="3761434" cy="400110"/>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De ”tre” stora i denna kategori.</a:t>
            </a:r>
          </a:p>
        </p:txBody>
      </p:sp>
      <p:graphicFrame>
        <p:nvGraphicFramePr>
          <p:cNvPr id="3" name="Tabell 2">
            <a:extLst>
              <a:ext uri="{FF2B5EF4-FFF2-40B4-BE49-F238E27FC236}">
                <a16:creationId xmlns:a16="http://schemas.microsoft.com/office/drawing/2014/main" id="{B2B9E0AD-EB00-47B9-8097-CE64D1F5EF86}"/>
              </a:ext>
            </a:extLst>
          </p:cNvPr>
          <p:cNvGraphicFramePr>
            <a:graphicFrameLocks noGrp="1"/>
          </p:cNvGraphicFramePr>
          <p:nvPr/>
        </p:nvGraphicFramePr>
        <p:xfrm>
          <a:off x="334355" y="1995907"/>
          <a:ext cx="3342062" cy="2569823"/>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727196">
                <a:tc>
                  <a:txBody>
                    <a:bodyPr/>
                    <a:lstStyle/>
                    <a:p>
                      <a:r>
                        <a:rPr lang="sv-SE" sz="1000" dirty="0">
                          <a:latin typeface="Source Sans Pro" panose="020B0503030403020204" pitchFamily="34" charset="0"/>
                          <a:ea typeface="Source Sans Pro" panose="020B0503030403020204" pitchFamily="34" charset="0"/>
                        </a:rPr>
                        <a:t>Ej </a:t>
                      </a:r>
                      <a:r>
                        <a:rPr lang="sv-SE" sz="1000" dirty="0" err="1">
                          <a:latin typeface="Source Sans Pro" panose="020B0503030403020204" pitchFamily="34" charset="0"/>
                          <a:ea typeface="Source Sans Pro" panose="020B0503030403020204" pitchFamily="34" charset="0"/>
                        </a:rPr>
                        <a:t>påbröjat</a:t>
                      </a:r>
                      <a:endParaRPr lang="sv-SE" sz="1000" dirty="0">
                        <a:latin typeface="Source Sans Pro" panose="020B0503030403020204" pitchFamily="34" charset="0"/>
                        <a:ea typeface="Source Sans Pro" panose="020B0503030403020204" pitchFamily="34" charset="0"/>
                      </a:endParaRP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31492">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41438">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39411">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58094">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51389">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sp>
        <p:nvSpPr>
          <p:cNvPr id="54" name="textruta 53">
            <a:extLst>
              <a:ext uri="{FF2B5EF4-FFF2-40B4-BE49-F238E27FC236}">
                <a16:creationId xmlns:a16="http://schemas.microsoft.com/office/drawing/2014/main" id="{B2FD863A-9EE1-464A-A6A2-5E3D46BA204A}"/>
              </a:ext>
            </a:extLst>
          </p:cNvPr>
          <p:cNvSpPr txBox="1"/>
          <p:nvPr/>
        </p:nvSpPr>
        <p:spPr>
          <a:xfrm>
            <a:off x="6242536" y="5523382"/>
            <a:ext cx="689027"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36</a:t>
            </a:r>
          </a:p>
        </p:txBody>
      </p:sp>
      <p:grpSp>
        <p:nvGrpSpPr>
          <p:cNvPr id="4" name="Grupp 3">
            <a:extLst>
              <a:ext uri="{FF2B5EF4-FFF2-40B4-BE49-F238E27FC236}">
                <a16:creationId xmlns:a16="http://schemas.microsoft.com/office/drawing/2014/main" id="{870D111B-4D10-4DEB-AB60-297A7B3EEBAB}"/>
              </a:ext>
            </a:extLst>
          </p:cNvPr>
          <p:cNvGrpSpPr/>
          <p:nvPr/>
        </p:nvGrpSpPr>
        <p:grpSpPr>
          <a:xfrm>
            <a:off x="8807549" y="1622262"/>
            <a:ext cx="2988748" cy="595504"/>
            <a:chOff x="8807549" y="1622262"/>
            <a:chExt cx="2988748" cy="595504"/>
          </a:xfrm>
        </p:grpSpPr>
        <p:sp>
          <p:nvSpPr>
            <p:cNvPr id="22" name="textruta 21"/>
            <p:cNvSpPr txBox="1"/>
            <p:nvPr/>
          </p:nvSpPr>
          <p:spPr>
            <a:xfrm>
              <a:off x="9293011" y="1632991"/>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2</a:t>
              </a:r>
            </a:p>
            <a:p>
              <a:r>
                <a:rPr lang="sv-SE" sz="1600" dirty="0">
                  <a:latin typeface="Source Sans Pro" panose="020B0503030403020204" pitchFamily="34" charset="0"/>
                  <a:ea typeface="Source Sans Pro" panose="020B0503030403020204" pitchFamily="34" charset="0"/>
                </a:rPr>
                <a:t>2016-2025: 526 be</a:t>
              </a:r>
            </a:p>
          </p:txBody>
        </p:sp>
        <p:grpSp>
          <p:nvGrpSpPr>
            <p:cNvPr id="105" name="Grupp 104">
              <a:extLst>
                <a:ext uri="{FF2B5EF4-FFF2-40B4-BE49-F238E27FC236}">
                  <a16:creationId xmlns:a16="http://schemas.microsoft.com/office/drawing/2014/main" id="{975AEFC4-3FB6-4A75-BA31-8198A22EBED7}"/>
                </a:ext>
              </a:extLst>
            </p:cNvPr>
            <p:cNvGrpSpPr/>
            <p:nvPr/>
          </p:nvGrpSpPr>
          <p:grpSpPr>
            <a:xfrm>
              <a:off x="8807549" y="1622262"/>
              <a:ext cx="620188" cy="574135"/>
              <a:chOff x="7516699" y="-864912"/>
              <a:chExt cx="620188" cy="574135"/>
            </a:xfrm>
          </p:grpSpPr>
          <p:pic>
            <p:nvPicPr>
              <p:cNvPr id="106" name="Bild 105" descr="Fastighet">
                <a:extLst>
                  <a:ext uri="{FF2B5EF4-FFF2-40B4-BE49-F238E27FC236}">
                    <a16:creationId xmlns:a16="http://schemas.microsoft.com/office/drawing/2014/main" id="{1945636E-83BE-4AB1-BDAB-3580E5F502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107" name="Bild 106" descr="Hus">
                <a:extLst>
                  <a:ext uri="{FF2B5EF4-FFF2-40B4-BE49-F238E27FC236}">
                    <a16:creationId xmlns:a16="http://schemas.microsoft.com/office/drawing/2014/main" id="{658BA8DA-7CB2-44E9-BAFD-BCB8455236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650777"/>
                <a:ext cx="360000" cy="360000"/>
              </a:xfrm>
              <a:prstGeom prst="rect">
                <a:avLst/>
              </a:prstGeom>
            </p:spPr>
          </p:pic>
        </p:grpSp>
      </p:grpSp>
      <p:sp>
        <p:nvSpPr>
          <p:cNvPr id="59" name="textruta 58">
            <a:extLst>
              <a:ext uri="{FF2B5EF4-FFF2-40B4-BE49-F238E27FC236}">
                <a16:creationId xmlns:a16="http://schemas.microsoft.com/office/drawing/2014/main" id="{BBA2CB06-1F30-41EC-94F2-356D55C818F0}"/>
              </a:ext>
            </a:extLst>
          </p:cNvPr>
          <p:cNvSpPr txBox="1"/>
          <p:nvPr/>
        </p:nvSpPr>
        <p:spPr>
          <a:xfrm>
            <a:off x="8894899" y="1144108"/>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3</a:t>
            </a:r>
          </a:p>
          <a:p>
            <a:r>
              <a:rPr lang="sv-SE" sz="1600" dirty="0">
                <a:latin typeface="Source Sans Pro" panose="020B0503030403020204" pitchFamily="34" charset="0"/>
                <a:ea typeface="Source Sans Pro" panose="020B0503030403020204" pitchFamily="34" charset="0"/>
              </a:rPr>
              <a:t>2021-2027: 437 be</a:t>
            </a:r>
          </a:p>
        </p:txBody>
      </p:sp>
      <p:pic>
        <p:nvPicPr>
          <p:cNvPr id="60" name="Bild 59" descr="Fastighet">
            <a:extLst>
              <a:ext uri="{FF2B5EF4-FFF2-40B4-BE49-F238E27FC236}">
                <a16:creationId xmlns:a16="http://schemas.microsoft.com/office/drawing/2014/main" id="{1FC5E632-89F0-4584-B6C7-5750D5BF6E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2658" y="1120965"/>
            <a:ext cx="540000" cy="540000"/>
          </a:xfrm>
          <a:prstGeom prst="rect">
            <a:avLst/>
          </a:prstGeom>
        </p:spPr>
      </p:pic>
      <p:pic>
        <p:nvPicPr>
          <p:cNvPr id="61" name="Bild 60" descr="Hus">
            <a:extLst>
              <a:ext uri="{FF2B5EF4-FFF2-40B4-BE49-F238E27FC236}">
                <a16:creationId xmlns:a16="http://schemas.microsoft.com/office/drawing/2014/main" id="{D6DC8EEE-9B2E-4C10-AA03-BDF2CCE002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2470" y="1335100"/>
            <a:ext cx="360000" cy="360000"/>
          </a:xfrm>
          <a:prstGeom prst="rect">
            <a:avLst/>
          </a:prstGeom>
        </p:spPr>
      </p:pic>
      <p:sp>
        <p:nvSpPr>
          <p:cNvPr id="62" name="textruta 61">
            <a:extLst>
              <a:ext uri="{FF2B5EF4-FFF2-40B4-BE49-F238E27FC236}">
                <a16:creationId xmlns:a16="http://schemas.microsoft.com/office/drawing/2014/main" id="{FBABEBC4-1524-4E67-9AB6-8A12025C7E54}"/>
              </a:ext>
            </a:extLst>
          </p:cNvPr>
          <p:cNvSpPr txBox="1"/>
          <p:nvPr/>
        </p:nvSpPr>
        <p:spPr>
          <a:xfrm>
            <a:off x="7377286" y="2711858"/>
            <a:ext cx="2167128"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Mossagården</a:t>
            </a:r>
            <a:endParaRPr lang="sv-SE" sz="1600" b="1" dirty="0">
              <a:solidFill>
                <a:schemeClr val="tx2"/>
              </a:solidFill>
              <a:latin typeface="Source Sans Pro" panose="020B0503030403020204" pitchFamily="34" charset="0"/>
              <a:ea typeface="Source Sans Pro" panose="020B0503030403020204" pitchFamily="34" charset="0"/>
            </a:endParaRPr>
          </a:p>
          <a:p>
            <a:r>
              <a:rPr lang="sv-SE" sz="1600" dirty="0">
                <a:solidFill>
                  <a:schemeClr val="tx2"/>
                </a:solidFill>
                <a:latin typeface="Source Sans Pro" panose="020B0503030403020204" pitchFamily="34" charset="0"/>
                <a:ea typeface="Source Sans Pro" panose="020B0503030403020204" pitchFamily="34" charset="0"/>
              </a:rPr>
              <a:t>2023-2026: 265 be</a:t>
            </a:r>
          </a:p>
        </p:txBody>
      </p:sp>
      <p:grpSp>
        <p:nvGrpSpPr>
          <p:cNvPr id="6" name="Grupp 5">
            <a:extLst>
              <a:ext uri="{FF2B5EF4-FFF2-40B4-BE49-F238E27FC236}">
                <a16:creationId xmlns:a16="http://schemas.microsoft.com/office/drawing/2014/main" id="{EA93A510-B8D4-46AC-9CF7-0FBB81C4CFB1}"/>
              </a:ext>
            </a:extLst>
          </p:cNvPr>
          <p:cNvGrpSpPr/>
          <p:nvPr/>
        </p:nvGrpSpPr>
        <p:grpSpPr>
          <a:xfrm>
            <a:off x="6807638" y="2608142"/>
            <a:ext cx="634364" cy="675320"/>
            <a:chOff x="-1068769" y="4074832"/>
            <a:chExt cx="634364" cy="675320"/>
          </a:xfrm>
        </p:grpSpPr>
        <p:pic>
          <p:nvPicPr>
            <p:cNvPr id="50" name="Bild 49" descr="Fabrik">
              <a:extLst>
                <a:ext uri="{FF2B5EF4-FFF2-40B4-BE49-F238E27FC236}">
                  <a16:creationId xmlns:a16="http://schemas.microsoft.com/office/drawing/2014/main" id="{9A4E9538-F3B9-4E39-9CC4-A66405E4CF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8769" y="4074832"/>
              <a:ext cx="540000" cy="540000"/>
            </a:xfrm>
            <a:prstGeom prst="rect">
              <a:avLst/>
            </a:prstGeom>
          </p:spPr>
        </p:pic>
        <p:pic>
          <p:nvPicPr>
            <p:cNvPr id="63" name="Bild 62" descr="Stad">
              <a:extLst>
                <a:ext uri="{FF2B5EF4-FFF2-40B4-BE49-F238E27FC236}">
                  <a16:creationId xmlns:a16="http://schemas.microsoft.com/office/drawing/2014/main" id="{1DAA0520-7BFA-4047-8E0C-D1DEC52DF7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4405" y="4210152"/>
              <a:ext cx="540000" cy="540000"/>
            </a:xfrm>
            <a:prstGeom prst="rect">
              <a:avLst/>
            </a:prstGeom>
          </p:spPr>
        </p:pic>
      </p:grpSp>
      <p:sp>
        <p:nvSpPr>
          <p:cNvPr id="101" name="textruta 100">
            <a:extLst>
              <a:ext uri="{FF2B5EF4-FFF2-40B4-BE49-F238E27FC236}">
                <a16:creationId xmlns:a16="http://schemas.microsoft.com/office/drawing/2014/main" id="{C66583F9-51CD-4AD0-8E40-05F45DF6D8BA}"/>
              </a:ext>
            </a:extLst>
          </p:cNvPr>
          <p:cNvSpPr txBox="1"/>
          <p:nvPr/>
        </p:nvSpPr>
        <p:spPr>
          <a:xfrm>
            <a:off x="9432009" y="616008"/>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4</a:t>
            </a:r>
          </a:p>
          <a:p>
            <a:r>
              <a:rPr lang="sv-SE" sz="1600" dirty="0">
                <a:solidFill>
                  <a:schemeClr val="tx2"/>
                </a:solidFill>
                <a:latin typeface="Source Sans Pro" panose="020B0503030403020204" pitchFamily="34" charset="0"/>
                <a:ea typeface="Source Sans Pro" panose="020B0503030403020204" pitchFamily="34" charset="0"/>
              </a:rPr>
              <a:t>2024-2029: 123 be</a:t>
            </a:r>
          </a:p>
        </p:txBody>
      </p:sp>
      <p:pic>
        <p:nvPicPr>
          <p:cNvPr id="103" name="Bild 102" descr="Fastighet">
            <a:extLst>
              <a:ext uri="{FF2B5EF4-FFF2-40B4-BE49-F238E27FC236}">
                <a16:creationId xmlns:a16="http://schemas.microsoft.com/office/drawing/2014/main" id="{AFE4B2ED-1F03-4227-B575-DAE7FDA638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3162" y="612154"/>
            <a:ext cx="540000" cy="540000"/>
          </a:xfrm>
          <a:prstGeom prst="rect">
            <a:avLst/>
          </a:prstGeom>
        </p:spPr>
      </p:pic>
      <p:pic>
        <p:nvPicPr>
          <p:cNvPr id="104" name="Bild 103" descr="Hus">
            <a:extLst>
              <a:ext uri="{FF2B5EF4-FFF2-40B4-BE49-F238E27FC236}">
                <a16:creationId xmlns:a16="http://schemas.microsoft.com/office/drawing/2014/main" id="{551E2F4F-292C-46EC-AE6D-2C0AAE1C91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2974" y="826289"/>
            <a:ext cx="360000" cy="360000"/>
          </a:xfrm>
          <a:prstGeom prst="rect">
            <a:avLst/>
          </a:prstGeom>
        </p:spPr>
      </p:pic>
    </p:spTree>
    <p:extLst>
      <p:ext uri="{BB962C8B-B14F-4D97-AF65-F5344CB8AC3E}">
        <p14:creationId xmlns:p14="http://schemas.microsoft.com/office/powerpoint/2010/main" val="232137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30" name="textruta 29">
            <a:extLst>
              <a:ext uri="{FF2B5EF4-FFF2-40B4-BE49-F238E27FC236}">
                <a16:creationId xmlns:a16="http://schemas.microsoft.com/office/drawing/2014/main" id="{E99EA089-FC31-4346-8E6A-0977055DB485}"/>
              </a:ext>
            </a:extLst>
          </p:cNvPr>
          <p:cNvSpPr txBox="1"/>
          <p:nvPr/>
        </p:nvSpPr>
        <p:spPr>
          <a:xfrm>
            <a:off x="8374341" y="2256399"/>
            <a:ext cx="493776" cy="338554"/>
          </a:xfrm>
          <a:prstGeom prst="rect">
            <a:avLst/>
          </a:prstGeom>
          <a:noFill/>
        </p:spPr>
        <p:txBody>
          <a:bodyPr wrap="square" rtlCol="0">
            <a:spAutoFit/>
          </a:bodyPr>
          <a:lstStyle/>
          <a:p>
            <a:pPr algn="ctr"/>
            <a:r>
              <a:rPr lang="sv-SE" sz="1600" dirty="0">
                <a:solidFill>
                  <a:schemeClr val="bg1"/>
                </a:solidFill>
                <a:latin typeface="Source Sans Pro" panose="020B0503030403020204" pitchFamily="34" charset="0"/>
                <a:ea typeface="Source Sans Pro" panose="020B0503030403020204" pitchFamily="34" charset="0"/>
              </a:rPr>
              <a:t>215</a:t>
            </a:r>
          </a:p>
        </p:txBody>
      </p:sp>
      <p:cxnSp>
        <p:nvCxnSpPr>
          <p:cNvPr id="35" name="Rak pilkoppling 34">
            <a:extLst>
              <a:ext uri="{FF2B5EF4-FFF2-40B4-BE49-F238E27FC236}">
                <a16:creationId xmlns:a16="http://schemas.microsoft.com/office/drawing/2014/main" id="{C5941C56-2C46-42CF-8DAC-694C24A76FC0}"/>
              </a:ext>
            </a:extLst>
          </p:cNvPr>
          <p:cNvCxnSpPr>
            <a:cxnSpLocks/>
          </p:cNvCxnSpPr>
          <p:nvPr/>
        </p:nvCxnSpPr>
        <p:spPr>
          <a:xfrm flipV="1">
            <a:off x="7222994" y="250602"/>
            <a:ext cx="0" cy="373763"/>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40" name="Rubrik 1">
            <a:extLst>
              <a:ext uri="{FF2B5EF4-FFF2-40B4-BE49-F238E27FC236}">
                <a16:creationId xmlns:a16="http://schemas.microsoft.com/office/drawing/2014/main" id="{90270A71-22F5-4114-BED4-B4F7E21D50DD}"/>
              </a:ext>
            </a:extLst>
          </p:cNvPr>
          <p:cNvSpPr txBox="1">
            <a:spLocks/>
          </p:cNvSpPr>
          <p:nvPr/>
        </p:nvSpPr>
        <p:spPr>
          <a:xfrm>
            <a:off x="372763" y="340692"/>
            <a:ext cx="4002800" cy="137043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Pågående bostadsprojekt</a:t>
            </a:r>
          </a:p>
        </p:txBody>
      </p:sp>
      <p:sp>
        <p:nvSpPr>
          <p:cNvPr id="2" name="textruta 1">
            <a:extLst>
              <a:ext uri="{FF2B5EF4-FFF2-40B4-BE49-F238E27FC236}">
                <a16:creationId xmlns:a16="http://schemas.microsoft.com/office/drawing/2014/main" id="{BC652FFD-0707-4D6B-B62A-56752EEB5D28}"/>
              </a:ext>
            </a:extLst>
          </p:cNvPr>
          <p:cNvSpPr txBox="1"/>
          <p:nvPr/>
        </p:nvSpPr>
        <p:spPr>
          <a:xfrm>
            <a:off x="440696" y="5135240"/>
            <a:ext cx="3608716" cy="707886"/>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Totalt  cirka 2 800 bostäder</a:t>
            </a:r>
          </a:p>
          <a:p>
            <a:r>
              <a:rPr lang="sv-SE" sz="2000" b="1" dirty="0">
                <a:latin typeface="Source Sans Pro" panose="020B0503030403020204" pitchFamily="34" charset="0"/>
                <a:ea typeface="Source Sans Pro" panose="020B0503030403020204" pitchFamily="34" charset="0"/>
              </a:rPr>
              <a:t>2016-2032+</a:t>
            </a:r>
          </a:p>
        </p:txBody>
      </p:sp>
      <p:graphicFrame>
        <p:nvGraphicFramePr>
          <p:cNvPr id="3" name="Tabell 2">
            <a:extLst>
              <a:ext uri="{FF2B5EF4-FFF2-40B4-BE49-F238E27FC236}">
                <a16:creationId xmlns:a16="http://schemas.microsoft.com/office/drawing/2014/main" id="{B2B9E0AD-EB00-47B9-8097-CE64D1F5EF86}"/>
              </a:ext>
            </a:extLst>
          </p:cNvPr>
          <p:cNvGraphicFramePr>
            <a:graphicFrameLocks noGrp="1"/>
          </p:cNvGraphicFramePr>
          <p:nvPr/>
        </p:nvGraphicFramePr>
        <p:xfrm>
          <a:off x="334355" y="1995907"/>
          <a:ext cx="3342062" cy="2569823"/>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727196">
                <a:tc>
                  <a:txBody>
                    <a:bodyPr/>
                    <a:lstStyle/>
                    <a:p>
                      <a:r>
                        <a:rPr lang="sv-SE" sz="1000" dirty="0">
                          <a:latin typeface="Source Sans Pro" panose="020B0503030403020204" pitchFamily="34" charset="0"/>
                          <a:ea typeface="Source Sans Pro" panose="020B0503030403020204" pitchFamily="34" charset="0"/>
                        </a:rPr>
                        <a:t>Ej </a:t>
                      </a:r>
                      <a:r>
                        <a:rPr lang="sv-SE" sz="1000" dirty="0" err="1">
                          <a:latin typeface="Source Sans Pro" panose="020B0503030403020204" pitchFamily="34" charset="0"/>
                          <a:ea typeface="Source Sans Pro" panose="020B0503030403020204" pitchFamily="34" charset="0"/>
                        </a:rPr>
                        <a:t>påbröjat</a:t>
                      </a:r>
                      <a:endParaRPr lang="sv-SE" sz="1000" dirty="0">
                        <a:latin typeface="Source Sans Pro" panose="020B0503030403020204" pitchFamily="34" charset="0"/>
                        <a:ea typeface="Source Sans Pro" panose="020B0503030403020204" pitchFamily="34" charset="0"/>
                      </a:endParaRP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31492">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41438">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39411">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58094">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51389">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sp>
        <p:nvSpPr>
          <p:cNvPr id="54" name="textruta 53">
            <a:extLst>
              <a:ext uri="{FF2B5EF4-FFF2-40B4-BE49-F238E27FC236}">
                <a16:creationId xmlns:a16="http://schemas.microsoft.com/office/drawing/2014/main" id="{B2FD863A-9EE1-464A-A6A2-5E3D46BA204A}"/>
              </a:ext>
            </a:extLst>
          </p:cNvPr>
          <p:cNvSpPr txBox="1"/>
          <p:nvPr/>
        </p:nvSpPr>
        <p:spPr>
          <a:xfrm>
            <a:off x="6242536" y="5523382"/>
            <a:ext cx="689027"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36</a:t>
            </a:r>
          </a:p>
        </p:txBody>
      </p:sp>
      <p:grpSp>
        <p:nvGrpSpPr>
          <p:cNvPr id="4" name="Grupp 3">
            <a:extLst>
              <a:ext uri="{FF2B5EF4-FFF2-40B4-BE49-F238E27FC236}">
                <a16:creationId xmlns:a16="http://schemas.microsoft.com/office/drawing/2014/main" id="{870D111B-4D10-4DEB-AB60-297A7B3EEBAB}"/>
              </a:ext>
            </a:extLst>
          </p:cNvPr>
          <p:cNvGrpSpPr/>
          <p:nvPr/>
        </p:nvGrpSpPr>
        <p:grpSpPr>
          <a:xfrm>
            <a:off x="8807549" y="1622262"/>
            <a:ext cx="2988748" cy="595504"/>
            <a:chOff x="8807549" y="1622262"/>
            <a:chExt cx="2988748" cy="595504"/>
          </a:xfrm>
        </p:grpSpPr>
        <p:sp>
          <p:nvSpPr>
            <p:cNvPr id="22" name="textruta 21"/>
            <p:cNvSpPr txBox="1"/>
            <p:nvPr/>
          </p:nvSpPr>
          <p:spPr>
            <a:xfrm>
              <a:off x="9293011" y="1632991"/>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2</a:t>
              </a:r>
            </a:p>
            <a:p>
              <a:r>
                <a:rPr lang="sv-SE" sz="1600" dirty="0">
                  <a:latin typeface="Source Sans Pro" panose="020B0503030403020204" pitchFamily="34" charset="0"/>
                  <a:ea typeface="Source Sans Pro" panose="020B0503030403020204" pitchFamily="34" charset="0"/>
                </a:rPr>
                <a:t>2016-2025: 526 be</a:t>
              </a:r>
            </a:p>
          </p:txBody>
        </p:sp>
        <p:grpSp>
          <p:nvGrpSpPr>
            <p:cNvPr id="105" name="Grupp 104">
              <a:extLst>
                <a:ext uri="{FF2B5EF4-FFF2-40B4-BE49-F238E27FC236}">
                  <a16:creationId xmlns:a16="http://schemas.microsoft.com/office/drawing/2014/main" id="{975AEFC4-3FB6-4A75-BA31-8198A22EBED7}"/>
                </a:ext>
              </a:extLst>
            </p:cNvPr>
            <p:cNvGrpSpPr/>
            <p:nvPr/>
          </p:nvGrpSpPr>
          <p:grpSpPr>
            <a:xfrm>
              <a:off x="8807549" y="1622262"/>
              <a:ext cx="620188" cy="574135"/>
              <a:chOff x="7516699" y="-864912"/>
              <a:chExt cx="620188" cy="574135"/>
            </a:xfrm>
          </p:grpSpPr>
          <p:pic>
            <p:nvPicPr>
              <p:cNvPr id="106" name="Bild 105" descr="Fastighet">
                <a:extLst>
                  <a:ext uri="{FF2B5EF4-FFF2-40B4-BE49-F238E27FC236}">
                    <a16:creationId xmlns:a16="http://schemas.microsoft.com/office/drawing/2014/main" id="{1945636E-83BE-4AB1-BDAB-3580E5F502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107" name="Bild 106" descr="Hus">
                <a:extLst>
                  <a:ext uri="{FF2B5EF4-FFF2-40B4-BE49-F238E27FC236}">
                    <a16:creationId xmlns:a16="http://schemas.microsoft.com/office/drawing/2014/main" id="{658BA8DA-7CB2-44E9-BAFD-BCB8455236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650777"/>
                <a:ext cx="360000" cy="360000"/>
              </a:xfrm>
              <a:prstGeom prst="rect">
                <a:avLst/>
              </a:prstGeom>
            </p:spPr>
          </p:pic>
        </p:grpSp>
      </p:grpSp>
      <p:sp>
        <p:nvSpPr>
          <p:cNvPr id="59" name="textruta 58">
            <a:extLst>
              <a:ext uri="{FF2B5EF4-FFF2-40B4-BE49-F238E27FC236}">
                <a16:creationId xmlns:a16="http://schemas.microsoft.com/office/drawing/2014/main" id="{BBA2CB06-1F30-41EC-94F2-356D55C818F0}"/>
              </a:ext>
            </a:extLst>
          </p:cNvPr>
          <p:cNvSpPr txBox="1"/>
          <p:nvPr/>
        </p:nvSpPr>
        <p:spPr>
          <a:xfrm>
            <a:off x="8894899" y="1144108"/>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3</a:t>
            </a:r>
          </a:p>
          <a:p>
            <a:r>
              <a:rPr lang="sv-SE" sz="1600" dirty="0">
                <a:latin typeface="Source Sans Pro" panose="020B0503030403020204" pitchFamily="34" charset="0"/>
                <a:ea typeface="Source Sans Pro" panose="020B0503030403020204" pitchFamily="34" charset="0"/>
              </a:rPr>
              <a:t>2021-2027: 437 be</a:t>
            </a:r>
          </a:p>
        </p:txBody>
      </p:sp>
      <p:pic>
        <p:nvPicPr>
          <p:cNvPr id="60" name="Bild 59" descr="Fastighet">
            <a:extLst>
              <a:ext uri="{FF2B5EF4-FFF2-40B4-BE49-F238E27FC236}">
                <a16:creationId xmlns:a16="http://schemas.microsoft.com/office/drawing/2014/main" id="{1FC5E632-89F0-4584-B6C7-5750D5BF6E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2658" y="1120965"/>
            <a:ext cx="540000" cy="540000"/>
          </a:xfrm>
          <a:prstGeom prst="rect">
            <a:avLst/>
          </a:prstGeom>
        </p:spPr>
      </p:pic>
      <p:pic>
        <p:nvPicPr>
          <p:cNvPr id="61" name="Bild 60" descr="Hus">
            <a:extLst>
              <a:ext uri="{FF2B5EF4-FFF2-40B4-BE49-F238E27FC236}">
                <a16:creationId xmlns:a16="http://schemas.microsoft.com/office/drawing/2014/main" id="{D6DC8EEE-9B2E-4C10-AA03-BDF2CCE002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2470" y="1335100"/>
            <a:ext cx="360000" cy="360000"/>
          </a:xfrm>
          <a:prstGeom prst="rect">
            <a:avLst/>
          </a:prstGeom>
        </p:spPr>
      </p:pic>
      <p:sp>
        <p:nvSpPr>
          <p:cNvPr id="62" name="textruta 61">
            <a:extLst>
              <a:ext uri="{FF2B5EF4-FFF2-40B4-BE49-F238E27FC236}">
                <a16:creationId xmlns:a16="http://schemas.microsoft.com/office/drawing/2014/main" id="{FBABEBC4-1524-4E67-9AB6-8A12025C7E54}"/>
              </a:ext>
            </a:extLst>
          </p:cNvPr>
          <p:cNvSpPr txBox="1"/>
          <p:nvPr/>
        </p:nvSpPr>
        <p:spPr>
          <a:xfrm>
            <a:off x="7377286" y="2711858"/>
            <a:ext cx="2167128"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Mossagården</a:t>
            </a:r>
            <a:endParaRPr lang="sv-SE" sz="1600" b="1" dirty="0">
              <a:solidFill>
                <a:schemeClr val="tx2"/>
              </a:solidFill>
              <a:latin typeface="Source Sans Pro" panose="020B0503030403020204" pitchFamily="34" charset="0"/>
              <a:ea typeface="Source Sans Pro" panose="020B0503030403020204" pitchFamily="34" charset="0"/>
            </a:endParaRPr>
          </a:p>
          <a:p>
            <a:r>
              <a:rPr lang="sv-SE" sz="1600" dirty="0">
                <a:solidFill>
                  <a:schemeClr val="tx2"/>
                </a:solidFill>
                <a:latin typeface="Source Sans Pro" panose="020B0503030403020204" pitchFamily="34" charset="0"/>
                <a:ea typeface="Source Sans Pro" panose="020B0503030403020204" pitchFamily="34" charset="0"/>
              </a:rPr>
              <a:t>2024-2026: 265 be</a:t>
            </a:r>
          </a:p>
        </p:txBody>
      </p:sp>
      <p:grpSp>
        <p:nvGrpSpPr>
          <p:cNvPr id="6" name="Grupp 5">
            <a:extLst>
              <a:ext uri="{FF2B5EF4-FFF2-40B4-BE49-F238E27FC236}">
                <a16:creationId xmlns:a16="http://schemas.microsoft.com/office/drawing/2014/main" id="{EA93A510-B8D4-46AC-9CF7-0FBB81C4CFB1}"/>
              </a:ext>
            </a:extLst>
          </p:cNvPr>
          <p:cNvGrpSpPr/>
          <p:nvPr/>
        </p:nvGrpSpPr>
        <p:grpSpPr>
          <a:xfrm>
            <a:off x="6807638" y="2608142"/>
            <a:ext cx="634364" cy="675320"/>
            <a:chOff x="-1068769" y="4074832"/>
            <a:chExt cx="634364" cy="675320"/>
          </a:xfrm>
        </p:grpSpPr>
        <p:pic>
          <p:nvPicPr>
            <p:cNvPr id="50" name="Bild 49" descr="Fabrik">
              <a:extLst>
                <a:ext uri="{FF2B5EF4-FFF2-40B4-BE49-F238E27FC236}">
                  <a16:creationId xmlns:a16="http://schemas.microsoft.com/office/drawing/2014/main" id="{9A4E9538-F3B9-4E39-9CC4-A66405E4CF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8769" y="4074832"/>
              <a:ext cx="540000" cy="540000"/>
            </a:xfrm>
            <a:prstGeom prst="rect">
              <a:avLst/>
            </a:prstGeom>
          </p:spPr>
        </p:pic>
        <p:pic>
          <p:nvPicPr>
            <p:cNvPr id="63" name="Bild 62" descr="Stad">
              <a:extLst>
                <a:ext uri="{FF2B5EF4-FFF2-40B4-BE49-F238E27FC236}">
                  <a16:creationId xmlns:a16="http://schemas.microsoft.com/office/drawing/2014/main" id="{1DAA0520-7BFA-4047-8E0C-D1DEC52DF7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4405" y="4210152"/>
              <a:ext cx="540000" cy="540000"/>
            </a:xfrm>
            <a:prstGeom prst="rect">
              <a:avLst/>
            </a:prstGeom>
          </p:spPr>
        </p:pic>
      </p:grpSp>
      <p:sp>
        <p:nvSpPr>
          <p:cNvPr id="69" name="textruta 68">
            <a:extLst>
              <a:ext uri="{FF2B5EF4-FFF2-40B4-BE49-F238E27FC236}">
                <a16:creationId xmlns:a16="http://schemas.microsoft.com/office/drawing/2014/main" id="{A2FB0E56-410F-4138-A3E6-3A63AAA5E2E4}"/>
              </a:ext>
            </a:extLst>
          </p:cNvPr>
          <p:cNvSpPr txBox="1"/>
          <p:nvPr/>
        </p:nvSpPr>
        <p:spPr>
          <a:xfrm>
            <a:off x="10606794" y="2632006"/>
            <a:ext cx="322746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Äppelbyn</a:t>
            </a:r>
          </a:p>
          <a:p>
            <a:r>
              <a:rPr lang="sv-SE" sz="1600" dirty="0">
                <a:solidFill>
                  <a:schemeClr val="tx2"/>
                </a:solidFill>
                <a:latin typeface="Source Sans Pro" panose="020B0503030403020204" pitchFamily="34" charset="0"/>
                <a:ea typeface="Source Sans Pro" panose="020B0503030403020204" pitchFamily="34" charset="0"/>
              </a:rPr>
              <a:t>2019-2023: 20 be</a:t>
            </a:r>
          </a:p>
        </p:txBody>
      </p:sp>
      <p:pic>
        <p:nvPicPr>
          <p:cNvPr id="70" name="Bild 69" descr="Hus">
            <a:extLst>
              <a:ext uri="{FF2B5EF4-FFF2-40B4-BE49-F238E27FC236}">
                <a16:creationId xmlns:a16="http://schemas.microsoft.com/office/drawing/2014/main" id="{85016F87-0DB0-49F8-A235-D6AF688331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0822" y="2778625"/>
            <a:ext cx="360000" cy="360000"/>
          </a:xfrm>
          <a:prstGeom prst="rect">
            <a:avLst/>
          </a:prstGeom>
        </p:spPr>
      </p:pic>
      <p:pic>
        <p:nvPicPr>
          <p:cNvPr id="71" name="Bild 70" descr="Fastighet">
            <a:extLst>
              <a:ext uri="{FF2B5EF4-FFF2-40B4-BE49-F238E27FC236}">
                <a16:creationId xmlns:a16="http://schemas.microsoft.com/office/drawing/2014/main" id="{26E86E7E-4804-407B-A87A-67CE5EDAD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4948" y="1012460"/>
            <a:ext cx="540000" cy="540000"/>
          </a:xfrm>
          <a:prstGeom prst="rect">
            <a:avLst/>
          </a:prstGeom>
        </p:spPr>
      </p:pic>
      <p:pic>
        <p:nvPicPr>
          <p:cNvPr id="73" name="Bild 72" descr="Fabrik">
            <a:extLst>
              <a:ext uri="{FF2B5EF4-FFF2-40B4-BE49-F238E27FC236}">
                <a16:creationId xmlns:a16="http://schemas.microsoft.com/office/drawing/2014/main" id="{782E9BE4-9410-4140-BEBF-247EBFD1D9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72843" y="1084652"/>
            <a:ext cx="540000" cy="540000"/>
          </a:xfrm>
          <a:prstGeom prst="rect">
            <a:avLst/>
          </a:prstGeom>
        </p:spPr>
      </p:pic>
      <p:sp>
        <p:nvSpPr>
          <p:cNvPr id="75" name="textruta 74">
            <a:extLst>
              <a:ext uri="{FF2B5EF4-FFF2-40B4-BE49-F238E27FC236}">
                <a16:creationId xmlns:a16="http://schemas.microsoft.com/office/drawing/2014/main" id="{037E8023-7401-45B3-BCB3-753A29EAB8D6}"/>
              </a:ext>
            </a:extLst>
          </p:cNvPr>
          <p:cNvSpPr txBox="1"/>
          <p:nvPr/>
        </p:nvSpPr>
        <p:spPr>
          <a:xfrm>
            <a:off x="4759633" y="1072361"/>
            <a:ext cx="2576403"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Hälsans Park</a:t>
            </a:r>
          </a:p>
          <a:p>
            <a:pPr algn="r"/>
            <a:r>
              <a:rPr lang="sv-SE" sz="1600" dirty="0">
                <a:solidFill>
                  <a:schemeClr val="tx2"/>
                </a:solidFill>
                <a:latin typeface="Source Sans Pro" panose="020B0503030403020204" pitchFamily="34" charset="0"/>
                <a:ea typeface="Source Sans Pro" panose="020B0503030403020204" pitchFamily="34" charset="0"/>
              </a:rPr>
              <a:t>2024: 65 be</a:t>
            </a:r>
          </a:p>
        </p:txBody>
      </p:sp>
      <p:grpSp>
        <p:nvGrpSpPr>
          <p:cNvPr id="80" name="Grupp 79">
            <a:extLst>
              <a:ext uri="{FF2B5EF4-FFF2-40B4-BE49-F238E27FC236}">
                <a16:creationId xmlns:a16="http://schemas.microsoft.com/office/drawing/2014/main" id="{6608E74B-D224-415D-AAAC-5924D2BA8BF0}"/>
              </a:ext>
            </a:extLst>
          </p:cNvPr>
          <p:cNvGrpSpPr/>
          <p:nvPr/>
        </p:nvGrpSpPr>
        <p:grpSpPr>
          <a:xfrm>
            <a:off x="7219986" y="3264576"/>
            <a:ext cx="3680896" cy="584775"/>
            <a:chOff x="7159830" y="3264576"/>
            <a:chExt cx="2395364" cy="584775"/>
          </a:xfrm>
        </p:grpSpPr>
        <p:pic>
          <p:nvPicPr>
            <p:cNvPr id="81" name="Bild 80" descr="Stad">
              <a:extLst>
                <a:ext uri="{FF2B5EF4-FFF2-40B4-BE49-F238E27FC236}">
                  <a16:creationId xmlns:a16="http://schemas.microsoft.com/office/drawing/2014/main" id="{BE8A495E-FDD8-44FA-B4D8-8FE2133F92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59830" y="3295682"/>
              <a:ext cx="540000" cy="540000"/>
            </a:xfrm>
            <a:prstGeom prst="rect">
              <a:avLst/>
            </a:prstGeom>
          </p:spPr>
        </p:pic>
        <p:sp>
          <p:nvSpPr>
            <p:cNvPr id="82" name="textruta 81">
              <a:extLst>
                <a:ext uri="{FF2B5EF4-FFF2-40B4-BE49-F238E27FC236}">
                  <a16:creationId xmlns:a16="http://schemas.microsoft.com/office/drawing/2014/main" id="{79BDCFB0-460C-48B1-BB83-2B1F213E8A6A}"/>
                </a:ext>
              </a:extLst>
            </p:cNvPr>
            <p:cNvSpPr txBox="1"/>
            <p:nvPr/>
          </p:nvSpPr>
          <p:spPr>
            <a:xfrm>
              <a:off x="7663204" y="3264576"/>
              <a:ext cx="189199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Bostället</a:t>
              </a:r>
            </a:p>
            <a:p>
              <a:r>
                <a:rPr lang="sv-SE" sz="1600" dirty="0">
                  <a:solidFill>
                    <a:schemeClr val="tx2"/>
                  </a:solidFill>
                  <a:latin typeface="Source Sans Pro" panose="020B0503030403020204" pitchFamily="34" charset="0"/>
                  <a:ea typeface="Source Sans Pro" panose="020B0503030403020204" pitchFamily="34" charset="0"/>
                </a:rPr>
                <a:t>2023-2027: 155 be</a:t>
              </a:r>
              <a:endParaRPr lang="sv-SE" dirty="0">
                <a:solidFill>
                  <a:schemeClr val="tx2"/>
                </a:solidFill>
                <a:latin typeface="Source Sans Pro Black" panose="020B0803030403020204" pitchFamily="34" charset="0"/>
                <a:ea typeface="Source Sans Pro Black" panose="020B0803030403020204" pitchFamily="34" charset="0"/>
              </a:endParaRPr>
            </a:p>
          </p:txBody>
        </p:sp>
      </p:grpSp>
      <p:grpSp>
        <p:nvGrpSpPr>
          <p:cNvPr id="49" name="Grupp 48">
            <a:extLst>
              <a:ext uri="{FF2B5EF4-FFF2-40B4-BE49-F238E27FC236}">
                <a16:creationId xmlns:a16="http://schemas.microsoft.com/office/drawing/2014/main" id="{E915F402-1776-4F53-AEA1-0F34AC10F1B0}"/>
              </a:ext>
            </a:extLst>
          </p:cNvPr>
          <p:cNvGrpSpPr/>
          <p:nvPr/>
        </p:nvGrpSpPr>
        <p:grpSpPr>
          <a:xfrm>
            <a:off x="7222994" y="3760057"/>
            <a:ext cx="2394710" cy="584775"/>
            <a:chOff x="7153876" y="3722594"/>
            <a:chExt cx="2394710" cy="584775"/>
          </a:xfrm>
        </p:grpSpPr>
        <p:sp>
          <p:nvSpPr>
            <p:cNvPr id="53" name="textruta 52">
              <a:extLst>
                <a:ext uri="{FF2B5EF4-FFF2-40B4-BE49-F238E27FC236}">
                  <a16:creationId xmlns:a16="http://schemas.microsoft.com/office/drawing/2014/main" id="{71EB122B-BD2D-4402-97F5-0F3E5B3822F7}"/>
                </a:ext>
              </a:extLst>
            </p:cNvPr>
            <p:cNvSpPr txBox="1"/>
            <p:nvPr/>
          </p:nvSpPr>
          <p:spPr>
            <a:xfrm>
              <a:off x="7656596" y="3722594"/>
              <a:ext cx="189199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Ekedal norra</a:t>
              </a:r>
            </a:p>
            <a:p>
              <a:r>
                <a:rPr lang="sv-SE" sz="1600" dirty="0">
                  <a:solidFill>
                    <a:schemeClr val="tx2"/>
                  </a:solidFill>
                  <a:latin typeface="Source Sans Pro" panose="020B0503030403020204" pitchFamily="34" charset="0"/>
                  <a:ea typeface="Source Sans Pro" panose="020B0503030403020204" pitchFamily="34" charset="0"/>
                </a:rPr>
                <a:t>2024-2026: 182 be</a:t>
              </a:r>
              <a:endParaRPr lang="sv-SE" dirty="0">
                <a:solidFill>
                  <a:schemeClr val="tx2"/>
                </a:solidFill>
                <a:latin typeface="Source Sans Pro Black" panose="020B0803030403020204" pitchFamily="34" charset="0"/>
                <a:ea typeface="Source Sans Pro Black" panose="020B0803030403020204" pitchFamily="34" charset="0"/>
              </a:endParaRPr>
            </a:p>
          </p:txBody>
        </p:sp>
        <p:pic>
          <p:nvPicPr>
            <p:cNvPr id="55" name="Bild 54" descr="Stad">
              <a:extLst>
                <a:ext uri="{FF2B5EF4-FFF2-40B4-BE49-F238E27FC236}">
                  <a16:creationId xmlns:a16="http://schemas.microsoft.com/office/drawing/2014/main" id="{718D78A2-BC8C-4C2E-B399-E6F55CAD0C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53876" y="3759433"/>
              <a:ext cx="540000" cy="540000"/>
            </a:xfrm>
            <a:prstGeom prst="rect">
              <a:avLst/>
            </a:prstGeom>
          </p:spPr>
        </p:pic>
      </p:grpSp>
      <p:grpSp>
        <p:nvGrpSpPr>
          <p:cNvPr id="57" name="Grupp 56">
            <a:extLst>
              <a:ext uri="{FF2B5EF4-FFF2-40B4-BE49-F238E27FC236}">
                <a16:creationId xmlns:a16="http://schemas.microsoft.com/office/drawing/2014/main" id="{675E2D64-D424-4D55-A411-41AA00423680}"/>
              </a:ext>
            </a:extLst>
          </p:cNvPr>
          <p:cNvGrpSpPr/>
          <p:nvPr/>
        </p:nvGrpSpPr>
        <p:grpSpPr>
          <a:xfrm>
            <a:off x="8670263" y="5693751"/>
            <a:ext cx="3405451" cy="594079"/>
            <a:chOff x="8670263" y="5693751"/>
            <a:chExt cx="3405451" cy="594079"/>
          </a:xfrm>
        </p:grpSpPr>
        <p:sp>
          <p:nvSpPr>
            <p:cNvPr id="58" name="textruta 57">
              <a:extLst>
                <a:ext uri="{FF2B5EF4-FFF2-40B4-BE49-F238E27FC236}">
                  <a16:creationId xmlns:a16="http://schemas.microsoft.com/office/drawing/2014/main" id="{663DD8E6-E098-4D5E-82F1-640F1DB57FE6}"/>
                </a:ext>
              </a:extLst>
            </p:cNvPr>
            <p:cNvSpPr txBox="1"/>
            <p:nvPr/>
          </p:nvSpPr>
          <p:spPr>
            <a:xfrm>
              <a:off x="9172692" y="5703055"/>
              <a:ext cx="290302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Aftonpromenaden, Värsås</a:t>
              </a:r>
            </a:p>
            <a:p>
              <a:r>
                <a:rPr lang="sv-SE" sz="1600" dirty="0">
                  <a:solidFill>
                    <a:schemeClr val="tx2"/>
                  </a:solidFill>
                  <a:latin typeface="Source Sans Pro" panose="020B0503030403020204" pitchFamily="34" charset="0"/>
                  <a:ea typeface="Source Sans Pro" panose="020B0503030403020204" pitchFamily="34" charset="0"/>
                </a:rPr>
                <a:t>2023-: </a:t>
              </a:r>
              <a:r>
                <a:rPr lang="sv-SE" sz="1600" dirty="0">
                  <a:latin typeface="Source Sans Pro" panose="020B0503030403020204" pitchFamily="34" charset="0"/>
                  <a:ea typeface="Source Sans Pro" panose="020B0503030403020204" pitchFamily="34" charset="0"/>
                </a:rPr>
                <a:t>15</a:t>
              </a:r>
              <a:r>
                <a:rPr lang="sv-SE" sz="1600" dirty="0">
                  <a:solidFill>
                    <a:schemeClr val="tx2"/>
                  </a:solidFill>
                  <a:latin typeface="Source Sans Pro" panose="020B0503030403020204" pitchFamily="34" charset="0"/>
                  <a:ea typeface="Source Sans Pro" panose="020B0503030403020204" pitchFamily="34" charset="0"/>
                </a:rPr>
                <a:t> be</a:t>
              </a:r>
            </a:p>
          </p:txBody>
        </p:sp>
        <p:grpSp>
          <p:nvGrpSpPr>
            <p:cNvPr id="66" name="Grupp 65">
              <a:extLst>
                <a:ext uri="{FF2B5EF4-FFF2-40B4-BE49-F238E27FC236}">
                  <a16:creationId xmlns:a16="http://schemas.microsoft.com/office/drawing/2014/main" id="{88B6EBBA-324C-4693-9F48-86E185C2991F}"/>
                </a:ext>
              </a:extLst>
            </p:cNvPr>
            <p:cNvGrpSpPr/>
            <p:nvPr/>
          </p:nvGrpSpPr>
          <p:grpSpPr>
            <a:xfrm>
              <a:off x="8670263" y="5693751"/>
              <a:ext cx="620188" cy="574135"/>
              <a:chOff x="7516699" y="-864912"/>
              <a:chExt cx="620188" cy="574135"/>
            </a:xfrm>
          </p:grpSpPr>
          <p:pic>
            <p:nvPicPr>
              <p:cNvPr id="67" name="Bild 66" descr="Fastighet">
                <a:extLst>
                  <a:ext uri="{FF2B5EF4-FFF2-40B4-BE49-F238E27FC236}">
                    <a16:creationId xmlns:a16="http://schemas.microsoft.com/office/drawing/2014/main" id="{672949D2-F0FE-4E7D-AFAA-DE4C03F70D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68" name="Bild 67" descr="Hus">
                <a:extLst>
                  <a:ext uri="{FF2B5EF4-FFF2-40B4-BE49-F238E27FC236}">
                    <a16:creationId xmlns:a16="http://schemas.microsoft.com/office/drawing/2014/main" id="{E9182779-D4D5-4800-A807-DFC38B5F98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650777"/>
                <a:ext cx="360000" cy="360000"/>
              </a:xfrm>
              <a:prstGeom prst="rect">
                <a:avLst/>
              </a:prstGeom>
            </p:spPr>
          </p:pic>
        </p:grpSp>
      </p:grpSp>
      <p:sp>
        <p:nvSpPr>
          <p:cNvPr id="85" name="textruta 84">
            <a:extLst>
              <a:ext uri="{FF2B5EF4-FFF2-40B4-BE49-F238E27FC236}">
                <a16:creationId xmlns:a16="http://schemas.microsoft.com/office/drawing/2014/main" id="{A7C56F81-1658-4C2B-94BD-AD89A9AEF7C2}"/>
              </a:ext>
            </a:extLst>
          </p:cNvPr>
          <p:cNvSpPr txBox="1"/>
          <p:nvPr/>
        </p:nvSpPr>
        <p:spPr>
          <a:xfrm>
            <a:off x="4617245" y="3231185"/>
            <a:ext cx="216712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Snäckan</a:t>
            </a:r>
          </a:p>
          <a:p>
            <a:pPr algn="r"/>
            <a:r>
              <a:rPr lang="sv-SE" sz="1600" dirty="0">
                <a:solidFill>
                  <a:schemeClr val="tx2"/>
                </a:solidFill>
                <a:latin typeface="Source Sans Pro" panose="020B0503030403020204" pitchFamily="34" charset="0"/>
                <a:ea typeface="Source Sans Pro" panose="020B0503030403020204" pitchFamily="34" charset="0"/>
              </a:rPr>
              <a:t>2029: 16 be</a:t>
            </a:r>
          </a:p>
        </p:txBody>
      </p:sp>
      <p:pic>
        <p:nvPicPr>
          <p:cNvPr id="86" name="Bild 85" descr="Fastighet">
            <a:extLst>
              <a:ext uri="{FF2B5EF4-FFF2-40B4-BE49-F238E27FC236}">
                <a16:creationId xmlns:a16="http://schemas.microsoft.com/office/drawing/2014/main" id="{3DAA9C8A-9F6F-461F-B281-F0E70B9284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4037" y="3202723"/>
            <a:ext cx="540000" cy="540000"/>
          </a:xfrm>
          <a:prstGeom prst="rect">
            <a:avLst/>
          </a:prstGeom>
        </p:spPr>
      </p:pic>
      <p:sp>
        <p:nvSpPr>
          <p:cNvPr id="87" name="textruta 86">
            <a:extLst>
              <a:ext uri="{FF2B5EF4-FFF2-40B4-BE49-F238E27FC236}">
                <a16:creationId xmlns:a16="http://schemas.microsoft.com/office/drawing/2014/main" id="{9716B756-F19C-40AA-B126-0C3C5811BD99}"/>
              </a:ext>
            </a:extLst>
          </p:cNvPr>
          <p:cNvSpPr txBox="1"/>
          <p:nvPr/>
        </p:nvSpPr>
        <p:spPr>
          <a:xfrm>
            <a:off x="4074529" y="1973338"/>
            <a:ext cx="322746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Sidensvansvägen, Lerdala</a:t>
            </a:r>
          </a:p>
          <a:p>
            <a:r>
              <a:rPr lang="sv-SE" sz="1600" dirty="0">
                <a:solidFill>
                  <a:schemeClr val="tx2"/>
                </a:solidFill>
                <a:latin typeface="Source Sans Pro" panose="020B0503030403020204" pitchFamily="34" charset="0"/>
                <a:ea typeface="Source Sans Pro" panose="020B0503030403020204" pitchFamily="34" charset="0"/>
              </a:rPr>
              <a:t>2025-: 33 be</a:t>
            </a:r>
          </a:p>
        </p:txBody>
      </p:sp>
      <p:pic>
        <p:nvPicPr>
          <p:cNvPr id="88" name="Bild 87" descr="Hus">
            <a:extLst>
              <a:ext uri="{FF2B5EF4-FFF2-40B4-BE49-F238E27FC236}">
                <a16:creationId xmlns:a16="http://schemas.microsoft.com/office/drawing/2014/main" id="{9730D7D7-7155-4C00-8BC6-D1042112B9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54353" y="2100637"/>
            <a:ext cx="360000" cy="360000"/>
          </a:xfrm>
          <a:prstGeom prst="rect">
            <a:avLst/>
          </a:prstGeom>
        </p:spPr>
      </p:pic>
      <p:grpSp>
        <p:nvGrpSpPr>
          <p:cNvPr id="52" name="Grupp 51">
            <a:extLst>
              <a:ext uri="{FF2B5EF4-FFF2-40B4-BE49-F238E27FC236}">
                <a16:creationId xmlns:a16="http://schemas.microsoft.com/office/drawing/2014/main" id="{E2ED2964-610D-47DC-8AE5-7BAC9F31AAD7}"/>
              </a:ext>
            </a:extLst>
          </p:cNvPr>
          <p:cNvGrpSpPr/>
          <p:nvPr/>
        </p:nvGrpSpPr>
        <p:grpSpPr>
          <a:xfrm>
            <a:off x="3547114" y="260000"/>
            <a:ext cx="3711869" cy="603881"/>
            <a:chOff x="7118989" y="260000"/>
            <a:chExt cx="3711869" cy="603881"/>
          </a:xfrm>
        </p:grpSpPr>
        <p:sp>
          <p:nvSpPr>
            <p:cNvPr id="77" name="textruta 76">
              <a:extLst>
                <a:ext uri="{FF2B5EF4-FFF2-40B4-BE49-F238E27FC236}">
                  <a16:creationId xmlns:a16="http://schemas.microsoft.com/office/drawing/2014/main" id="{2C5A3B92-ED4E-4C12-98C7-54215BCA30EE}"/>
                </a:ext>
              </a:extLst>
            </p:cNvPr>
            <p:cNvSpPr txBox="1"/>
            <p:nvPr/>
          </p:nvSpPr>
          <p:spPr>
            <a:xfrm>
              <a:off x="7603396" y="279106"/>
              <a:ext cx="3227462"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Björkebacken</a:t>
              </a:r>
              <a:r>
                <a:rPr lang="sv-SE" sz="1600" b="1" dirty="0">
                  <a:solidFill>
                    <a:schemeClr val="tx2"/>
                  </a:solidFill>
                  <a:latin typeface="Source Sans Pro" panose="020B0503030403020204" pitchFamily="34" charset="0"/>
                  <a:ea typeface="Source Sans Pro" panose="020B0503030403020204" pitchFamily="34" charset="0"/>
                </a:rPr>
                <a:t> etapp 3, </a:t>
              </a:r>
              <a:r>
                <a:rPr lang="sv-SE" sz="1600" b="1" dirty="0" err="1">
                  <a:solidFill>
                    <a:schemeClr val="tx2"/>
                  </a:solidFill>
                  <a:latin typeface="Source Sans Pro" panose="020B0503030403020204" pitchFamily="34" charset="0"/>
                  <a:ea typeface="Source Sans Pro" panose="020B0503030403020204" pitchFamily="34" charset="0"/>
                </a:rPr>
                <a:t>Stöpen</a:t>
              </a:r>
              <a:endParaRPr lang="sv-SE" sz="1600" b="1" dirty="0">
                <a:solidFill>
                  <a:schemeClr val="tx2"/>
                </a:solidFill>
                <a:latin typeface="Source Sans Pro" panose="020B0503030403020204" pitchFamily="34" charset="0"/>
                <a:ea typeface="Source Sans Pro" panose="020B0503030403020204" pitchFamily="34" charset="0"/>
              </a:endParaRPr>
            </a:p>
            <a:p>
              <a:r>
                <a:rPr lang="sv-SE" sz="1600" dirty="0">
                  <a:solidFill>
                    <a:schemeClr val="tx2"/>
                  </a:solidFill>
                  <a:latin typeface="Source Sans Pro" panose="020B0503030403020204" pitchFamily="34" charset="0"/>
                  <a:ea typeface="Source Sans Pro" panose="020B0503030403020204" pitchFamily="34" charset="0"/>
                </a:rPr>
                <a:t>2024-2030:</a:t>
              </a:r>
              <a:r>
                <a:rPr lang="sv-SE" sz="1600" dirty="0">
                  <a:latin typeface="Source Sans Pro" panose="020B0503030403020204" pitchFamily="34" charset="0"/>
                  <a:ea typeface="Source Sans Pro" panose="020B0503030403020204" pitchFamily="34" charset="0"/>
                </a:rPr>
                <a:t> 106 </a:t>
              </a:r>
              <a:r>
                <a:rPr lang="sv-SE" sz="1600" dirty="0">
                  <a:solidFill>
                    <a:schemeClr val="tx2"/>
                  </a:solidFill>
                  <a:latin typeface="Source Sans Pro" panose="020B0503030403020204" pitchFamily="34" charset="0"/>
                  <a:ea typeface="Source Sans Pro" panose="020B0503030403020204" pitchFamily="34" charset="0"/>
                </a:rPr>
                <a:t>be</a:t>
              </a:r>
            </a:p>
          </p:txBody>
        </p:sp>
        <p:grpSp>
          <p:nvGrpSpPr>
            <p:cNvPr id="78" name="Grupp 77">
              <a:extLst>
                <a:ext uri="{FF2B5EF4-FFF2-40B4-BE49-F238E27FC236}">
                  <a16:creationId xmlns:a16="http://schemas.microsoft.com/office/drawing/2014/main" id="{3C694F8B-3BB5-4BBE-B6A4-CEC29BF0C9B7}"/>
                </a:ext>
              </a:extLst>
            </p:cNvPr>
            <p:cNvGrpSpPr/>
            <p:nvPr/>
          </p:nvGrpSpPr>
          <p:grpSpPr>
            <a:xfrm>
              <a:off x="7118989" y="260000"/>
              <a:ext cx="620188" cy="540000"/>
              <a:chOff x="7516699" y="-864912"/>
              <a:chExt cx="620188" cy="540000"/>
            </a:xfrm>
          </p:grpSpPr>
          <p:pic>
            <p:nvPicPr>
              <p:cNvPr id="79" name="Bild 78" descr="Fastighet">
                <a:extLst>
                  <a:ext uri="{FF2B5EF4-FFF2-40B4-BE49-F238E27FC236}">
                    <a16:creationId xmlns:a16="http://schemas.microsoft.com/office/drawing/2014/main" id="{5A751B04-C450-462B-8F48-F917B441F1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89" name="Bild 88" descr="Hus">
                <a:extLst>
                  <a:ext uri="{FF2B5EF4-FFF2-40B4-BE49-F238E27FC236}">
                    <a16:creationId xmlns:a16="http://schemas.microsoft.com/office/drawing/2014/main" id="{5251BC9E-9ECF-4C28-8631-4E9FE53BE7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731802"/>
                <a:ext cx="360000" cy="360000"/>
              </a:xfrm>
              <a:prstGeom prst="rect">
                <a:avLst/>
              </a:prstGeom>
            </p:spPr>
          </p:pic>
        </p:grpSp>
      </p:grpSp>
      <p:sp>
        <p:nvSpPr>
          <p:cNvPr id="90" name="textruta 89">
            <a:extLst>
              <a:ext uri="{FF2B5EF4-FFF2-40B4-BE49-F238E27FC236}">
                <a16:creationId xmlns:a16="http://schemas.microsoft.com/office/drawing/2014/main" id="{D97BE9FB-4349-4B61-846B-A12D1E6C59B7}"/>
              </a:ext>
            </a:extLst>
          </p:cNvPr>
          <p:cNvSpPr txBox="1"/>
          <p:nvPr/>
        </p:nvSpPr>
        <p:spPr>
          <a:xfrm>
            <a:off x="4028942" y="750325"/>
            <a:ext cx="3227462"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Björkebacken</a:t>
            </a:r>
            <a:r>
              <a:rPr lang="sv-SE" sz="1600" b="1" dirty="0">
                <a:solidFill>
                  <a:schemeClr val="tx2"/>
                </a:solidFill>
                <a:latin typeface="Source Sans Pro" panose="020B0503030403020204" pitchFamily="34" charset="0"/>
                <a:ea typeface="Source Sans Pro" panose="020B0503030403020204" pitchFamily="34" charset="0"/>
              </a:rPr>
              <a:t> etapp 4, </a:t>
            </a:r>
            <a:r>
              <a:rPr lang="sv-SE" sz="1600" b="1" dirty="0" err="1">
                <a:solidFill>
                  <a:schemeClr val="tx2"/>
                </a:solidFill>
                <a:latin typeface="Source Sans Pro" panose="020B0503030403020204" pitchFamily="34" charset="0"/>
                <a:ea typeface="Source Sans Pro" panose="020B0503030403020204" pitchFamily="34" charset="0"/>
              </a:rPr>
              <a:t>Stöpen</a:t>
            </a:r>
            <a:endParaRPr lang="sv-SE" sz="1600" b="1" dirty="0">
              <a:solidFill>
                <a:schemeClr val="tx2"/>
              </a:solidFill>
              <a:latin typeface="Source Sans Pro" panose="020B0503030403020204" pitchFamily="34" charset="0"/>
              <a:ea typeface="Source Sans Pro" panose="020B0503030403020204" pitchFamily="34" charset="0"/>
            </a:endParaRPr>
          </a:p>
          <a:p>
            <a:r>
              <a:rPr lang="sv-SE" sz="1600" dirty="0">
                <a:solidFill>
                  <a:schemeClr val="tx2"/>
                </a:solidFill>
                <a:latin typeface="Source Sans Pro" panose="020B0503030403020204" pitchFamily="34" charset="0"/>
                <a:ea typeface="Source Sans Pro" panose="020B0503030403020204" pitchFamily="34" charset="0"/>
              </a:rPr>
              <a:t>2028-2035:</a:t>
            </a:r>
            <a:r>
              <a:rPr lang="sv-SE" sz="1600" dirty="0">
                <a:latin typeface="Source Sans Pro" panose="020B0503030403020204" pitchFamily="34" charset="0"/>
                <a:ea typeface="Source Sans Pro" panose="020B0503030403020204" pitchFamily="34" charset="0"/>
              </a:rPr>
              <a:t> 86 </a:t>
            </a:r>
            <a:r>
              <a:rPr lang="sv-SE" sz="1600" dirty="0">
                <a:solidFill>
                  <a:schemeClr val="tx2"/>
                </a:solidFill>
                <a:latin typeface="Source Sans Pro" panose="020B0503030403020204" pitchFamily="34" charset="0"/>
                <a:ea typeface="Source Sans Pro" panose="020B0503030403020204" pitchFamily="34" charset="0"/>
              </a:rPr>
              <a:t>be</a:t>
            </a:r>
          </a:p>
        </p:txBody>
      </p:sp>
      <p:grpSp>
        <p:nvGrpSpPr>
          <p:cNvPr id="91" name="Grupp 90">
            <a:extLst>
              <a:ext uri="{FF2B5EF4-FFF2-40B4-BE49-F238E27FC236}">
                <a16:creationId xmlns:a16="http://schemas.microsoft.com/office/drawing/2014/main" id="{300BF20F-9CC4-46E4-9110-65A8568C7FA7}"/>
              </a:ext>
            </a:extLst>
          </p:cNvPr>
          <p:cNvGrpSpPr/>
          <p:nvPr/>
        </p:nvGrpSpPr>
        <p:grpSpPr>
          <a:xfrm>
            <a:off x="7093435" y="2107575"/>
            <a:ext cx="2606523" cy="584775"/>
            <a:chOff x="4443471" y="2406264"/>
            <a:chExt cx="2606523" cy="584775"/>
          </a:xfrm>
        </p:grpSpPr>
        <p:sp>
          <p:nvSpPr>
            <p:cNvPr id="92" name="textruta 91">
              <a:extLst>
                <a:ext uri="{FF2B5EF4-FFF2-40B4-BE49-F238E27FC236}">
                  <a16:creationId xmlns:a16="http://schemas.microsoft.com/office/drawing/2014/main" id="{93D94510-B71D-4F8E-B0A6-99281A93559F}"/>
                </a:ext>
              </a:extLst>
            </p:cNvPr>
            <p:cNvSpPr txBox="1"/>
            <p:nvPr/>
          </p:nvSpPr>
          <p:spPr>
            <a:xfrm>
              <a:off x="4882866" y="2406264"/>
              <a:ext cx="2167128"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Storegården</a:t>
              </a:r>
              <a:endParaRPr lang="sv-SE" sz="1600" b="1" dirty="0">
                <a:solidFill>
                  <a:schemeClr val="tx2"/>
                </a:solidFill>
                <a:latin typeface="Source Sans Pro" panose="020B0503030403020204" pitchFamily="34" charset="0"/>
                <a:ea typeface="Source Sans Pro" panose="020B0503030403020204" pitchFamily="34" charset="0"/>
              </a:endParaRPr>
            </a:p>
            <a:p>
              <a:r>
                <a:rPr lang="sv-SE" sz="1600" dirty="0">
                  <a:latin typeface="Source Sans Pro" panose="020B0503030403020204" pitchFamily="34" charset="0"/>
                  <a:ea typeface="Source Sans Pro" panose="020B0503030403020204" pitchFamily="34" charset="0"/>
                </a:rPr>
                <a:t>2029-2030: 100 be</a:t>
              </a:r>
            </a:p>
          </p:txBody>
        </p:sp>
        <p:pic>
          <p:nvPicPr>
            <p:cNvPr id="93" name="Bild 92" descr="Stad">
              <a:extLst>
                <a:ext uri="{FF2B5EF4-FFF2-40B4-BE49-F238E27FC236}">
                  <a16:creationId xmlns:a16="http://schemas.microsoft.com/office/drawing/2014/main" id="{6483298E-B8A3-4699-B6D5-C6240CA925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43471" y="2437185"/>
              <a:ext cx="540000" cy="540000"/>
            </a:xfrm>
            <a:prstGeom prst="rect">
              <a:avLst/>
            </a:prstGeom>
          </p:spPr>
        </p:pic>
      </p:grpSp>
      <p:grpSp>
        <p:nvGrpSpPr>
          <p:cNvPr id="94" name="Grupp 93">
            <a:extLst>
              <a:ext uri="{FF2B5EF4-FFF2-40B4-BE49-F238E27FC236}">
                <a16:creationId xmlns:a16="http://schemas.microsoft.com/office/drawing/2014/main" id="{46566674-708D-4807-8184-0826A9EE1C01}"/>
              </a:ext>
            </a:extLst>
          </p:cNvPr>
          <p:cNvGrpSpPr/>
          <p:nvPr/>
        </p:nvGrpSpPr>
        <p:grpSpPr>
          <a:xfrm>
            <a:off x="3850518" y="3707338"/>
            <a:ext cx="2840640" cy="584775"/>
            <a:chOff x="3788872" y="3440212"/>
            <a:chExt cx="2840640" cy="584775"/>
          </a:xfrm>
        </p:grpSpPr>
        <p:sp>
          <p:nvSpPr>
            <p:cNvPr id="95" name="textruta 94">
              <a:extLst>
                <a:ext uri="{FF2B5EF4-FFF2-40B4-BE49-F238E27FC236}">
                  <a16:creationId xmlns:a16="http://schemas.microsoft.com/office/drawing/2014/main" id="{3A0B5E52-28D2-4CDD-8047-1101C700B737}"/>
                </a:ext>
              </a:extLst>
            </p:cNvPr>
            <p:cNvSpPr txBox="1"/>
            <p:nvPr/>
          </p:nvSpPr>
          <p:spPr>
            <a:xfrm>
              <a:off x="3788872" y="3440212"/>
              <a:ext cx="216712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Diana</a:t>
              </a:r>
            </a:p>
            <a:p>
              <a:pPr algn="r"/>
              <a:r>
                <a:rPr lang="sv-SE" sz="1600" dirty="0">
                  <a:solidFill>
                    <a:schemeClr val="tx2"/>
                  </a:solidFill>
                  <a:latin typeface="Source Sans Pro" panose="020B0503030403020204" pitchFamily="34" charset="0"/>
                  <a:ea typeface="Source Sans Pro" panose="020B0503030403020204" pitchFamily="34" charset="0"/>
                </a:rPr>
                <a:t>2028-2029: 120 be</a:t>
              </a:r>
            </a:p>
          </p:txBody>
        </p:sp>
        <p:grpSp>
          <p:nvGrpSpPr>
            <p:cNvPr id="96" name="Grupp 95">
              <a:extLst>
                <a:ext uri="{FF2B5EF4-FFF2-40B4-BE49-F238E27FC236}">
                  <a16:creationId xmlns:a16="http://schemas.microsoft.com/office/drawing/2014/main" id="{1E2A5A04-A640-40EF-8A45-3DA0AED1941F}"/>
                </a:ext>
              </a:extLst>
            </p:cNvPr>
            <p:cNvGrpSpPr/>
            <p:nvPr/>
          </p:nvGrpSpPr>
          <p:grpSpPr>
            <a:xfrm>
              <a:off x="5887407" y="3457568"/>
              <a:ext cx="742105" cy="540000"/>
              <a:chOff x="2511785" y="-738393"/>
              <a:chExt cx="742105" cy="540000"/>
            </a:xfrm>
          </p:grpSpPr>
          <p:pic>
            <p:nvPicPr>
              <p:cNvPr id="97" name="Bild 96" descr="Fabrik">
                <a:extLst>
                  <a:ext uri="{FF2B5EF4-FFF2-40B4-BE49-F238E27FC236}">
                    <a16:creationId xmlns:a16="http://schemas.microsoft.com/office/drawing/2014/main" id="{0B65249F-DDA3-4800-89F0-9607079A45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11785" y="-738393"/>
                <a:ext cx="540000" cy="540000"/>
              </a:xfrm>
              <a:prstGeom prst="rect">
                <a:avLst/>
              </a:prstGeom>
            </p:spPr>
          </p:pic>
          <p:pic>
            <p:nvPicPr>
              <p:cNvPr id="98" name="Bild 97" descr="Fastighet">
                <a:extLst>
                  <a:ext uri="{FF2B5EF4-FFF2-40B4-BE49-F238E27FC236}">
                    <a16:creationId xmlns:a16="http://schemas.microsoft.com/office/drawing/2014/main" id="{57574404-1634-48CF-8232-826C9222D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3890" y="-738393"/>
                <a:ext cx="540000" cy="540000"/>
              </a:xfrm>
              <a:prstGeom prst="rect">
                <a:avLst/>
              </a:prstGeom>
            </p:spPr>
          </p:pic>
        </p:grpSp>
      </p:grpSp>
      <p:sp>
        <p:nvSpPr>
          <p:cNvPr id="99" name="textruta 98">
            <a:extLst>
              <a:ext uri="{FF2B5EF4-FFF2-40B4-BE49-F238E27FC236}">
                <a16:creationId xmlns:a16="http://schemas.microsoft.com/office/drawing/2014/main" id="{B2A6685C-B53C-4296-87E2-62E5517C3F79}"/>
              </a:ext>
            </a:extLst>
          </p:cNvPr>
          <p:cNvSpPr txBox="1"/>
          <p:nvPr/>
        </p:nvSpPr>
        <p:spPr>
          <a:xfrm>
            <a:off x="793117" y="-32388"/>
            <a:ext cx="2576403"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LIS Vristulven, Böja</a:t>
            </a:r>
          </a:p>
          <a:p>
            <a:pPr algn="r"/>
            <a:r>
              <a:rPr lang="sv-SE" sz="1600" dirty="0">
                <a:solidFill>
                  <a:schemeClr val="tx2"/>
                </a:solidFill>
                <a:latin typeface="Source Sans Pro" panose="020B0503030403020204" pitchFamily="34" charset="0"/>
                <a:ea typeface="Source Sans Pro" panose="020B0503030403020204" pitchFamily="34" charset="0"/>
              </a:rPr>
              <a:t>2023-2031: 15 be</a:t>
            </a:r>
          </a:p>
        </p:txBody>
      </p:sp>
      <p:pic>
        <p:nvPicPr>
          <p:cNvPr id="100" name="Bild 99" descr="Hus">
            <a:extLst>
              <a:ext uri="{FF2B5EF4-FFF2-40B4-BE49-F238E27FC236}">
                <a16:creationId xmlns:a16="http://schemas.microsoft.com/office/drawing/2014/main" id="{8A4356CE-2B0F-467A-8D75-3A7D433E1B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4057" y="62760"/>
            <a:ext cx="360000" cy="360000"/>
          </a:xfrm>
          <a:prstGeom prst="rect">
            <a:avLst/>
          </a:prstGeom>
        </p:spPr>
      </p:pic>
      <p:sp>
        <p:nvSpPr>
          <p:cNvPr id="101" name="textruta 100">
            <a:extLst>
              <a:ext uri="{FF2B5EF4-FFF2-40B4-BE49-F238E27FC236}">
                <a16:creationId xmlns:a16="http://schemas.microsoft.com/office/drawing/2014/main" id="{C66583F9-51CD-4AD0-8E40-05F45DF6D8BA}"/>
              </a:ext>
            </a:extLst>
          </p:cNvPr>
          <p:cNvSpPr txBox="1"/>
          <p:nvPr/>
        </p:nvSpPr>
        <p:spPr>
          <a:xfrm>
            <a:off x="9432009" y="616008"/>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4</a:t>
            </a:r>
          </a:p>
          <a:p>
            <a:r>
              <a:rPr lang="sv-SE" sz="1600" dirty="0">
                <a:solidFill>
                  <a:schemeClr val="tx2"/>
                </a:solidFill>
                <a:latin typeface="Source Sans Pro" panose="020B0503030403020204" pitchFamily="34" charset="0"/>
                <a:ea typeface="Source Sans Pro" panose="020B0503030403020204" pitchFamily="34" charset="0"/>
              </a:rPr>
              <a:t>2024-2029: 123 be</a:t>
            </a:r>
          </a:p>
        </p:txBody>
      </p:sp>
      <p:pic>
        <p:nvPicPr>
          <p:cNvPr id="103" name="Bild 102" descr="Fastighet">
            <a:extLst>
              <a:ext uri="{FF2B5EF4-FFF2-40B4-BE49-F238E27FC236}">
                <a16:creationId xmlns:a16="http://schemas.microsoft.com/office/drawing/2014/main" id="{AFE4B2ED-1F03-4227-B575-DAE7FDA638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3162" y="612154"/>
            <a:ext cx="540000" cy="540000"/>
          </a:xfrm>
          <a:prstGeom prst="rect">
            <a:avLst/>
          </a:prstGeom>
        </p:spPr>
      </p:pic>
      <p:pic>
        <p:nvPicPr>
          <p:cNvPr id="104" name="Bild 103" descr="Hus">
            <a:extLst>
              <a:ext uri="{FF2B5EF4-FFF2-40B4-BE49-F238E27FC236}">
                <a16:creationId xmlns:a16="http://schemas.microsoft.com/office/drawing/2014/main" id="{551E2F4F-292C-46EC-AE6D-2C0AAE1C91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2974" y="826289"/>
            <a:ext cx="360000" cy="360000"/>
          </a:xfrm>
          <a:prstGeom prst="rect">
            <a:avLst/>
          </a:prstGeom>
        </p:spPr>
      </p:pic>
      <p:pic>
        <p:nvPicPr>
          <p:cNvPr id="108" name="Bild 107" descr="Fabrik">
            <a:extLst>
              <a:ext uri="{FF2B5EF4-FFF2-40B4-BE49-F238E27FC236}">
                <a16:creationId xmlns:a16="http://schemas.microsoft.com/office/drawing/2014/main" id="{F88BFF1B-38CA-4C64-8E45-A575A17A4C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3337" y="4210595"/>
            <a:ext cx="540000" cy="540000"/>
          </a:xfrm>
          <a:prstGeom prst="rect">
            <a:avLst/>
          </a:prstGeom>
        </p:spPr>
      </p:pic>
      <p:grpSp>
        <p:nvGrpSpPr>
          <p:cNvPr id="109" name="Grupp 108">
            <a:extLst>
              <a:ext uri="{FF2B5EF4-FFF2-40B4-BE49-F238E27FC236}">
                <a16:creationId xmlns:a16="http://schemas.microsoft.com/office/drawing/2014/main" id="{DF80563C-B7DF-4100-9BA7-84292B0240DB}"/>
              </a:ext>
            </a:extLst>
          </p:cNvPr>
          <p:cNvGrpSpPr/>
          <p:nvPr/>
        </p:nvGrpSpPr>
        <p:grpSpPr>
          <a:xfrm>
            <a:off x="7384408" y="4227583"/>
            <a:ext cx="2473646" cy="584775"/>
            <a:chOff x="5391575" y="2318557"/>
            <a:chExt cx="2473646" cy="584775"/>
          </a:xfrm>
        </p:grpSpPr>
        <p:sp>
          <p:nvSpPr>
            <p:cNvPr id="110" name="textruta 109">
              <a:extLst>
                <a:ext uri="{FF2B5EF4-FFF2-40B4-BE49-F238E27FC236}">
                  <a16:creationId xmlns:a16="http://schemas.microsoft.com/office/drawing/2014/main" id="{F9D8725B-6B66-4A1D-990D-2B887EC51C5C}"/>
                </a:ext>
              </a:extLst>
            </p:cNvPr>
            <p:cNvSpPr txBox="1"/>
            <p:nvPr/>
          </p:nvSpPr>
          <p:spPr>
            <a:xfrm>
              <a:off x="5698093" y="2318557"/>
              <a:ext cx="2167128"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Humlevägen</a:t>
              </a:r>
            </a:p>
            <a:p>
              <a:r>
                <a:rPr lang="sv-SE" sz="1600" dirty="0">
                  <a:solidFill>
                    <a:schemeClr val="tx2"/>
                  </a:solidFill>
                  <a:latin typeface="Source Sans Pro" panose="020B0503030403020204" pitchFamily="34" charset="0"/>
                  <a:ea typeface="Source Sans Pro" panose="020B0503030403020204" pitchFamily="34" charset="0"/>
                </a:rPr>
                <a:t>2025-2027: 43 be</a:t>
              </a:r>
            </a:p>
          </p:txBody>
        </p:sp>
        <p:pic>
          <p:nvPicPr>
            <p:cNvPr id="111" name="Bild 110" descr="Hus">
              <a:extLst>
                <a:ext uri="{FF2B5EF4-FFF2-40B4-BE49-F238E27FC236}">
                  <a16:creationId xmlns:a16="http://schemas.microsoft.com/office/drawing/2014/main" id="{562146F0-B8C1-41C8-B32E-C489254F2E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1575" y="2479670"/>
              <a:ext cx="360000" cy="360000"/>
            </a:xfrm>
            <a:prstGeom prst="rect">
              <a:avLst/>
            </a:prstGeom>
          </p:spPr>
        </p:pic>
      </p:grpSp>
      <p:sp>
        <p:nvSpPr>
          <p:cNvPr id="64" name="textruta 63">
            <a:extLst>
              <a:ext uri="{FF2B5EF4-FFF2-40B4-BE49-F238E27FC236}">
                <a16:creationId xmlns:a16="http://schemas.microsoft.com/office/drawing/2014/main" id="{A43BAC44-B09E-458B-B50A-D7F80B872063}"/>
              </a:ext>
            </a:extLst>
          </p:cNvPr>
          <p:cNvSpPr txBox="1"/>
          <p:nvPr/>
        </p:nvSpPr>
        <p:spPr>
          <a:xfrm>
            <a:off x="9302974" y="4896"/>
            <a:ext cx="3227462"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Enbärssvägen</a:t>
            </a:r>
            <a:r>
              <a:rPr lang="sv-SE" sz="1600" b="1" dirty="0">
                <a:solidFill>
                  <a:schemeClr val="tx2"/>
                </a:solidFill>
                <a:latin typeface="Source Sans Pro" panose="020B0503030403020204" pitchFamily="34" charset="0"/>
                <a:ea typeface="Source Sans Pro" panose="020B0503030403020204" pitchFamily="34" charset="0"/>
              </a:rPr>
              <a:t>, Väring</a:t>
            </a:r>
          </a:p>
          <a:p>
            <a:r>
              <a:rPr lang="sv-SE" sz="1600" dirty="0">
                <a:solidFill>
                  <a:schemeClr val="tx2"/>
                </a:solidFill>
                <a:latin typeface="Source Sans Pro" panose="020B0503030403020204" pitchFamily="34" charset="0"/>
                <a:ea typeface="Source Sans Pro" panose="020B0503030403020204" pitchFamily="34" charset="0"/>
              </a:rPr>
              <a:t>2024-: 9 be</a:t>
            </a:r>
          </a:p>
        </p:txBody>
      </p:sp>
      <p:pic>
        <p:nvPicPr>
          <p:cNvPr id="65" name="Bild 64" descr="Hus">
            <a:extLst>
              <a:ext uri="{FF2B5EF4-FFF2-40B4-BE49-F238E27FC236}">
                <a16:creationId xmlns:a16="http://schemas.microsoft.com/office/drawing/2014/main" id="{CA6D94F4-CD23-4764-8095-1C3408D186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82798" y="132195"/>
            <a:ext cx="360000" cy="360000"/>
          </a:xfrm>
          <a:prstGeom prst="rect">
            <a:avLst/>
          </a:prstGeom>
        </p:spPr>
      </p:pic>
      <p:sp>
        <p:nvSpPr>
          <p:cNvPr id="72" name="textruta 71">
            <a:extLst>
              <a:ext uri="{FF2B5EF4-FFF2-40B4-BE49-F238E27FC236}">
                <a16:creationId xmlns:a16="http://schemas.microsoft.com/office/drawing/2014/main" id="{DCC913FB-0D97-4FD4-ADF5-6BFA0E2DEF9F}"/>
              </a:ext>
            </a:extLst>
          </p:cNvPr>
          <p:cNvSpPr txBox="1"/>
          <p:nvPr/>
        </p:nvSpPr>
        <p:spPr>
          <a:xfrm>
            <a:off x="9172692" y="5133285"/>
            <a:ext cx="239901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Eneborgsvägen, Värsås</a:t>
            </a:r>
          </a:p>
          <a:p>
            <a:r>
              <a:rPr lang="sv-SE" sz="1600" dirty="0">
                <a:solidFill>
                  <a:schemeClr val="tx2"/>
                </a:solidFill>
                <a:latin typeface="Source Sans Pro" panose="020B0503030403020204" pitchFamily="34" charset="0"/>
                <a:ea typeface="Source Sans Pro" panose="020B0503030403020204" pitchFamily="34" charset="0"/>
              </a:rPr>
              <a:t>2028-2030: 12 be</a:t>
            </a:r>
          </a:p>
        </p:txBody>
      </p:sp>
      <p:pic>
        <p:nvPicPr>
          <p:cNvPr id="74" name="Bild 73" descr="Fastighet">
            <a:extLst>
              <a:ext uri="{FF2B5EF4-FFF2-40B4-BE49-F238E27FC236}">
                <a16:creationId xmlns:a16="http://schemas.microsoft.com/office/drawing/2014/main" id="{E95AEEBC-1C58-433A-86B5-61F5F316D1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42658" y="5188694"/>
            <a:ext cx="540000" cy="540000"/>
          </a:xfrm>
          <a:prstGeom prst="rect">
            <a:avLst/>
          </a:prstGeom>
        </p:spPr>
      </p:pic>
    </p:spTree>
    <p:extLst>
      <p:ext uri="{BB962C8B-B14F-4D97-AF65-F5344CB8AC3E}">
        <p14:creationId xmlns:p14="http://schemas.microsoft.com/office/powerpoint/2010/main" val="69200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30" name="textruta 29">
            <a:extLst>
              <a:ext uri="{FF2B5EF4-FFF2-40B4-BE49-F238E27FC236}">
                <a16:creationId xmlns:a16="http://schemas.microsoft.com/office/drawing/2014/main" id="{E99EA089-FC31-4346-8E6A-0977055DB485}"/>
              </a:ext>
            </a:extLst>
          </p:cNvPr>
          <p:cNvSpPr txBox="1"/>
          <p:nvPr/>
        </p:nvSpPr>
        <p:spPr>
          <a:xfrm>
            <a:off x="8374341" y="2256399"/>
            <a:ext cx="493776" cy="338554"/>
          </a:xfrm>
          <a:prstGeom prst="rect">
            <a:avLst/>
          </a:prstGeom>
          <a:noFill/>
        </p:spPr>
        <p:txBody>
          <a:bodyPr wrap="square" rtlCol="0">
            <a:spAutoFit/>
          </a:bodyPr>
          <a:lstStyle/>
          <a:p>
            <a:pPr algn="ctr"/>
            <a:r>
              <a:rPr lang="sv-SE" sz="1600" dirty="0">
                <a:solidFill>
                  <a:schemeClr val="bg1"/>
                </a:solidFill>
                <a:latin typeface="Source Sans Pro" panose="020B0503030403020204" pitchFamily="34" charset="0"/>
                <a:ea typeface="Source Sans Pro" panose="020B0503030403020204" pitchFamily="34" charset="0"/>
              </a:rPr>
              <a:t>215</a:t>
            </a:r>
          </a:p>
        </p:txBody>
      </p:sp>
      <p:cxnSp>
        <p:nvCxnSpPr>
          <p:cNvPr id="35" name="Rak pilkoppling 34">
            <a:extLst>
              <a:ext uri="{FF2B5EF4-FFF2-40B4-BE49-F238E27FC236}">
                <a16:creationId xmlns:a16="http://schemas.microsoft.com/office/drawing/2014/main" id="{C5941C56-2C46-42CF-8DAC-694C24A76FC0}"/>
              </a:ext>
            </a:extLst>
          </p:cNvPr>
          <p:cNvCxnSpPr>
            <a:cxnSpLocks/>
          </p:cNvCxnSpPr>
          <p:nvPr/>
        </p:nvCxnSpPr>
        <p:spPr>
          <a:xfrm flipV="1">
            <a:off x="7222994" y="250602"/>
            <a:ext cx="0" cy="373763"/>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40" name="Rubrik 1">
            <a:extLst>
              <a:ext uri="{FF2B5EF4-FFF2-40B4-BE49-F238E27FC236}">
                <a16:creationId xmlns:a16="http://schemas.microsoft.com/office/drawing/2014/main" id="{90270A71-22F5-4114-BED4-B4F7E21D50DD}"/>
              </a:ext>
            </a:extLst>
          </p:cNvPr>
          <p:cNvSpPr txBox="1">
            <a:spLocks/>
          </p:cNvSpPr>
          <p:nvPr/>
        </p:nvSpPr>
        <p:spPr>
          <a:xfrm>
            <a:off x="372763" y="340692"/>
            <a:ext cx="4002800" cy="137043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Pågående bostadsprojekt</a:t>
            </a:r>
          </a:p>
        </p:txBody>
      </p:sp>
      <p:sp>
        <p:nvSpPr>
          <p:cNvPr id="2" name="textruta 1">
            <a:extLst>
              <a:ext uri="{FF2B5EF4-FFF2-40B4-BE49-F238E27FC236}">
                <a16:creationId xmlns:a16="http://schemas.microsoft.com/office/drawing/2014/main" id="{BC652FFD-0707-4D6B-B62A-56752EEB5D28}"/>
              </a:ext>
            </a:extLst>
          </p:cNvPr>
          <p:cNvSpPr txBox="1"/>
          <p:nvPr/>
        </p:nvSpPr>
        <p:spPr>
          <a:xfrm>
            <a:off x="440696" y="5135240"/>
            <a:ext cx="3608716" cy="707886"/>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Totalt  cirka 2 800 bostäder</a:t>
            </a:r>
          </a:p>
          <a:p>
            <a:r>
              <a:rPr lang="sv-SE" sz="2000" b="1" dirty="0">
                <a:latin typeface="Source Sans Pro" panose="020B0503030403020204" pitchFamily="34" charset="0"/>
                <a:ea typeface="Source Sans Pro" panose="020B0503030403020204" pitchFamily="34" charset="0"/>
              </a:rPr>
              <a:t>2016-2032+</a:t>
            </a:r>
          </a:p>
        </p:txBody>
      </p:sp>
      <p:graphicFrame>
        <p:nvGraphicFramePr>
          <p:cNvPr id="3" name="Tabell 2">
            <a:extLst>
              <a:ext uri="{FF2B5EF4-FFF2-40B4-BE49-F238E27FC236}">
                <a16:creationId xmlns:a16="http://schemas.microsoft.com/office/drawing/2014/main" id="{B2B9E0AD-EB00-47B9-8097-CE64D1F5EF86}"/>
              </a:ext>
            </a:extLst>
          </p:cNvPr>
          <p:cNvGraphicFramePr>
            <a:graphicFrameLocks noGrp="1"/>
          </p:cNvGraphicFramePr>
          <p:nvPr/>
        </p:nvGraphicFramePr>
        <p:xfrm>
          <a:off x="334355" y="1995907"/>
          <a:ext cx="3342062" cy="2569823"/>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727196">
                <a:tc>
                  <a:txBody>
                    <a:bodyPr/>
                    <a:lstStyle/>
                    <a:p>
                      <a:r>
                        <a:rPr lang="sv-SE" sz="1000" dirty="0">
                          <a:latin typeface="Source Sans Pro" panose="020B0503030403020204" pitchFamily="34" charset="0"/>
                          <a:ea typeface="Source Sans Pro" panose="020B0503030403020204" pitchFamily="34" charset="0"/>
                        </a:rPr>
                        <a:t>Ej </a:t>
                      </a:r>
                      <a:r>
                        <a:rPr lang="sv-SE" sz="1000" dirty="0" err="1">
                          <a:latin typeface="Source Sans Pro" panose="020B0503030403020204" pitchFamily="34" charset="0"/>
                          <a:ea typeface="Source Sans Pro" panose="020B0503030403020204" pitchFamily="34" charset="0"/>
                        </a:rPr>
                        <a:t>påbröjat</a:t>
                      </a:r>
                      <a:endParaRPr lang="sv-SE" sz="1000" dirty="0">
                        <a:latin typeface="Source Sans Pro" panose="020B0503030403020204" pitchFamily="34" charset="0"/>
                        <a:ea typeface="Source Sans Pro" panose="020B0503030403020204" pitchFamily="34" charset="0"/>
                      </a:endParaRP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31492">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41438">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39411">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58094">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51389">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sp>
        <p:nvSpPr>
          <p:cNvPr id="54" name="textruta 53">
            <a:extLst>
              <a:ext uri="{FF2B5EF4-FFF2-40B4-BE49-F238E27FC236}">
                <a16:creationId xmlns:a16="http://schemas.microsoft.com/office/drawing/2014/main" id="{B2FD863A-9EE1-464A-A6A2-5E3D46BA204A}"/>
              </a:ext>
            </a:extLst>
          </p:cNvPr>
          <p:cNvSpPr txBox="1"/>
          <p:nvPr/>
        </p:nvSpPr>
        <p:spPr>
          <a:xfrm>
            <a:off x="6242536" y="5523382"/>
            <a:ext cx="689027"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36</a:t>
            </a:r>
          </a:p>
        </p:txBody>
      </p:sp>
      <p:grpSp>
        <p:nvGrpSpPr>
          <p:cNvPr id="4" name="Grupp 3">
            <a:extLst>
              <a:ext uri="{FF2B5EF4-FFF2-40B4-BE49-F238E27FC236}">
                <a16:creationId xmlns:a16="http://schemas.microsoft.com/office/drawing/2014/main" id="{870D111B-4D10-4DEB-AB60-297A7B3EEBAB}"/>
              </a:ext>
            </a:extLst>
          </p:cNvPr>
          <p:cNvGrpSpPr/>
          <p:nvPr/>
        </p:nvGrpSpPr>
        <p:grpSpPr>
          <a:xfrm>
            <a:off x="8807549" y="1622262"/>
            <a:ext cx="2988748" cy="595504"/>
            <a:chOff x="8807549" y="1622262"/>
            <a:chExt cx="2988748" cy="595504"/>
          </a:xfrm>
        </p:grpSpPr>
        <p:sp>
          <p:nvSpPr>
            <p:cNvPr id="22" name="textruta 21"/>
            <p:cNvSpPr txBox="1"/>
            <p:nvPr/>
          </p:nvSpPr>
          <p:spPr>
            <a:xfrm>
              <a:off x="9293011" y="1632991"/>
              <a:ext cx="2503286" cy="584775"/>
            </a:xfrm>
            <a:prstGeom prst="rect">
              <a:avLst/>
            </a:prstGeom>
            <a:noFill/>
          </p:spPr>
          <p:txBody>
            <a:bodyPr wrap="square" rtlCol="0">
              <a:spAutoFit/>
            </a:bodyPr>
            <a:lstStyle/>
            <a:p>
              <a:r>
                <a:rPr lang="sv-SE" sz="1600" b="1" dirty="0">
                  <a:solidFill>
                    <a:schemeClr val="accent1">
                      <a:lumMod val="75000"/>
                    </a:schemeClr>
                  </a:solidFill>
                  <a:latin typeface="Source Sans Pro" panose="020B0503030403020204" pitchFamily="34" charset="0"/>
                  <a:ea typeface="Source Sans Pro" panose="020B0503030403020204" pitchFamily="34" charset="0"/>
                </a:rPr>
                <a:t>Trädgårdsstaden etapp 2</a:t>
              </a:r>
            </a:p>
            <a:p>
              <a:r>
                <a:rPr lang="sv-SE" sz="1600" dirty="0">
                  <a:solidFill>
                    <a:schemeClr val="accent1">
                      <a:lumMod val="75000"/>
                    </a:schemeClr>
                  </a:solidFill>
                  <a:latin typeface="Source Sans Pro" panose="020B0503030403020204" pitchFamily="34" charset="0"/>
                  <a:ea typeface="Source Sans Pro" panose="020B0503030403020204" pitchFamily="34" charset="0"/>
                </a:rPr>
                <a:t>2016-2025: 526 be</a:t>
              </a:r>
            </a:p>
          </p:txBody>
        </p:sp>
        <p:grpSp>
          <p:nvGrpSpPr>
            <p:cNvPr id="105" name="Grupp 104">
              <a:extLst>
                <a:ext uri="{FF2B5EF4-FFF2-40B4-BE49-F238E27FC236}">
                  <a16:creationId xmlns:a16="http://schemas.microsoft.com/office/drawing/2014/main" id="{975AEFC4-3FB6-4A75-BA31-8198A22EBED7}"/>
                </a:ext>
              </a:extLst>
            </p:cNvPr>
            <p:cNvGrpSpPr/>
            <p:nvPr/>
          </p:nvGrpSpPr>
          <p:grpSpPr>
            <a:xfrm>
              <a:off x="8807549" y="1622262"/>
              <a:ext cx="620188" cy="574135"/>
              <a:chOff x="7516699" y="-864912"/>
              <a:chExt cx="620188" cy="574135"/>
            </a:xfrm>
          </p:grpSpPr>
          <p:pic>
            <p:nvPicPr>
              <p:cNvPr id="106" name="Bild 105" descr="Fastighet">
                <a:extLst>
                  <a:ext uri="{FF2B5EF4-FFF2-40B4-BE49-F238E27FC236}">
                    <a16:creationId xmlns:a16="http://schemas.microsoft.com/office/drawing/2014/main" id="{1945636E-83BE-4AB1-BDAB-3580E5F502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107" name="Bild 106" descr="Hus">
                <a:extLst>
                  <a:ext uri="{FF2B5EF4-FFF2-40B4-BE49-F238E27FC236}">
                    <a16:creationId xmlns:a16="http://schemas.microsoft.com/office/drawing/2014/main" id="{658BA8DA-7CB2-44E9-BAFD-BCB8455236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650777"/>
                <a:ext cx="360000" cy="360000"/>
              </a:xfrm>
              <a:prstGeom prst="rect">
                <a:avLst/>
              </a:prstGeom>
            </p:spPr>
          </p:pic>
        </p:grpSp>
      </p:grpSp>
      <p:sp>
        <p:nvSpPr>
          <p:cNvPr id="59" name="textruta 58">
            <a:extLst>
              <a:ext uri="{FF2B5EF4-FFF2-40B4-BE49-F238E27FC236}">
                <a16:creationId xmlns:a16="http://schemas.microsoft.com/office/drawing/2014/main" id="{BBA2CB06-1F30-41EC-94F2-356D55C818F0}"/>
              </a:ext>
            </a:extLst>
          </p:cNvPr>
          <p:cNvSpPr txBox="1"/>
          <p:nvPr/>
        </p:nvSpPr>
        <p:spPr>
          <a:xfrm>
            <a:off x="8894899" y="1144108"/>
            <a:ext cx="2503286" cy="584775"/>
          </a:xfrm>
          <a:prstGeom prst="rect">
            <a:avLst/>
          </a:prstGeom>
          <a:noFill/>
        </p:spPr>
        <p:txBody>
          <a:bodyPr wrap="square" rtlCol="0">
            <a:spAutoFit/>
          </a:bodyPr>
          <a:lstStyle/>
          <a:p>
            <a:r>
              <a:rPr lang="sv-SE" sz="1600" b="1" dirty="0">
                <a:solidFill>
                  <a:schemeClr val="accent1">
                    <a:lumMod val="75000"/>
                  </a:schemeClr>
                </a:solidFill>
                <a:latin typeface="Source Sans Pro" panose="020B0503030403020204" pitchFamily="34" charset="0"/>
                <a:ea typeface="Source Sans Pro" panose="020B0503030403020204" pitchFamily="34" charset="0"/>
              </a:rPr>
              <a:t>Trädgårdsstaden etapp 3</a:t>
            </a:r>
          </a:p>
          <a:p>
            <a:r>
              <a:rPr lang="sv-SE" sz="1600" dirty="0">
                <a:solidFill>
                  <a:schemeClr val="accent1">
                    <a:lumMod val="75000"/>
                  </a:schemeClr>
                </a:solidFill>
                <a:latin typeface="Source Sans Pro" panose="020B0503030403020204" pitchFamily="34" charset="0"/>
                <a:ea typeface="Source Sans Pro" panose="020B0503030403020204" pitchFamily="34" charset="0"/>
              </a:rPr>
              <a:t>2021-2027: 437 be</a:t>
            </a:r>
          </a:p>
        </p:txBody>
      </p:sp>
      <p:pic>
        <p:nvPicPr>
          <p:cNvPr id="60" name="Bild 59" descr="Fastighet">
            <a:extLst>
              <a:ext uri="{FF2B5EF4-FFF2-40B4-BE49-F238E27FC236}">
                <a16:creationId xmlns:a16="http://schemas.microsoft.com/office/drawing/2014/main" id="{1FC5E632-89F0-4584-B6C7-5750D5BF6E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2658" y="1120965"/>
            <a:ext cx="540000" cy="540000"/>
          </a:xfrm>
          <a:prstGeom prst="rect">
            <a:avLst/>
          </a:prstGeom>
        </p:spPr>
      </p:pic>
      <p:pic>
        <p:nvPicPr>
          <p:cNvPr id="61" name="Bild 60" descr="Hus">
            <a:extLst>
              <a:ext uri="{FF2B5EF4-FFF2-40B4-BE49-F238E27FC236}">
                <a16:creationId xmlns:a16="http://schemas.microsoft.com/office/drawing/2014/main" id="{D6DC8EEE-9B2E-4C10-AA03-BDF2CCE002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2470" y="1335100"/>
            <a:ext cx="360000" cy="360000"/>
          </a:xfrm>
          <a:prstGeom prst="rect">
            <a:avLst/>
          </a:prstGeom>
        </p:spPr>
      </p:pic>
      <p:sp>
        <p:nvSpPr>
          <p:cNvPr id="62" name="textruta 61">
            <a:extLst>
              <a:ext uri="{FF2B5EF4-FFF2-40B4-BE49-F238E27FC236}">
                <a16:creationId xmlns:a16="http://schemas.microsoft.com/office/drawing/2014/main" id="{FBABEBC4-1524-4E67-9AB6-8A12025C7E54}"/>
              </a:ext>
            </a:extLst>
          </p:cNvPr>
          <p:cNvSpPr txBox="1"/>
          <p:nvPr/>
        </p:nvSpPr>
        <p:spPr>
          <a:xfrm>
            <a:off x="7377286" y="2711858"/>
            <a:ext cx="2167128" cy="584775"/>
          </a:xfrm>
          <a:prstGeom prst="rect">
            <a:avLst/>
          </a:prstGeom>
          <a:noFill/>
        </p:spPr>
        <p:txBody>
          <a:bodyPr wrap="square" rtlCol="0">
            <a:spAutoFit/>
          </a:bodyPr>
          <a:lstStyle/>
          <a:p>
            <a:r>
              <a:rPr lang="sv-SE" sz="1600" b="1" dirty="0" err="1">
                <a:solidFill>
                  <a:schemeClr val="accent1">
                    <a:lumMod val="75000"/>
                  </a:schemeClr>
                </a:solidFill>
                <a:latin typeface="Source Sans Pro" panose="020B0503030403020204" pitchFamily="34" charset="0"/>
                <a:ea typeface="Source Sans Pro" panose="020B0503030403020204" pitchFamily="34" charset="0"/>
              </a:rPr>
              <a:t>Mossagården</a:t>
            </a:r>
            <a:endParaRPr lang="sv-SE" sz="1600" b="1" dirty="0">
              <a:solidFill>
                <a:schemeClr val="accent1">
                  <a:lumMod val="75000"/>
                </a:schemeClr>
              </a:solidFill>
              <a:latin typeface="Source Sans Pro" panose="020B0503030403020204" pitchFamily="34" charset="0"/>
              <a:ea typeface="Source Sans Pro" panose="020B0503030403020204" pitchFamily="34" charset="0"/>
            </a:endParaRPr>
          </a:p>
          <a:p>
            <a:r>
              <a:rPr lang="sv-SE" sz="1600" dirty="0">
                <a:solidFill>
                  <a:schemeClr val="accent1">
                    <a:lumMod val="75000"/>
                  </a:schemeClr>
                </a:solidFill>
                <a:latin typeface="Source Sans Pro" panose="020B0503030403020204" pitchFamily="34" charset="0"/>
                <a:ea typeface="Source Sans Pro" panose="020B0503030403020204" pitchFamily="34" charset="0"/>
              </a:rPr>
              <a:t>2024-2026: 265 be</a:t>
            </a:r>
          </a:p>
        </p:txBody>
      </p:sp>
      <p:grpSp>
        <p:nvGrpSpPr>
          <p:cNvPr id="6" name="Grupp 5">
            <a:extLst>
              <a:ext uri="{FF2B5EF4-FFF2-40B4-BE49-F238E27FC236}">
                <a16:creationId xmlns:a16="http://schemas.microsoft.com/office/drawing/2014/main" id="{EA93A510-B8D4-46AC-9CF7-0FBB81C4CFB1}"/>
              </a:ext>
            </a:extLst>
          </p:cNvPr>
          <p:cNvGrpSpPr/>
          <p:nvPr/>
        </p:nvGrpSpPr>
        <p:grpSpPr>
          <a:xfrm>
            <a:off x="6807638" y="2608142"/>
            <a:ext cx="634364" cy="675320"/>
            <a:chOff x="-1068769" y="4074832"/>
            <a:chExt cx="634364" cy="675320"/>
          </a:xfrm>
        </p:grpSpPr>
        <p:pic>
          <p:nvPicPr>
            <p:cNvPr id="50" name="Bild 49" descr="Fabrik">
              <a:extLst>
                <a:ext uri="{FF2B5EF4-FFF2-40B4-BE49-F238E27FC236}">
                  <a16:creationId xmlns:a16="http://schemas.microsoft.com/office/drawing/2014/main" id="{9A4E9538-F3B9-4E39-9CC4-A66405E4CF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8769" y="4074832"/>
              <a:ext cx="540000" cy="540000"/>
            </a:xfrm>
            <a:prstGeom prst="rect">
              <a:avLst/>
            </a:prstGeom>
          </p:spPr>
        </p:pic>
        <p:pic>
          <p:nvPicPr>
            <p:cNvPr id="63" name="Bild 62" descr="Stad">
              <a:extLst>
                <a:ext uri="{FF2B5EF4-FFF2-40B4-BE49-F238E27FC236}">
                  <a16:creationId xmlns:a16="http://schemas.microsoft.com/office/drawing/2014/main" id="{1DAA0520-7BFA-4047-8E0C-D1DEC52DF7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4405" y="4210152"/>
              <a:ext cx="540000" cy="540000"/>
            </a:xfrm>
            <a:prstGeom prst="rect">
              <a:avLst/>
            </a:prstGeom>
          </p:spPr>
        </p:pic>
      </p:grpSp>
      <p:sp>
        <p:nvSpPr>
          <p:cNvPr id="69" name="textruta 68">
            <a:extLst>
              <a:ext uri="{FF2B5EF4-FFF2-40B4-BE49-F238E27FC236}">
                <a16:creationId xmlns:a16="http://schemas.microsoft.com/office/drawing/2014/main" id="{A2FB0E56-410F-4138-A3E6-3A63AAA5E2E4}"/>
              </a:ext>
            </a:extLst>
          </p:cNvPr>
          <p:cNvSpPr txBox="1"/>
          <p:nvPr/>
        </p:nvSpPr>
        <p:spPr>
          <a:xfrm>
            <a:off x="10606794" y="2632006"/>
            <a:ext cx="3227462" cy="584775"/>
          </a:xfrm>
          <a:prstGeom prst="rect">
            <a:avLst/>
          </a:prstGeom>
          <a:noFill/>
        </p:spPr>
        <p:txBody>
          <a:bodyPr wrap="square" rtlCol="0">
            <a:spAutoFit/>
          </a:bodyPr>
          <a:lstStyle/>
          <a:p>
            <a:r>
              <a:rPr lang="sv-SE" sz="1600" b="1" dirty="0">
                <a:solidFill>
                  <a:srgbClr val="FF0000"/>
                </a:solidFill>
                <a:latin typeface="Source Sans Pro" panose="020B0503030403020204" pitchFamily="34" charset="0"/>
                <a:ea typeface="Source Sans Pro" panose="020B0503030403020204" pitchFamily="34" charset="0"/>
              </a:rPr>
              <a:t>Äppelbyn</a:t>
            </a:r>
          </a:p>
          <a:p>
            <a:r>
              <a:rPr lang="sv-SE" sz="1600" dirty="0">
                <a:solidFill>
                  <a:srgbClr val="FF0000"/>
                </a:solidFill>
                <a:latin typeface="Source Sans Pro" panose="020B0503030403020204" pitchFamily="34" charset="0"/>
                <a:ea typeface="Source Sans Pro" panose="020B0503030403020204" pitchFamily="34" charset="0"/>
              </a:rPr>
              <a:t>2019-2023: 20 be</a:t>
            </a:r>
          </a:p>
        </p:txBody>
      </p:sp>
      <p:pic>
        <p:nvPicPr>
          <p:cNvPr id="70" name="Bild 69" descr="Hus">
            <a:extLst>
              <a:ext uri="{FF2B5EF4-FFF2-40B4-BE49-F238E27FC236}">
                <a16:creationId xmlns:a16="http://schemas.microsoft.com/office/drawing/2014/main" id="{85016F87-0DB0-49F8-A235-D6AF688331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0822" y="2778625"/>
            <a:ext cx="360000" cy="360000"/>
          </a:xfrm>
          <a:prstGeom prst="rect">
            <a:avLst/>
          </a:prstGeom>
        </p:spPr>
      </p:pic>
      <p:pic>
        <p:nvPicPr>
          <p:cNvPr id="71" name="Bild 70" descr="Fastighet">
            <a:extLst>
              <a:ext uri="{FF2B5EF4-FFF2-40B4-BE49-F238E27FC236}">
                <a16:creationId xmlns:a16="http://schemas.microsoft.com/office/drawing/2014/main" id="{26E86E7E-4804-407B-A87A-67CE5EDAD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4948" y="1012460"/>
            <a:ext cx="540000" cy="540000"/>
          </a:xfrm>
          <a:prstGeom prst="rect">
            <a:avLst/>
          </a:prstGeom>
        </p:spPr>
      </p:pic>
      <p:pic>
        <p:nvPicPr>
          <p:cNvPr id="73" name="Bild 72" descr="Fabrik">
            <a:extLst>
              <a:ext uri="{FF2B5EF4-FFF2-40B4-BE49-F238E27FC236}">
                <a16:creationId xmlns:a16="http://schemas.microsoft.com/office/drawing/2014/main" id="{782E9BE4-9410-4140-BEBF-247EBFD1D9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72843" y="1084652"/>
            <a:ext cx="540000" cy="540000"/>
          </a:xfrm>
          <a:prstGeom prst="rect">
            <a:avLst/>
          </a:prstGeom>
        </p:spPr>
      </p:pic>
      <p:sp>
        <p:nvSpPr>
          <p:cNvPr id="75" name="textruta 74">
            <a:extLst>
              <a:ext uri="{FF2B5EF4-FFF2-40B4-BE49-F238E27FC236}">
                <a16:creationId xmlns:a16="http://schemas.microsoft.com/office/drawing/2014/main" id="{037E8023-7401-45B3-BCB3-753A29EAB8D6}"/>
              </a:ext>
            </a:extLst>
          </p:cNvPr>
          <p:cNvSpPr txBox="1"/>
          <p:nvPr/>
        </p:nvSpPr>
        <p:spPr>
          <a:xfrm>
            <a:off x="4759633" y="1072361"/>
            <a:ext cx="2576403" cy="584775"/>
          </a:xfrm>
          <a:prstGeom prst="rect">
            <a:avLst/>
          </a:prstGeom>
          <a:noFill/>
        </p:spPr>
        <p:txBody>
          <a:bodyPr wrap="square" rtlCol="0">
            <a:spAutoFit/>
          </a:bodyPr>
          <a:lstStyle/>
          <a:p>
            <a:pPr algn="r"/>
            <a:r>
              <a:rPr lang="sv-SE" sz="1600" b="1" dirty="0">
                <a:solidFill>
                  <a:schemeClr val="accent1">
                    <a:lumMod val="75000"/>
                  </a:schemeClr>
                </a:solidFill>
                <a:latin typeface="Source Sans Pro" panose="020B0503030403020204" pitchFamily="34" charset="0"/>
                <a:ea typeface="Source Sans Pro" panose="020B0503030403020204" pitchFamily="34" charset="0"/>
              </a:rPr>
              <a:t>Hälsans Park</a:t>
            </a:r>
          </a:p>
          <a:p>
            <a:pPr algn="r"/>
            <a:r>
              <a:rPr lang="sv-SE" sz="1600" dirty="0">
                <a:solidFill>
                  <a:schemeClr val="accent1">
                    <a:lumMod val="75000"/>
                  </a:schemeClr>
                </a:solidFill>
                <a:latin typeface="Source Sans Pro" panose="020B0503030403020204" pitchFamily="34" charset="0"/>
                <a:ea typeface="Source Sans Pro" panose="020B0503030403020204" pitchFamily="34" charset="0"/>
              </a:rPr>
              <a:t>2024: 88 be</a:t>
            </a:r>
          </a:p>
        </p:txBody>
      </p:sp>
      <p:grpSp>
        <p:nvGrpSpPr>
          <p:cNvPr id="80" name="Grupp 79">
            <a:extLst>
              <a:ext uri="{FF2B5EF4-FFF2-40B4-BE49-F238E27FC236}">
                <a16:creationId xmlns:a16="http://schemas.microsoft.com/office/drawing/2014/main" id="{6608E74B-D224-415D-AAAC-5924D2BA8BF0}"/>
              </a:ext>
            </a:extLst>
          </p:cNvPr>
          <p:cNvGrpSpPr/>
          <p:nvPr/>
        </p:nvGrpSpPr>
        <p:grpSpPr>
          <a:xfrm>
            <a:off x="7219986" y="3264576"/>
            <a:ext cx="3680896" cy="584775"/>
            <a:chOff x="7159830" y="3264576"/>
            <a:chExt cx="2395364" cy="584775"/>
          </a:xfrm>
        </p:grpSpPr>
        <p:pic>
          <p:nvPicPr>
            <p:cNvPr id="81" name="Bild 80" descr="Stad">
              <a:extLst>
                <a:ext uri="{FF2B5EF4-FFF2-40B4-BE49-F238E27FC236}">
                  <a16:creationId xmlns:a16="http://schemas.microsoft.com/office/drawing/2014/main" id="{BE8A495E-FDD8-44FA-B4D8-8FE2133F92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59830" y="3295682"/>
              <a:ext cx="540000" cy="540000"/>
            </a:xfrm>
            <a:prstGeom prst="rect">
              <a:avLst/>
            </a:prstGeom>
          </p:spPr>
        </p:pic>
        <p:sp>
          <p:nvSpPr>
            <p:cNvPr id="82" name="textruta 81">
              <a:extLst>
                <a:ext uri="{FF2B5EF4-FFF2-40B4-BE49-F238E27FC236}">
                  <a16:creationId xmlns:a16="http://schemas.microsoft.com/office/drawing/2014/main" id="{79BDCFB0-460C-48B1-BB83-2B1F213E8A6A}"/>
                </a:ext>
              </a:extLst>
            </p:cNvPr>
            <p:cNvSpPr txBox="1"/>
            <p:nvPr/>
          </p:nvSpPr>
          <p:spPr>
            <a:xfrm>
              <a:off x="7663204" y="3264576"/>
              <a:ext cx="189199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Bostället</a:t>
              </a:r>
            </a:p>
            <a:p>
              <a:r>
                <a:rPr lang="sv-SE" sz="1600" dirty="0">
                  <a:solidFill>
                    <a:schemeClr val="tx2"/>
                  </a:solidFill>
                  <a:latin typeface="Source Sans Pro" panose="020B0503030403020204" pitchFamily="34" charset="0"/>
                  <a:ea typeface="Source Sans Pro" panose="020B0503030403020204" pitchFamily="34" charset="0"/>
                </a:rPr>
                <a:t>2023-2027: 155 be</a:t>
              </a:r>
              <a:endParaRPr lang="sv-SE" dirty="0">
                <a:solidFill>
                  <a:schemeClr val="tx2"/>
                </a:solidFill>
                <a:latin typeface="Source Sans Pro Black" panose="020B0803030403020204" pitchFamily="34" charset="0"/>
                <a:ea typeface="Source Sans Pro Black" panose="020B0803030403020204" pitchFamily="34" charset="0"/>
              </a:endParaRPr>
            </a:p>
          </p:txBody>
        </p:sp>
      </p:grpSp>
      <p:grpSp>
        <p:nvGrpSpPr>
          <p:cNvPr id="49" name="Grupp 48">
            <a:extLst>
              <a:ext uri="{FF2B5EF4-FFF2-40B4-BE49-F238E27FC236}">
                <a16:creationId xmlns:a16="http://schemas.microsoft.com/office/drawing/2014/main" id="{E915F402-1776-4F53-AEA1-0F34AC10F1B0}"/>
              </a:ext>
            </a:extLst>
          </p:cNvPr>
          <p:cNvGrpSpPr/>
          <p:nvPr/>
        </p:nvGrpSpPr>
        <p:grpSpPr>
          <a:xfrm>
            <a:off x="7222994" y="3760057"/>
            <a:ext cx="2394710" cy="584775"/>
            <a:chOff x="7153876" y="3722594"/>
            <a:chExt cx="2394710" cy="584775"/>
          </a:xfrm>
        </p:grpSpPr>
        <p:sp>
          <p:nvSpPr>
            <p:cNvPr id="53" name="textruta 52">
              <a:extLst>
                <a:ext uri="{FF2B5EF4-FFF2-40B4-BE49-F238E27FC236}">
                  <a16:creationId xmlns:a16="http://schemas.microsoft.com/office/drawing/2014/main" id="{71EB122B-BD2D-4402-97F5-0F3E5B3822F7}"/>
                </a:ext>
              </a:extLst>
            </p:cNvPr>
            <p:cNvSpPr txBox="1"/>
            <p:nvPr/>
          </p:nvSpPr>
          <p:spPr>
            <a:xfrm>
              <a:off x="7656596" y="3722594"/>
              <a:ext cx="1891990" cy="584775"/>
            </a:xfrm>
            <a:prstGeom prst="rect">
              <a:avLst/>
            </a:prstGeom>
            <a:noFill/>
          </p:spPr>
          <p:txBody>
            <a:bodyPr wrap="square" rtlCol="0">
              <a:spAutoFit/>
            </a:bodyPr>
            <a:lstStyle/>
            <a:p>
              <a:r>
                <a:rPr lang="sv-SE" sz="1600" b="1" dirty="0">
                  <a:solidFill>
                    <a:schemeClr val="accent1">
                      <a:lumMod val="75000"/>
                    </a:schemeClr>
                  </a:solidFill>
                  <a:latin typeface="Source Sans Pro" panose="020B0503030403020204" pitchFamily="34" charset="0"/>
                  <a:ea typeface="Source Sans Pro" panose="020B0503030403020204" pitchFamily="34" charset="0"/>
                </a:rPr>
                <a:t>Ekedal norra</a:t>
              </a:r>
            </a:p>
            <a:p>
              <a:r>
                <a:rPr lang="sv-SE" sz="1600" dirty="0">
                  <a:solidFill>
                    <a:schemeClr val="accent1">
                      <a:lumMod val="75000"/>
                    </a:schemeClr>
                  </a:solidFill>
                  <a:latin typeface="Source Sans Pro" panose="020B0503030403020204" pitchFamily="34" charset="0"/>
                  <a:ea typeface="Source Sans Pro" panose="020B0503030403020204" pitchFamily="34" charset="0"/>
                </a:rPr>
                <a:t>2024-2026: 182 be</a:t>
              </a:r>
              <a:endParaRPr lang="sv-SE" dirty="0">
                <a:solidFill>
                  <a:schemeClr val="accent1">
                    <a:lumMod val="75000"/>
                  </a:schemeClr>
                </a:solidFill>
                <a:latin typeface="Source Sans Pro Black" panose="020B0803030403020204" pitchFamily="34" charset="0"/>
                <a:ea typeface="Source Sans Pro Black" panose="020B0803030403020204" pitchFamily="34" charset="0"/>
              </a:endParaRPr>
            </a:p>
          </p:txBody>
        </p:sp>
        <p:pic>
          <p:nvPicPr>
            <p:cNvPr id="55" name="Bild 54" descr="Stad">
              <a:extLst>
                <a:ext uri="{FF2B5EF4-FFF2-40B4-BE49-F238E27FC236}">
                  <a16:creationId xmlns:a16="http://schemas.microsoft.com/office/drawing/2014/main" id="{718D78A2-BC8C-4C2E-B399-E6F55CAD0C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53876" y="3759433"/>
              <a:ext cx="540000" cy="540000"/>
            </a:xfrm>
            <a:prstGeom prst="rect">
              <a:avLst/>
            </a:prstGeom>
          </p:spPr>
        </p:pic>
      </p:grpSp>
      <p:grpSp>
        <p:nvGrpSpPr>
          <p:cNvPr id="57" name="Grupp 56">
            <a:extLst>
              <a:ext uri="{FF2B5EF4-FFF2-40B4-BE49-F238E27FC236}">
                <a16:creationId xmlns:a16="http://schemas.microsoft.com/office/drawing/2014/main" id="{675E2D64-D424-4D55-A411-41AA00423680}"/>
              </a:ext>
            </a:extLst>
          </p:cNvPr>
          <p:cNvGrpSpPr/>
          <p:nvPr/>
        </p:nvGrpSpPr>
        <p:grpSpPr>
          <a:xfrm>
            <a:off x="8670263" y="5693751"/>
            <a:ext cx="3405451" cy="594079"/>
            <a:chOff x="8670263" y="5693751"/>
            <a:chExt cx="3405451" cy="594079"/>
          </a:xfrm>
        </p:grpSpPr>
        <p:sp>
          <p:nvSpPr>
            <p:cNvPr id="58" name="textruta 57">
              <a:extLst>
                <a:ext uri="{FF2B5EF4-FFF2-40B4-BE49-F238E27FC236}">
                  <a16:creationId xmlns:a16="http://schemas.microsoft.com/office/drawing/2014/main" id="{663DD8E6-E098-4D5E-82F1-640F1DB57FE6}"/>
                </a:ext>
              </a:extLst>
            </p:cNvPr>
            <p:cNvSpPr txBox="1"/>
            <p:nvPr/>
          </p:nvSpPr>
          <p:spPr>
            <a:xfrm>
              <a:off x="9172692" y="5703055"/>
              <a:ext cx="290302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Aftonpromenaden, Värsås</a:t>
              </a:r>
            </a:p>
            <a:p>
              <a:r>
                <a:rPr lang="sv-SE" sz="1600" dirty="0">
                  <a:solidFill>
                    <a:schemeClr val="tx2"/>
                  </a:solidFill>
                  <a:latin typeface="Source Sans Pro" panose="020B0503030403020204" pitchFamily="34" charset="0"/>
                  <a:ea typeface="Source Sans Pro" panose="020B0503030403020204" pitchFamily="34" charset="0"/>
                </a:rPr>
                <a:t>2023-: </a:t>
              </a:r>
              <a:r>
                <a:rPr lang="sv-SE" sz="1600" dirty="0">
                  <a:latin typeface="Source Sans Pro" panose="020B0503030403020204" pitchFamily="34" charset="0"/>
                  <a:ea typeface="Source Sans Pro" panose="020B0503030403020204" pitchFamily="34" charset="0"/>
                </a:rPr>
                <a:t>15</a:t>
              </a:r>
              <a:r>
                <a:rPr lang="sv-SE" sz="1600" dirty="0">
                  <a:solidFill>
                    <a:schemeClr val="tx2"/>
                  </a:solidFill>
                  <a:latin typeface="Source Sans Pro" panose="020B0503030403020204" pitchFamily="34" charset="0"/>
                  <a:ea typeface="Source Sans Pro" panose="020B0503030403020204" pitchFamily="34" charset="0"/>
                </a:rPr>
                <a:t> be</a:t>
              </a:r>
            </a:p>
          </p:txBody>
        </p:sp>
        <p:grpSp>
          <p:nvGrpSpPr>
            <p:cNvPr id="66" name="Grupp 65">
              <a:extLst>
                <a:ext uri="{FF2B5EF4-FFF2-40B4-BE49-F238E27FC236}">
                  <a16:creationId xmlns:a16="http://schemas.microsoft.com/office/drawing/2014/main" id="{88B6EBBA-324C-4693-9F48-86E185C2991F}"/>
                </a:ext>
              </a:extLst>
            </p:cNvPr>
            <p:cNvGrpSpPr/>
            <p:nvPr/>
          </p:nvGrpSpPr>
          <p:grpSpPr>
            <a:xfrm>
              <a:off x="8670263" y="5693751"/>
              <a:ext cx="620188" cy="574135"/>
              <a:chOff x="7516699" y="-864912"/>
              <a:chExt cx="620188" cy="574135"/>
            </a:xfrm>
          </p:grpSpPr>
          <p:pic>
            <p:nvPicPr>
              <p:cNvPr id="67" name="Bild 66" descr="Fastighet">
                <a:extLst>
                  <a:ext uri="{FF2B5EF4-FFF2-40B4-BE49-F238E27FC236}">
                    <a16:creationId xmlns:a16="http://schemas.microsoft.com/office/drawing/2014/main" id="{672949D2-F0FE-4E7D-AFAA-DE4C03F70D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68" name="Bild 67" descr="Hus">
                <a:extLst>
                  <a:ext uri="{FF2B5EF4-FFF2-40B4-BE49-F238E27FC236}">
                    <a16:creationId xmlns:a16="http://schemas.microsoft.com/office/drawing/2014/main" id="{E9182779-D4D5-4800-A807-DFC38B5F98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650777"/>
                <a:ext cx="360000" cy="360000"/>
              </a:xfrm>
              <a:prstGeom prst="rect">
                <a:avLst/>
              </a:prstGeom>
            </p:spPr>
          </p:pic>
        </p:grpSp>
      </p:grpSp>
      <p:sp>
        <p:nvSpPr>
          <p:cNvPr id="85" name="textruta 84">
            <a:extLst>
              <a:ext uri="{FF2B5EF4-FFF2-40B4-BE49-F238E27FC236}">
                <a16:creationId xmlns:a16="http://schemas.microsoft.com/office/drawing/2014/main" id="{A7C56F81-1658-4C2B-94BD-AD89A9AEF7C2}"/>
              </a:ext>
            </a:extLst>
          </p:cNvPr>
          <p:cNvSpPr txBox="1"/>
          <p:nvPr/>
        </p:nvSpPr>
        <p:spPr>
          <a:xfrm>
            <a:off x="4617245" y="3231185"/>
            <a:ext cx="2167128" cy="584775"/>
          </a:xfrm>
          <a:prstGeom prst="rect">
            <a:avLst/>
          </a:prstGeom>
          <a:noFill/>
        </p:spPr>
        <p:txBody>
          <a:bodyPr wrap="square" rtlCol="0">
            <a:spAutoFit/>
          </a:bodyPr>
          <a:lstStyle/>
          <a:p>
            <a:pPr algn="r"/>
            <a:r>
              <a:rPr lang="sv-SE" sz="1600" b="1" dirty="0">
                <a:solidFill>
                  <a:srgbClr val="FF0000"/>
                </a:solidFill>
                <a:latin typeface="Source Sans Pro" panose="020B0503030403020204" pitchFamily="34" charset="0"/>
                <a:ea typeface="Source Sans Pro" panose="020B0503030403020204" pitchFamily="34" charset="0"/>
              </a:rPr>
              <a:t>Snäckan</a:t>
            </a:r>
          </a:p>
          <a:p>
            <a:pPr algn="r"/>
            <a:r>
              <a:rPr lang="sv-SE" sz="1600" dirty="0">
                <a:solidFill>
                  <a:srgbClr val="FF0000"/>
                </a:solidFill>
                <a:latin typeface="Source Sans Pro" panose="020B0503030403020204" pitchFamily="34" charset="0"/>
                <a:ea typeface="Source Sans Pro" panose="020B0503030403020204" pitchFamily="34" charset="0"/>
              </a:rPr>
              <a:t>2029: 16 be</a:t>
            </a:r>
          </a:p>
        </p:txBody>
      </p:sp>
      <p:pic>
        <p:nvPicPr>
          <p:cNvPr id="86" name="Bild 85" descr="Fastighet">
            <a:extLst>
              <a:ext uri="{FF2B5EF4-FFF2-40B4-BE49-F238E27FC236}">
                <a16:creationId xmlns:a16="http://schemas.microsoft.com/office/drawing/2014/main" id="{3DAA9C8A-9F6F-461F-B281-F0E70B9284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4037" y="3202723"/>
            <a:ext cx="540000" cy="540000"/>
          </a:xfrm>
          <a:prstGeom prst="rect">
            <a:avLst/>
          </a:prstGeom>
        </p:spPr>
      </p:pic>
      <p:sp>
        <p:nvSpPr>
          <p:cNvPr id="87" name="textruta 86">
            <a:extLst>
              <a:ext uri="{FF2B5EF4-FFF2-40B4-BE49-F238E27FC236}">
                <a16:creationId xmlns:a16="http://schemas.microsoft.com/office/drawing/2014/main" id="{9716B756-F19C-40AA-B126-0C3C5811BD99}"/>
              </a:ext>
            </a:extLst>
          </p:cNvPr>
          <p:cNvSpPr txBox="1"/>
          <p:nvPr/>
        </p:nvSpPr>
        <p:spPr>
          <a:xfrm>
            <a:off x="4074529" y="1973338"/>
            <a:ext cx="322746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Sidensvansvägen, Lerdala</a:t>
            </a:r>
          </a:p>
          <a:p>
            <a:r>
              <a:rPr lang="sv-SE" sz="1600" dirty="0">
                <a:solidFill>
                  <a:schemeClr val="tx2"/>
                </a:solidFill>
                <a:latin typeface="Source Sans Pro" panose="020B0503030403020204" pitchFamily="34" charset="0"/>
                <a:ea typeface="Source Sans Pro" panose="020B0503030403020204" pitchFamily="34" charset="0"/>
              </a:rPr>
              <a:t>2025-: 33 be</a:t>
            </a:r>
          </a:p>
        </p:txBody>
      </p:sp>
      <p:pic>
        <p:nvPicPr>
          <p:cNvPr id="88" name="Bild 87" descr="Hus">
            <a:extLst>
              <a:ext uri="{FF2B5EF4-FFF2-40B4-BE49-F238E27FC236}">
                <a16:creationId xmlns:a16="http://schemas.microsoft.com/office/drawing/2014/main" id="{9730D7D7-7155-4C00-8BC6-D1042112B9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54353" y="2100637"/>
            <a:ext cx="360000" cy="360000"/>
          </a:xfrm>
          <a:prstGeom prst="rect">
            <a:avLst/>
          </a:prstGeom>
        </p:spPr>
      </p:pic>
      <p:grpSp>
        <p:nvGrpSpPr>
          <p:cNvPr id="52" name="Grupp 51">
            <a:extLst>
              <a:ext uri="{FF2B5EF4-FFF2-40B4-BE49-F238E27FC236}">
                <a16:creationId xmlns:a16="http://schemas.microsoft.com/office/drawing/2014/main" id="{E2ED2964-610D-47DC-8AE5-7BAC9F31AAD7}"/>
              </a:ext>
            </a:extLst>
          </p:cNvPr>
          <p:cNvGrpSpPr/>
          <p:nvPr/>
        </p:nvGrpSpPr>
        <p:grpSpPr>
          <a:xfrm>
            <a:off x="3547114" y="260000"/>
            <a:ext cx="3711869" cy="603881"/>
            <a:chOff x="7118989" y="260000"/>
            <a:chExt cx="3711869" cy="603881"/>
          </a:xfrm>
        </p:grpSpPr>
        <p:sp>
          <p:nvSpPr>
            <p:cNvPr id="77" name="textruta 76">
              <a:extLst>
                <a:ext uri="{FF2B5EF4-FFF2-40B4-BE49-F238E27FC236}">
                  <a16:creationId xmlns:a16="http://schemas.microsoft.com/office/drawing/2014/main" id="{2C5A3B92-ED4E-4C12-98C7-54215BCA30EE}"/>
                </a:ext>
              </a:extLst>
            </p:cNvPr>
            <p:cNvSpPr txBox="1"/>
            <p:nvPr/>
          </p:nvSpPr>
          <p:spPr>
            <a:xfrm>
              <a:off x="7603396" y="279106"/>
              <a:ext cx="3227462" cy="584775"/>
            </a:xfrm>
            <a:prstGeom prst="rect">
              <a:avLst/>
            </a:prstGeom>
            <a:noFill/>
          </p:spPr>
          <p:txBody>
            <a:bodyPr wrap="square" rtlCol="0">
              <a:spAutoFit/>
            </a:bodyPr>
            <a:lstStyle/>
            <a:p>
              <a:r>
                <a:rPr lang="sv-SE" sz="1600" b="1" dirty="0" err="1">
                  <a:solidFill>
                    <a:schemeClr val="accent1">
                      <a:lumMod val="75000"/>
                    </a:schemeClr>
                  </a:solidFill>
                  <a:latin typeface="Source Sans Pro" panose="020B0503030403020204" pitchFamily="34" charset="0"/>
                  <a:ea typeface="Source Sans Pro" panose="020B0503030403020204" pitchFamily="34" charset="0"/>
                </a:rPr>
                <a:t>Björkebacken</a:t>
              </a:r>
              <a:r>
                <a:rPr lang="sv-SE" sz="1600" b="1" dirty="0">
                  <a:solidFill>
                    <a:schemeClr val="accent1">
                      <a:lumMod val="75000"/>
                    </a:schemeClr>
                  </a:solidFill>
                  <a:latin typeface="Source Sans Pro" panose="020B0503030403020204" pitchFamily="34" charset="0"/>
                  <a:ea typeface="Source Sans Pro" panose="020B0503030403020204" pitchFamily="34" charset="0"/>
                </a:rPr>
                <a:t> etapp 3, </a:t>
              </a:r>
              <a:r>
                <a:rPr lang="sv-SE" sz="1600" b="1" dirty="0" err="1">
                  <a:solidFill>
                    <a:schemeClr val="accent1">
                      <a:lumMod val="75000"/>
                    </a:schemeClr>
                  </a:solidFill>
                  <a:latin typeface="Source Sans Pro" panose="020B0503030403020204" pitchFamily="34" charset="0"/>
                  <a:ea typeface="Source Sans Pro" panose="020B0503030403020204" pitchFamily="34" charset="0"/>
                </a:rPr>
                <a:t>Stöpen</a:t>
              </a:r>
              <a:endParaRPr lang="sv-SE" sz="1600" b="1" dirty="0">
                <a:solidFill>
                  <a:schemeClr val="accent1">
                    <a:lumMod val="75000"/>
                  </a:schemeClr>
                </a:solidFill>
                <a:latin typeface="Source Sans Pro" panose="020B0503030403020204" pitchFamily="34" charset="0"/>
                <a:ea typeface="Source Sans Pro" panose="020B0503030403020204" pitchFamily="34" charset="0"/>
              </a:endParaRPr>
            </a:p>
            <a:p>
              <a:r>
                <a:rPr lang="sv-SE" sz="1600" dirty="0">
                  <a:solidFill>
                    <a:schemeClr val="accent1">
                      <a:lumMod val="75000"/>
                    </a:schemeClr>
                  </a:solidFill>
                  <a:latin typeface="Source Sans Pro" panose="020B0503030403020204" pitchFamily="34" charset="0"/>
                  <a:ea typeface="Source Sans Pro" panose="020B0503030403020204" pitchFamily="34" charset="0"/>
                </a:rPr>
                <a:t>2024-2030: 106 be</a:t>
              </a:r>
            </a:p>
          </p:txBody>
        </p:sp>
        <p:grpSp>
          <p:nvGrpSpPr>
            <p:cNvPr id="78" name="Grupp 77">
              <a:extLst>
                <a:ext uri="{FF2B5EF4-FFF2-40B4-BE49-F238E27FC236}">
                  <a16:creationId xmlns:a16="http://schemas.microsoft.com/office/drawing/2014/main" id="{3C694F8B-3BB5-4BBE-B6A4-CEC29BF0C9B7}"/>
                </a:ext>
              </a:extLst>
            </p:cNvPr>
            <p:cNvGrpSpPr/>
            <p:nvPr/>
          </p:nvGrpSpPr>
          <p:grpSpPr>
            <a:xfrm>
              <a:off x="7118989" y="260000"/>
              <a:ext cx="620188" cy="540000"/>
              <a:chOff x="7516699" y="-864912"/>
              <a:chExt cx="620188" cy="540000"/>
            </a:xfrm>
          </p:grpSpPr>
          <p:pic>
            <p:nvPicPr>
              <p:cNvPr id="79" name="Bild 78" descr="Fastighet">
                <a:extLst>
                  <a:ext uri="{FF2B5EF4-FFF2-40B4-BE49-F238E27FC236}">
                    <a16:creationId xmlns:a16="http://schemas.microsoft.com/office/drawing/2014/main" id="{5A751B04-C450-462B-8F48-F917B441F1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89" name="Bild 88" descr="Hus">
                <a:extLst>
                  <a:ext uri="{FF2B5EF4-FFF2-40B4-BE49-F238E27FC236}">
                    <a16:creationId xmlns:a16="http://schemas.microsoft.com/office/drawing/2014/main" id="{5251BC9E-9ECF-4C28-8631-4E9FE53BE7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731802"/>
                <a:ext cx="360000" cy="360000"/>
              </a:xfrm>
              <a:prstGeom prst="rect">
                <a:avLst/>
              </a:prstGeom>
            </p:spPr>
          </p:pic>
        </p:grpSp>
      </p:grpSp>
      <p:sp>
        <p:nvSpPr>
          <p:cNvPr id="90" name="textruta 89">
            <a:extLst>
              <a:ext uri="{FF2B5EF4-FFF2-40B4-BE49-F238E27FC236}">
                <a16:creationId xmlns:a16="http://schemas.microsoft.com/office/drawing/2014/main" id="{D97BE9FB-4349-4B61-846B-A12D1E6C59B7}"/>
              </a:ext>
            </a:extLst>
          </p:cNvPr>
          <p:cNvSpPr txBox="1"/>
          <p:nvPr/>
        </p:nvSpPr>
        <p:spPr>
          <a:xfrm>
            <a:off x="4028942" y="750325"/>
            <a:ext cx="3227462"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Björkebacken</a:t>
            </a:r>
            <a:r>
              <a:rPr lang="sv-SE" sz="1600" b="1" dirty="0">
                <a:solidFill>
                  <a:schemeClr val="tx2"/>
                </a:solidFill>
                <a:latin typeface="Source Sans Pro" panose="020B0503030403020204" pitchFamily="34" charset="0"/>
                <a:ea typeface="Source Sans Pro" panose="020B0503030403020204" pitchFamily="34" charset="0"/>
              </a:rPr>
              <a:t> etapp 4, </a:t>
            </a:r>
            <a:r>
              <a:rPr lang="sv-SE" sz="1600" b="1" dirty="0" err="1">
                <a:solidFill>
                  <a:schemeClr val="tx2"/>
                </a:solidFill>
                <a:latin typeface="Source Sans Pro" panose="020B0503030403020204" pitchFamily="34" charset="0"/>
                <a:ea typeface="Source Sans Pro" panose="020B0503030403020204" pitchFamily="34" charset="0"/>
              </a:rPr>
              <a:t>Stöpen</a:t>
            </a:r>
            <a:endParaRPr lang="sv-SE" sz="1600" b="1" dirty="0">
              <a:solidFill>
                <a:schemeClr val="tx2"/>
              </a:solidFill>
              <a:latin typeface="Source Sans Pro" panose="020B0503030403020204" pitchFamily="34" charset="0"/>
              <a:ea typeface="Source Sans Pro" panose="020B0503030403020204" pitchFamily="34" charset="0"/>
            </a:endParaRPr>
          </a:p>
          <a:p>
            <a:r>
              <a:rPr lang="sv-SE" sz="1600" dirty="0">
                <a:solidFill>
                  <a:schemeClr val="tx2"/>
                </a:solidFill>
                <a:latin typeface="Source Sans Pro" panose="020B0503030403020204" pitchFamily="34" charset="0"/>
                <a:ea typeface="Source Sans Pro" panose="020B0503030403020204" pitchFamily="34" charset="0"/>
              </a:rPr>
              <a:t>2028-2035:</a:t>
            </a:r>
            <a:r>
              <a:rPr lang="sv-SE" sz="1600" dirty="0">
                <a:latin typeface="Source Sans Pro" panose="020B0503030403020204" pitchFamily="34" charset="0"/>
                <a:ea typeface="Source Sans Pro" panose="020B0503030403020204" pitchFamily="34" charset="0"/>
              </a:rPr>
              <a:t> 86 </a:t>
            </a:r>
            <a:r>
              <a:rPr lang="sv-SE" sz="1600" dirty="0">
                <a:solidFill>
                  <a:schemeClr val="tx2"/>
                </a:solidFill>
                <a:latin typeface="Source Sans Pro" panose="020B0503030403020204" pitchFamily="34" charset="0"/>
                <a:ea typeface="Source Sans Pro" panose="020B0503030403020204" pitchFamily="34" charset="0"/>
              </a:rPr>
              <a:t>be</a:t>
            </a:r>
          </a:p>
        </p:txBody>
      </p:sp>
      <p:grpSp>
        <p:nvGrpSpPr>
          <p:cNvPr id="91" name="Grupp 90">
            <a:extLst>
              <a:ext uri="{FF2B5EF4-FFF2-40B4-BE49-F238E27FC236}">
                <a16:creationId xmlns:a16="http://schemas.microsoft.com/office/drawing/2014/main" id="{300BF20F-9CC4-46E4-9110-65A8568C7FA7}"/>
              </a:ext>
            </a:extLst>
          </p:cNvPr>
          <p:cNvGrpSpPr/>
          <p:nvPr/>
        </p:nvGrpSpPr>
        <p:grpSpPr>
          <a:xfrm>
            <a:off x="7093435" y="2107575"/>
            <a:ext cx="2606523" cy="584775"/>
            <a:chOff x="4443471" y="2406264"/>
            <a:chExt cx="2606523" cy="584775"/>
          </a:xfrm>
        </p:grpSpPr>
        <p:sp>
          <p:nvSpPr>
            <p:cNvPr id="92" name="textruta 91">
              <a:extLst>
                <a:ext uri="{FF2B5EF4-FFF2-40B4-BE49-F238E27FC236}">
                  <a16:creationId xmlns:a16="http://schemas.microsoft.com/office/drawing/2014/main" id="{93D94510-B71D-4F8E-B0A6-99281A93559F}"/>
                </a:ext>
              </a:extLst>
            </p:cNvPr>
            <p:cNvSpPr txBox="1"/>
            <p:nvPr/>
          </p:nvSpPr>
          <p:spPr>
            <a:xfrm>
              <a:off x="4882866" y="2406264"/>
              <a:ext cx="2167128" cy="584775"/>
            </a:xfrm>
            <a:prstGeom prst="rect">
              <a:avLst/>
            </a:prstGeom>
            <a:noFill/>
          </p:spPr>
          <p:txBody>
            <a:bodyPr wrap="square" rtlCol="0">
              <a:spAutoFit/>
            </a:bodyPr>
            <a:lstStyle/>
            <a:p>
              <a:r>
                <a:rPr lang="sv-SE" sz="1600" b="1" dirty="0" err="1">
                  <a:solidFill>
                    <a:srgbClr val="FF0000"/>
                  </a:solidFill>
                  <a:latin typeface="Source Sans Pro" panose="020B0503030403020204" pitchFamily="34" charset="0"/>
                  <a:ea typeface="Source Sans Pro" panose="020B0503030403020204" pitchFamily="34" charset="0"/>
                </a:rPr>
                <a:t>Storegården</a:t>
              </a:r>
              <a:endParaRPr lang="sv-SE" sz="1600" b="1" dirty="0">
                <a:solidFill>
                  <a:srgbClr val="FF0000"/>
                </a:solidFill>
                <a:latin typeface="Source Sans Pro" panose="020B0503030403020204" pitchFamily="34" charset="0"/>
                <a:ea typeface="Source Sans Pro" panose="020B0503030403020204" pitchFamily="34" charset="0"/>
              </a:endParaRPr>
            </a:p>
            <a:p>
              <a:r>
                <a:rPr lang="sv-SE" sz="1600" dirty="0">
                  <a:solidFill>
                    <a:srgbClr val="FF0000"/>
                  </a:solidFill>
                  <a:latin typeface="Source Sans Pro" panose="020B0503030403020204" pitchFamily="34" charset="0"/>
                  <a:ea typeface="Source Sans Pro" panose="020B0503030403020204" pitchFamily="34" charset="0"/>
                </a:rPr>
                <a:t>2029-2030: 100 be</a:t>
              </a:r>
            </a:p>
          </p:txBody>
        </p:sp>
        <p:pic>
          <p:nvPicPr>
            <p:cNvPr id="93" name="Bild 92" descr="Stad">
              <a:extLst>
                <a:ext uri="{FF2B5EF4-FFF2-40B4-BE49-F238E27FC236}">
                  <a16:creationId xmlns:a16="http://schemas.microsoft.com/office/drawing/2014/main" id="{6483298E-B8A3-4699-B6D5-C6240CA925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43471" y="2437185"/>
              <a:ext cx="540000" cy="540000"/>
            </a:xfrm>
            <a:prstGeom prst="rect">
              <a:avLst/>
            </a:prstGeom>
          </p:spPr>
        </p:pic>
      </p:grpSp>
      <p:grpSp>
        <p:nvGrpSpPr>
          <p:cNvPr id="94" name="Grupp 93">
            <a:extLst>
              <a:ext uri="{FF2B5EF4-FFF2-40B4-BE49-F238E27FC236}">
                <a16:creationId xmlns:a16="http://schemas.microsoft.com/office/drawing/2014/main" id="{46566674-708D-4807-8184-0826A9EE1C01}"/>
              </a:ext>
            </a:extLst>
          </p:cNvPr>
          <p:cNvGrpSpPr/>
          <p:nvPr/>
        </p:nvGrpSpPr>
        <p:grpSpPr>
          <a:xfrm>
            <a:off x="3850518" y="3707338"/>
            <a:ext cx="2840640" cy="584775"/>
            <a:chOff x="3788872" y="3440212"/>
            <a:chExt cx="2840640" cy="584775"/>
          </a:xfrm>
        </p:grpSpPr>
        <p:sp>
          <p:nvSpPr>
            <p:cNvPr id="95" name="textruta 94">
              <a:extLst>
                <a:ext uri="{FF2B5EF4-FFF2-40B4-BE49-F238E27FC236}">
                  <a16:creationId xmlns:a16="http://schemas.microsoft.com/office/drawing/2014/main" id="{3A0B5E52-28D2-4CDD-8047-1101C700B737}"/>
                </a:ext>
              </a:extLst>
            </p:cNvPr>
            <p:cNvSpPr txBox="1"/>
            <p:nvPr/>
          </p:nvSpPr>
          <p:spPr>
            <a:xfrm>
              <a:off x="3788872" y="3440212"/>
              <a:ext cx="216712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Diana</a:t>
              </a:r>
            </a:p>
            <a:p>
              <a:pPr algn="r"/>
              <a:r>
                <a:rPr lang="sv-SE" sz="1600" dirty="0">
                  <a:solidFill>
                    <a:schemeClr val="tx2"/>
                  </a:solidFill>
                  <a:latin typeface="Source Sans Pro" panose="020B0503030403020204" pitchFamily="34" charset="0"/>
                  <a:ea typeface="Source Sans Pro" panose="020B0503030403020204" pitchFamily="34" charset="0"/>
                </a:rPr>
                <a:t>2028-2029: 120 be</a:t>
              </a:r>
            </a:p>
          </p:txBody>
        </p:sp>
        <p:grpSp>
          <p:nvGrpSpPr>
            <p:cNvPr id="96" name="Grupp 95">
              <a:extLst>
                <a:ext uri="{FF2B5EF4-FFF2-40B4-BE49-F238E27FC236}">
                  <a16:creationId xmlns:a16="http://schemas.microsoft.com/office/drawing/2014/main" id="{1E2A5A04-A640-40EF-8A45-3DA0AED1941F}"/>
                </a:ext>
              </a:extLst>
            </p:cNvPr>
            <p:cNvGrpSpPr/>
            <p:nvPr/>
          </p:nvGrpSpPr>
          <p:grpSpPr>
            <a:xfrm>
              <a:off x="5887407" y="3457568"/>
              <a:ext cx="742105" cy="540000"/>
              <a:chOff x="2511785" y="-738393"/>
              <a:chExt cx="742105" cy="540000"/>
            </a:xfrm>
          </p:grpSpPr>
          <p:pic>
            <p:nvPicPr>
              <p:cNvPr id="97" name="Bild 96" descr="Fabrik">
                <a:extLst>
                  <a:ext uri="{FF2B5EF4-FFF2-40B4-BE49-F238E27FC236}">
                    <a16:creationId xmlns:a16="http://schemas.microsoft.com/office/drawing/2014/main" id="{0B65249F-DDA3-4800-89F0-9607079A45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11785" y="-738393"/>
                <a:ext cx="540000" cy="540000"/>
              </a:xfrm>
              <a:prstGeom prst="rect">
                <a:avLst/>
              </a:prstGeom>
            </p:spPr>
          </p:pic>
          <p:pic>
            <p:nvPicPr>
              <p:cNvPr id="98" name="Bild 97" descr="Fastighet">
                <a:extLst>
                  <a:ext uri="{FF2B5EF4-FFF2-40B4-BE49-F238E27FC236}">
                    <a16:creationId xmlns:a16="http://schemas.microsoft.com/office/drawing/2014/main" id="{57574404-1634-48CF-8232-826C9222D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3890" y="-738393"/>
                <a:ext cx="540000" cy="540000"/>
              </a:xfrm>
              <a:prstGeom prst="rect">
                <a:avLst/>
              </a:prstGeom>
            </p:spPr>
          </p:pic>
        </p:grpSp>
      </p:grpSp>
      <p:sp>
        <p:nvSpPr>
          <p:cNvPr id="99" name="textruta 98">
            <a:extLst>
              <a:ext uri="{FF2B5EF4-FFF2-40B4-BE49-F238E27FC236}">
                <a16:creationId xmlns:a16="http://schemas.microsoft.com/office/drawing/2014/main" id="{B2A6685C-B53C-4296-87E2-62E5517C3F79}"/>
              </a:ext>
            </a:extLst>
          </p:cNvPr>
          <p:cNvSpPr txBox="1"/>
          <p:nvPr/>
        </p:nvSpPr>
        <p:spPr>
          <a:xfrm>
            <a:off x="793117" y="-32388"/>
            <a:ext cx="2576403" cy="584775"/>
          </a:xfrm>
          <a:prstGeom prst="rect">
            <a:avLst/>
          </a:prstGeom>
          <a:noFill/>
        </p:spPr>
        <p:txBody>
          <a:bodyPr wrap="square" rtlCol="0">
            <a:spAutoFit/>
          </a:bodyPr>
          <a:lstStyle/>
          <a:p>
            <a:pPr algn="r"/>
            <a:r>
              <a:rPr lang="sv-SE" sz="1600" b="1" dirty="0">
                <a:solidFill>
                  <a:srgbClr val="FF0000"/>
                </a:solidFill>
                <a:latin typeface="Source Sans Pro" panose="020B0503030403020204" pitchFamily="34" charset="0"/>
                <a:ea typeface="Source Sans Pro" panose="020B0503030403020204" pitchFamily="34" charset="0"/>
              </a:rPr>
              <a:t>LIS Vristulven, Böja</a:t>
            </a:r>
          </a:p>
          <a:p>
            <a:pPr algn="r"/>
            <a:r>
              <a:rPr lang="sv-SE" sz="1600" dirty="0">
                <a:solidFill>
                  <a:srgbClr val="FF0000"/>
                </a:solidFill>
                <a:latin typeface="Source Sans Pro" panose="020B0503030403020204" pitchFamily="34" charset="0"/>
                <a:ea typeface="Source Sans Pro" panose="020B0503030403020204" pitchFamily="34" charset="0"/>
              </a:rPr>
              <a:t>2023-2031: 15 be</a:t>
            </a:r>
          </a:p>
        </p:txBody>
      </p:sp>
      <p:pic>
        <p:nvPicPr>
          <p:cNvPr id="100" name="Bild 99" descr="Hus">
            <a:extLst>
              <a:ext uri="{FF2B5EF4-FFF2-40B4-BE49-F238E27FC236}">
                <a16:creationId xmlns:a16="http://schemas.microsoft.com/office/drawing/2014/main" id="{8A4356CE-2B0F-467A-8D75-3A7D433E1B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4057" y="62760"/>
            <a:ext cx="360000" cy="360000"/>
          </a:xfrm>
          <a:prstGeom prst="rect">
            <a:avLst/>
          </a:prstGeom>
        </p:spPr>
      </p:pic>
      <p:sp>
        <p:nvSpPr>
          <p:cNvPr id="101" name="textruta 100">
            <a:extLst>
              <a:ext uri="{FF2B5EF4-FFF2-40B4-BE49-F238E27FC236}">
                <a16:creationId xmlns:a16="http://schemas.microsoft.com/office/drawing/2014/main" id="{C66583F9-51CD-4AD0-8E40-05F45DF6D8BA}"/>
              </a:ext>
            </a:extLst>
          </p:cNvPr>
          <p:cNvSpPr txBox="1"/>
          <p:nvPr/>
        </p:nvSpPr>
        <p:spPr>
          <a:xfrm>
            <a:off x="9432009" y="616008"/>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4</a:t>
            </a:r>
          </a:p>
          <a:p>
            <a:r>
              <a:rPr lang="sv-SE" sz="1600" dirty="0">
                <a:solidFill>
                  <a:schemeClr val="tx2"/>
                </a:solidFill>
                <a:latin typeface="Source Sans Pro" panose="020B0503030403020204" pitchFamily="34" charset="0"/>
                <a:ea typeface="Source Sans Pro" panose="020B0503030403020204" pitchFamily="34" charset="0"/>
              </a:rPr>
              <a:t>2024-2029: 123 be</a:t>
            </a:r>
          </a:p>
        </p:txBody>
      </p:sp>
      <p:pic>
        <p:nvPicPr>
          <p:cNvPr id="103" name="Bild 102" descr="Fastighet">
            <a:extLst>
              <a:ext uri="{FF2B5EF4-FFF2-40B4-BE49-F238E27FC236}">
                <a16:creationId xmlns:a16="http://schemas.microsoft.com/office/drawing/2014/main" id="{AFE4B2ED-1F03-4227-B575-DAE7FDA638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3162" y="612154"/>
            <a:ext cx="540000" cy="540000"/>
          </a:xfrm>
          <a:prstGeom prst="rect">
            <a:avLst/>
          </a:prstGeom>
        </p:spPr>
      </p:pic>
      <p:pic>
        <p:nvPicPr>
          <p:cNvPr id="104" name="Bild 103" descr="Hus">
            <a:extLst>
              <a:ext uri="{FF2B5EF4-FFF2-40B4-BE49-F238E27FC236}">
                <a16:creationId xmlns:a16="http://schemas.microsoft.com/office/drawing/2014/main" id="{551E2F4F-292C-46EC-AE6D-2C0AAE1C91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2974" y="826289"/>
            <a:ext cx="360000" cy="360000"/>
          </a:xfrm>
          <a:prstGeom prst="rect">
            <a:avLst/>
          </a:prstGeom>
        </p:spPr>
      </p:pic>
      <p:pic>
        <p:nvPicPr>
          <p:cNvPr id="108" name="Bild 107" descr="Fabrik">
            <a:extLst>
              <a:ext uri="{FF2B5EF4-FFF2-40B4-BE49-F238E27FC236}">
                <a16:creationId xmlns:a16="http://schemas.microsoft.com/office/drawing/2014/main" id="{F88BFF1B-38CA-4C64-8E45-A575A17A4C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3337" y="4210595"/>
            <a:ext cx="540000" cy="540000"/>
          </a:xfrm>
          <a:prstGeom prst="rect">
            <a:avLst/>
          </a:prstGeom>
        </p:spPr>
      </p:pic>
      <p:grpSp>
        <p:nvGrpSpPr>
          <p:cNvPr id="109" name="Grupp 108">
            <a:extLst>
              <a:ext uri="{FF2B5EF4-FFF2-40B4-BE49-F238E27FC236}">
                <a16:creationId xmlns:a16="http://schemas.microsoft.com/office/drawing/2014/main" id="{DF80563C-B7DF-4100-9BA7-84292B0240DB}"/>
              </a:ext>
            </a:extLst>
          </p:cNvPr>
          <p:cNvGrpSpPr/>
          <p:nvPr/>
        </p:nvGrpSpPr>
        <p:grpSpPr>
          <a:xfrm>
            <a:off x="7384408" y="4227583"/>
            <a:ext cx="2473646" cy="584775"/>
            <a:chOff x="5391575" y="2318557"/>
            <a:chExt cx="2473646" cy="584775"/>
          </a:xfrm>
        </p:grpSpPr>
        <p:sp>
          <p:nvSpPr>
            <p:cNvPr id="110" name="textruta 109">
              <a:extLst>
                <a:ext uri="{FF2B5EF4-FFF2-40B4-BE49-F238E27FC236}">
                  <a16:creationId xmlns:a16="http://schemas.microsoft.com/office/drawing/2014/main" id="{F9D8725B-6B66-4A1D-990D-2B887EC51C5C}"/>
                </a:ext>
              </a:extLst>
            </p:cNvPr>
            <p:cNvSpPr txBox="1"/>
            <p:nvPr/>
          </p:nvSpPr>
          <p:spPr>
            <a:xfrm>
              <a:off x="5698093" y="2318557"/>
              <a:ext cx="2167128"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Humlevägen</a:t>
              </a:r>
            </a:p>
            <a:p>
              <a:r>
                <a:rPr lang="sv-SE" sz="1600" dirty="0">
                  <a:solidFill>
                    <a:schemeClr val="tx2"/>
                  </a:solidFill>
                  <a:latin typeface="Source Sans Pro" panose="020B0503030403020204" pitchFamily="34" charset="0"/>
                  <a:ea typeface="Source Sans Pro" panose="020B0503030403020204" pitchFamily="34" charset="0"/>
                </a:rPr>
                <a:t>2025-2027: 43 be</a:t>
              </a:r>
            </a:p>
          </p:txBody>
        </p:sp>
        <p:pic>
          <p:nvPicPr>
            <p:cNvPr id="111" name="Bild 110" descr="Hus">
              <a:extLst>
                <a:ext uri="{FF2B5EF4-FFF2-40B4-BE49-F238E27FC236}">
                  <a16:creationId xmlns:a16="http://schemas.microsoft.com/office/drawing/2014/main" id="{562146F0-B8C1-41C8-B32E-C489254F2E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1575" y="2479670"/>
              <a:ext cx="360000" cy="360000"/>
            </a:xfrm>
            <a:prstGeom prst="rect">
              <a:avLst/>
            </a:prstGeom>
          </p:spPr>
        </p:pic>
      </p:grpSp>
      <p:sp>
        <p:nvSpPr>
          <p:cNvPr id="64" name="textruta 63">
            <a:extLst>
              <a:ext uri="{FF2B5EF4-FFF2-40B4-BE49-F238E27FC236}">
                <a16:creationId xmlns:a16="http://schemas.microsoft.com/office/drawing/2014/main" id="{A43BAC44-B09E-458B-B50A-D7F80B872063}"/>
              </a:ext>
            </a:extLst>
          </p:cNvPr>
          <p:cNvSpPr txBox="1"/>
          <p:nvPr/>
        </p:nvSpPr>
        <p:spPr>
          <a:xfrm>
            <a:off x="9302974" y="4896"/>
            <a:ext cx="3227462"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Enbärssvägen</a:t>
            </a:r>
            <a:r>
              <a:rPr lang="sv-SE" sz="1600" b="1" dirty="0">
                <a:solidFill>
                  <a:schemeClr val="tx2"/>
                </a:solidFill>
                <a:latin typeface="Source Sans Pro" panose="020B0503030403020204" pitchFamily="34" charset="0"/>
                <a:ea typeface="Source Sans Pro" panose="020B0503030403020204" pitchFamily="34" charset="0"/>
              </a:rPr>
              <a:t>, Väring</a:t>
            </a:r>
          </a:p>
          <a:p>
            <a:r>
              <a:rPr lang="sv-SE" sz="1600" dirty="0">
                <a:solidFill>
                  <a:schemeClr val="tx2"/>
                </a:solidFill>
                <a:latin typeface="Source Sans Pro" panose="020B0503030403020204" pitchFamily="34" charset="0"/>
                <a:ea typeface="Source Sans Pro" panose="020B0503030403020204" pitchFamily="34" charset="0"/>
              </a:rPr>
              <a:t>2024-: 9 be</a:t>
            </a:r>
          </a:p>
        </p:txBody>
      </p:sp>
      <p:pic>
        <p:nvPicPr>
          <p:cNvPr id="65" name="Bild 64" descr="Hus">
            <a:extLst>
              <a:ext uri="{FF2B5EF4-FFF2-40B4-BE49-F238E27FC236}">
                <a16:creationId xmlns:a16="http://schemas.microsoft.com/office/drawing/2014/main" id="{CA6D94F4-CD23-4764-8095-1C3408D186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82798" y="132195"/>
            <a:ext cx="360000" cy="360000"/>
          </a:xfrm>
          <a:prstGeom prst="rect">
            <a:avLst/>
          </a:prstGeom>
        </p:spPr>
      </p:pic>
      <p:sp>
        <p:nvSpPr>
          <p:cNvPr id="72" name="textruta 71">
            <a:extLst>
              <a:ext uri="{FF2B5EF4-FFF2-40B4-BE49-F238E27FC236}">
                <a16:creationId xmlns:a16="http://schemas.microsoft.com/office/drawing/2014/main" id="{DCC913FB-0D97-4FD4-ADF5-6BFA0E2DEF9F}"/>
              </a:ext>
            </a:extLst>
          </p:cNvPr>
          <p:cNvSpPr txBox="1"/>
          <p:nvPr/>
        </p:nvSpPr>
        <p:spPr>
          <a:xfrm>
            <a:off x="9172692" y="5133285"/>
            <a:ext cx="2399016" cy="584775"/>
          </a:xfrm>
          <a:prstGeom prst="rect">
            <a:avLst/>
          </a:prstGeom>
          <a:noFill/>
        </p:spPr>
        <p:txBody>
          <a:bodyPr wrap="square" rtlCol="0">
            <a:spAutoFit/>
          </a:bodyPr>
          <a:lstStyle/>
          <a:p>
            <a:r>
              <a:rPr lang="sv-SE" sz="1600" b="1" dirty="0">
                <a:solidFill>
                  <a:srgbClr val="FF0000"/>
                </a:solidFill>
                <a:latin typeface="Source Sans Pro" panose="020B0503030403020204" pitchFamily="34" charset="0"/>
                <a:ea typeface="Source Sans Pro" panose="020B0503030403020204" pitchFamily="34" charset="0"/>
              </a:rPr>
              <a:t>Eneborgsvägen, Värsås</a:t>
            </a:r>
          </a:p>
          <a:p>
            <a:r>
              <a:rPr lang="sv-SE" sz="1600" dirty="0">
                <a:solidFill>
                  <a:srgbClr val="FF0000"/>
                </a:solidFill>
                <a:latin typeface="Source Sans Pro" panose="020B0503030403020204" pitchFamily="34" charset="0"/>
                <a:ea typeface="Source Sans Pro" panose="020B0503030403020204" pitchFamily="34" charset="0"/>
              </a:rPr>
              <a:t>2028-2030: 12 be</a:t>
            </a:r>
          </a:p>
        </p:txBody>
      </p:sp>
      <p:pic>
        <p:nvPicPr>
          <p:cNvPr id="74" name="Bild 73" descr="Fastighet">
            <a:extLst>
              <a:ext uri="{FF2B5EF4-FFF2-40B4-BE49-F238E27FC236}">
                <a16:creationId xmlns:a16="http://schemas.microsoft.com/office/drawing/2014/main" id="{E95AEEBC-1C58-433A-86B5-61F5F316D1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42658" y="5188694"/>
            <a:ext cx="540000" cy="540000"/>
          </a:xfrm>
          <a:prstGeom prst="rect">
            <a:avLst/>
          </a:prstGeom>
        </p:spPr>
      </p:pic>
    </p:spTree>
    <p:extLst>
      <p:ext uri="{BB962C8B-B14F-4D97-AF65-F5344CB8AC3E}">
        <p14:creationId xmlns:p14="http://schemas.microsoft.com/office/powerpoint/2010/main" val="1838554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40" name="Rubrik 1">
            <a:extLst>
              <a:ext uri="{FF2B5EF4-FFF2-40B4-BE49-F238E27FC236}">
                <a16:creationId xmlns:a16="http://schemas.microsoft.com/office/drawing/2014/main" id="{90270A71-22F5-4114-BED4-B4F7E21D50DD}"/>
              </a:ext>
            </a:extLst>
          </p:cNvPr>
          <p:cNvSpPr txBox="1">
            <a:spLocks/>
          </p:cNvSpPr>
          <p:nvPr/>
        </p:nvSpPr>
        <p:spPr>
          <a:xfrm>
            <a:off x="347997" y="5405"/>
            <a:ext cx="4002800" cy="2021677"/>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Planerade bostadsprojekt</a:t>
            </a:r>
          </a:p>
        </p:txBody>
      </p:sp>
      <p:cxnSp>
        <p:nvCxnSpPr>
          <p:cNvPr id="33" name="Rak pilkoppling 32">
            <a:extLst>
              <a:ext uri="{FF2B5EF4-FFF2-40B4-BE49-F238E27FC236}">
                <a16:creationId xmlns:a16="http://schemas.microsoft.com/office/drawing/2014/main" id="{44045B01-DEB6-4037-8E24-A5480216B1D9}"/>
              </a:ext>
            </a:extLst>
          </p:cNvPr>
          <p:cNvCxnSpPr>
            <a:cxnSpLocks/>
          </p:cNvCxnSpPr>
          <p:nvPr/>
        </p:nvCxnSpPr>
        <p:spPr>
          <a:xfrm flipH="1" flipV="1">
            <a:off x="6086256" y="172605"/>
            <a:ext cx="125472" cy="327509"/>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graphicFrame>
        <p:nvGraphicFramePr>
          <p:cNvPr id="55" name="Tabell 54">
            <a:extLst>
              <a:ext uri="{FF2B5EF4-FFF2-40B4-BE49-F238E27FC236}">
                <a16:creationId xmlns:a16="http://schemas.microsoft.com/office/drawing/2014/main" id="{EF3A0054-5264-4C80-ABDC-D06D4B0D01BE}"/>
              </a:ext>
            </a:extLst>
          </p:cNvPr>
          <p:cNvGraphicFramePr>
            <a:graphicFrameLocks noGrp="1"/>
          </p:cNvGraphicFramePr>
          <p:nvPr/>
        </p:nvGraphicFramePr>
        <p:xfrm>
          <a:off x="353447" y="1645857"/>
          <a:ext cx="3342062" cy="2517638"/>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675011">
                <a:tc>
                  <a:txBody>
                    <a:bodyPr/>
                    <a:lstStyle/>
                    <a:p>
                      <a:r>
                        <a:rPr lang="sv-SE" sz="1000" dirty="0">
                          <a:latin typeface="Source Sans Pro" panose="020B0503030403020204" pitchFamily="34" charset="0"/>
                          <a:ea typeface="Source Sans Pro" panose="020B0503030403020204" pitchFamily="34" charset="0"/>
                        </a:rPr>
                        <a:t>Ej påbörjat</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3149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41438">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39411">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58094">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51389">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sp>
        <p:nvSpPr>
          <p:cNvPr id="31" name="Rubrik 1">
            <a:extLst>
              <a:ext uri="{FF2B5EF4-FFF2-40B4-BE49-F238E27FC236}">
                <a16:creationId xmlns:a16="http://schemas.microsoft.com/office/drawing/2014/main" id="{33FB4E23-280F-4CC2-8C5D-B5708E0F6FB6}"/>
              </a:ext>
            </a:extLst>
          </p:cNvPr>
          <p:cNvSpPr txBox="1">
            <a:spLocks/>
          </p:cNvSpPr>
          <p:nvPr/>
        </p:nvSpPr>
        <p:spPr>
          <a:xfrm>
            <a:off x="5353750" y="2598602"/>
            <a:ext cx="3709863" cy="137043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rgbClr val="FF0000"/>
                </a:solidFill>
                <a:latin typeface="Source Sans Pro Semibold" panose="020B0603030403020204" pitchFamily="34" charset="0"/>
                <a:ea typeface="Source Sans Pro Light" panose="020B0403030403020204" pitchFamily="34" charset="0"/>
              </a:rPr>
              <a:t>Här planeras det bostäder!</a:t>
            </a:r>
          </a:p>
        </p:txBody>
      </p:sp>
    </p:spTree>
    <p:extLst>
      <p:ext uri="{BB962C8B-B14F-4D97-AF65-F5344CB8AC3E}">
        <p14:creationId xmlns:p14="http://schemas.microsoft.com/office/powerpoint/2010/main" val="96632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70B18160-FFB8-47D1-B9FA-E0E2FB6E44B3}"/>
              </a:ext>
            </a:extLst>
          </p:cNvPr>
          <p:cNvPicPr>
            <a:picLocks noChangeAspect="1"/>
          </p:cNvPicPr>
          <p:nvPr/>
        </p:nvPicPr>
        <p:blipFill>
          <a:blip r:embed="rId2"/>
          <a:stretch>
            <a:fillRect/>
          </a:stretch>
        </p:blipFill>
        <p:spPr>
          <a:xfrm>
            <a:off x="0" y="-357503"/>
            <a:ext cx="12192000" cy="7573004"/>
          </a:xfrm>
          <a:prstGeom prst="rect">
            <a:avLst/>
          </a:prstGeom>
        </p:spPr>
      </p:pic>
      <p:sp>
        <p:nvSpPr>
          <p:cNvPr id="3" name="textruta 2">
            <a:extLst>
              <a:ext uri="{FF2B5EF4-FFF2-40B4-BE49-F238E27FC236}">
                <a16:creationId xmlns:a16="http://schemas.microsoft.com/office/drawing/2014/main" id="{88DAFCD9-E1F8-4A2D-BA72-7A1ECBF9A615}"/>
              </a:ext>
            </a:extLst>
          </p:cNvPr>
          <p:cNvSpPr txBox="1"/>
          <p:nvPr/>
        </p:nvSpPr>
        <p:spPr>
          <a:xfrm>
            <a:off x="425116" y="344905"/>
            <a:ext cx="7676147" cy="1077218"/>
          </a:xfrm>
          <a:prstGeom prst="rect">
            <a:avLst/>
          </a:prstGeom>
          <a:noFill/>
        </p:spPr>
        <p:txBody>
          <a:bodyPr wrap="square" rtlCol="0">
            <a:spAutoFit/>
          </a:bodyPr>
          <a:lstStyle/>
          <a:p>
            <a:r>
              <a:rPr lang="sv-SE" sz="4400" b="1" dirty="0">
                <a:solidFill>
                  <a:schemeClr val="bg1"/>
                </a:solidFill>
                <a:latin typeface="Source Sans Pro" panose="020B0503030403020204" pitchFamily="34" charset="0"/>
                <a:ea typeface="Source Sans Pro" panose="020B0503030403020204" pitchFamily="34" charset="0"/>
              </a:rPr>
              <a:t>Skövde Science City</a:t>
            </a:r>
          </a:p>
          <a:p>
            <a:r>
              <a:rPr lang="sv-SE" sz="2000" dirty="0">
                <a:solidFill>
                  <a:schemeClr val="bg1"/>
                </a:solidFill>
                <a:latin typeface="Source Sans Pro" panose="020B0503030403020204" pitchFamily="34" charset="0"/>
                <a:ea typeface="Source Sans Pro" panose="020B0503030403020204" pitchFamily="34" charset="0"/>
              </a:rPr>
              <a:t>Planerade bostadsprojekt</a:t>
            </a:r>
          </a:p>
        </p:txBody>
      </p:sp>
    </p:spTree>
    <p:extLst>
      <p:ext uri="{BB962C8B-B14F-4D97-AF65-F5344CB8AC3E}">
        <p14:creationId xmlns:p14="http://schemas.microsoft.com/office/powerpoint/2010/main" val="2203800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40" name="Rubrik 1">
            <a:extLst>
              <a:ext uri="{FF2B5EF4-FFF2-40B4-BE49-F238E27FC236}">
                <a16:creationId xmlns:a16="http://schemas.microsoft.com/office/drawing/2014/main" id="{90270A71-22F5-4114-BED4-B4F7E21D50DD}"/>
              </a:ext>
            </a:extLst>
          </p:cNvPr>
          <p:cNvSpPr txBox="1">
            <a:spLocks/>
          </p:cNvSpPr>
          <p:nvPr/>
        </p:nvSpPr>
        <p:spPr>
          <a:xfrm>
            <a:off x="347997" y="5405"/>
            <a:ext cx="4002800" cy="2021677"/>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Planerade bostadsprojekt</a:t>
            </a:r>
          </a:p>
        </p:txBody>
      </p:sp>
      <p:sp>
        <p:nvSpPr>
          <p:cNvPr id="30" name="textruta 29">
            <a:extLst>
              <a:ext uri="{FF2B5EF4-FFF2-40B4-BE49-F238E27FC236}">
                <a16:creationId xmlns:a16="http://schemas.microsoft.com/office/drawing/2014/main" id="{C879EE92-751A-4A68-B51C-79DA5E5003EA}"/>
              </a:ext>
            </a:extLst>
          </p:cNvPr>
          <p:cNvSpPr txBox="1"/>
          <p:nvPr/>
        </p:nvSpPr>
        <p:spPr>
          <a:xfrm>
            <a:off x="426162" y="5376570"/>
            <a:ext cx="3705906" cy="400110"/>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De STORA i denna kategori.</a:t>
            </a:r>
          </a:p>
        </p:txBody>
      </p:sp>
      <p:graphicFrame>
        <p:nvGraphicFramePr>
          <p:cNvPr id="55" name="Tabell 54">
            <a:extLst>
              <a:ext uri="{FF2B5EF4-FFF2-40B4-BE49-F238E27FC236}">
                <a16:creationId xmlns:a16="http://schemas.microsoft.com/office/drawing/2014/main" id="{EF3A0054-5264-4C80-ABDC-D06D4B0D01BE}"/>
              </a:ext>
            </a:extLst>
          </p:cNvPr>
          <p:cNvGraphicFramePr>
            <a:graphicFrameLocks noGrp="1"/>
          </p:cNvGraphicFramePr>
          <p:nvPr/>
        </p:nvGraphicFramePr>
        <p:xfrm>
          <a:off x="353447" y="1645857"/>
          <a:ext cx="3342062" cy="2517638"/>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675011">
                <a:tc>
                  <a:txBody>
                    <a:bodyPr/>
                    <a:lstStyle/>
                    <a:p>
                      <a:r>
                        <a:rPr lang="sv-SE" sz="1000" dirty="0">
                          <a:latin typeface="Source Sans Pro" panose="020B0503030403020204" pitchFamily="34" charset="0"/>
                          <a:ea typeface="Source Sans Pro" panose="020B0503030403020204" pitchFamily="34" charset="0"/>
                        </a:rPr>
                        <a:t>Ej påbörjat</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3149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41438">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39411">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58094">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51389">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grpSp>
        <p:nvGrpSpPr>
          <p:cNvPr id="62" name="Grupp 61">
            <a:extLst>
              <a:ext uri="{FF2B5EF4-FFF2-40B4-BE49-F238E27FC236}">
                <a16:creationId xmlns:a16="http://schemas.microsoft.com/office/drawing/2014/main" id="{7693F834-3FF7-442B-A07D-A93B483B51BC}"/>
              </a:ext>
            </a:extLst>
          </p:cNvPr>
          <p:cNvGrpSpPr/>
          <p:nvPr/>
        </p:nvGrpSpPr>
        <p:grpSpPr>
          <a:xfrm>
            <a:off x="7245464" y="2690572"/>
            <a:ext cx="668549" cy="649354"/>
            <a:chOff x="8220715" y="-499831"/>
            <a:chExt cx="668549" cy="649354"/>
          </a:xfrm>
        </p:grpSpPr>
        <p:pic>
          <p:nvPicPr>
            <p:cNvPr id="66" name="Bild 65" descr="Fabrik">
              <a:extLst>
                <a:ext uri="{FF2B5EF4-FFF2-40B4-BE49-F238E27FC236}">
                  <a16:creationId xmlns:a16="http://schemas.microsoft.com/office/drawing/2014/main" id="{D0788C25-6C31-445A-8982-A58940F8C7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0715" y="-499831"/>
              <a:ext cx="540000" cy="540000"/>
            </a:xfrm>
            <a:prstGeom prst="rect">
              <a:avLst/>
            </a:prstGeom>
          </p:spPr>
        </p:pic>
        <p:pic>
          <p:nvPicPr>
            <p:cNvPr id="67" name="Bild 66" descr="Stad">
              <a:extLst>
                <a:ext uri="{FF2B5EF4-FFF2-40B4-BE49-F238E27FC236}">
                  <a16:creationId xmlns:a16="http://schemas.microsoft.com/office/drawing/2014/main" id="{8D09E766-C87C-4C52-82E5-A686C3A551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9264" y="-390477"/>
              <a:ext cx="540000" cy="540000"/>
            </a:xfrm>
            <a:prstGeom prst="rect">
              <a:avLst/>
            </a:prstGeom>
          </p:spPr>
        </p:pic>
      </p:grpSp>
      <p:sp>
        <p:nvSpPr>
          <p:cNvPr id="68" name="textruta 67">
            <a:extLst>
              <a:ext uri="{FF2B5EF4-FFF2-40B4-BE49-F238E27FC236}">
                <a16:creationId xmlns:a16="http://schemas.microsoft.com/office/drawing/2014/main" id="{77DFD953-D915-4282-ACBD-1F0B6DAA2C43}"/>
              </a:ext>
            </a:extLst>
          </p:cNvPr>
          <p:cNvSpPr txBox="1"/>
          <p:nvPr/>
        </p:nvSpPr>
        <p:spPr>
          <a:xfrm>
            <a:off x="7834148" y="2752746"/>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Tegelbruket</a:t>
            </a:r>
          </a:p>
          <a:p>
            <a:r>
              <a:rPr lang="sv-SE" sz="1600" dirty="0">
                <a:solidFill>
                  <a:schemeClr val="tx2"/>
                </a:solidFill>
                <a:latin typeface="Source Sans Pro" panose="020B0503030403020204" pitchFamily="34" charset="0"/>
                <a:ea typeface="Source Sans Pro" panose="020B0503030403020204" pitchFamily="34" charset="0"/>
              </a:rPr>
              <a:t>2026-2027: 418 be</a:t>
            </a:r>
            <a:endParaRPr lang="sv-SE" dirty="0">
              <a:solidFill>
                <a:schemeClr val="tx2"/>
              </a:solidFill>
              <a:latin typeface="Source Sans Pro Black" panose="020B0803030403020204" pitchFamily="34" charset="0"/>
              <a:ea typeface="Source Sans Pro Black" panose="020B0803030403020204" pitchFamily="34" charset="0"/>
            </a:endParaRPr>
          </a:p>
        </p:txBody>
      </p:sp>
      <p:sp>
        <p:nvSpPr>
          <p:cNvPr id="50" name="textruta 49">
            <a:extLst>
              <a:ext uri="{FF2B5EF4-FFF2-40B4-BE49-F238E27FC236}">
                <a16:creationId xmlns:a16="http://schemas.microsoft.com/office/drawing/2014/main" id="{65206BEA-3122-41C1-8CB1-B5E6C139C4AD}"/>
              </a:ext>
            </a:extLst>
          </p:cNvPr>
          <p:cNvSpPr txBox="1"/>
          <p:nvPr/>
        </p:nvSpPr>
        <p:spPr>
          <a:xfrm>
            <a:off x="7834148" y="4871044"/>
            <a:ext cx="4272393"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a:t>
            </a:r>
            <a:r>
              <a:rPr lang="sv-SE" sz="1600" b="1" dirty="0" err="1">
                <a:solidFill>
                  <a:schemeClr val="tx2"/>
                </a:solidFill>
                <a:latin typeface="Source Sans Pro" panose="020B0503030403020204" pitchFamily="34" charset="0"/>
                <a:ea typeface="Source Sans Pro" panose="020B0503030403020204" pitchFamily="34" charset="0"/>
              </a:rPr>
              <a:t>exkl</a:t>
            </a:r>
            <a:r>
              <a:rPr lang="sv-SE" sz="1600" b="1" dirty="0">
                <a:solidFill>
                  <a:schemeClr val="tx2"/>
                </a:solidFill>
                <a:latin typeface="Source Sans Pro" panose="020B0503030403020204" pitchFamily="34" charset="0"/>
                <a:ea typeface="Source Sans Pro" panose="020B0503030403020204" pitchFamily="34" charset="0"/>
              </a:rPr>
              <a:t> spec. projekt)</a:t>
            </a:r>
          </a:p>
          <a:p>
            <a:r>
              <a:rPr lang="sv-SE" sz="1600" dirty="0">
                <a:solidFill>
                  <a:schemeClr val="tx2"/>
                </a:solidFill>
                <a:latin typeface="Source Sans Pro" panose="020B0503030403020204" pitchFamily="34" charset="0"/>
                <a:ea typeface="Source Sans Pro" panose="020B0503030403020204" pitchFamily="34" charset="0"/>
              </a:rPr>
              <a:t>2032- : 2 550 be</a:t>
            </a:r>
            <a:endParaRPr lang="sv-SE" dirty="0">
              <a:solidFill>
                <a:schemeClr val="tx2"/>
              </a:solidFill>
              <a:latin typeface="Source Sans Pro Black" panose="020B0803030403020204" pitchFamily="34" charset="0"/>
              <a:ea typeface="Source Sans Pro Black" panose="020B0803030403020204" pitchFamily="34" charset="0"/>
            </a:endParaRPr>
          </a:p>
        </p:txBody>
      </p:sp>
      <p:grpSp>
        <p:nvGrpSpPr>
          <p:cNvPr id="56" name="Grupp 55">
            <a:extLst>
              <a:ext uri="{FF2B5EF4-FFF2-40B4-BE49-F238E27FC236}">
                <a16:creationId xmlns:a16="http://schemas.microsoft.com/office/drawing/2014/main" id="{F1D90FD4-C6EF-47B3-9BDA-924DC55B5404}"/>
              </a:ext>
            </a:extLst>
          </p:cNvPr>
          <p:cNvGrpSpPr/>
          <p:nvPr/>
        </p:nvGrpSpPr>
        <p:grpSpPr>
          <a:xfrm>
            <a:off x="7261523" y="3362613"/>
            <a:ext cx="668549" cy="649354"/>
            <a:chOff x="8220715" y="-499831"/>
            <a:chExt cx="668549" cy="649354"/>
          </a:xfrm>
        </p:grpSpPr>
        <p:pic>
          <p:nvPicPr>
            <p:cNvPr id="57" name="Bild 56" descr="Fabrik">
              <a:extLst>
                <a:ext uri="{FF2B5EF4-FFF2-40B4-BE49-F238E27FC236}">
                  <a16:creationId xmlns:a16="http://schemas.microsoft.com/office/drawing/2014/main" id="{C52AA73D-A0A6-489D-A7DC-C43E752CFA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0715" y="-499831"/>
              <a:ext cx="540000" cy="540000"/>
            </a:xfrm>
            <a:prstGeom prst="rect">
              <a:avLst/>
            </a:prstGeom>
          </p:spPr>
        </p:pic>
        <p:pic>
          <p:nvPicPr>
            <p:cNvPr id="58" name="Bild 57" descr="Stad">
              <a:extLst>
                <a:ext uri="{FF2B5EF4-FFF2-40B4-BE49-F238E27FC236}">
                  <a16:creationId xmlns:a16="http://schemas.microsoft.com/office/drawing/2014/main" id="{6EADB010-0C60-4A28-AE2F-435090C314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9264" y="-390477"/>
              <a:ext cx="540000" cy="540000"/>
            </a:xfrm>
            <a:prstGeom prst="rect">
              <a:avLst/>
            </a:prstGeom>
          </p:spPr>
        </p:pic>
      </p:grpSp>
      <p:grpSp>
        <p:nvGrpSpPr>
          <p:cNvPr id="69" name="Grupp 68">
            <a:extLst>
              <a:ext uri="{FF2B5EF4-FFF2-40B4-BE49-F238E27FC236}">
                <a16:creationId xmlns:a16="http://schemas.microsoft.com/office/drawing/2014/main" id="{142F8170-F125-4807-947F-9292B045465C}"/>
              </a:ext>
            </a:extLst>
          </p:cNvPr>
          <p:cNvGrpSpPr/>
          <p:nvPr/>
        </p:nvGrpSpPr>
        <p:grpSpPr>
          <a:xfrm>
            <a:off x="7875589" y="5410"/>
            <a:ext cx="812591" cy="647422"/>
            <a:chOff x="13275749" y="2499953"/>
            <a:chExt cx="812591" cy="647422"/>
          </a:xfrm>
        </p:grpSpPr>
        <p:pic>
          <p:nvPicPr>
            <p:cNvPr id="70" name="Bildobjekt 69">
              <a:extLst>
                <a:ext uri="{FF2B5EF4-FFF2-40B4-BE49-F238E27FC236}">
                  <a16:creationId xmlns:a16="http://schemas.microsoft.com/office/drawing/2014/main" id="{32EFEBB3-56F5-458E-9972-4921860787F3}"/>
                </a:ext>
              </a:extLst>
            </p:cNvPr>
            <p:cNvPicPr>
              <a:picLocks noChangeAspect="1"/>
            </p:cNvPicPr>
            <p:nvPr/>
          </p:nvPicPr>
          <p:blipFill>
            <a:blip r:embed="rId8"/>
            <a:stretch>
              <a:fillRect/>
            </a:stretch>
          </p:blipFill>
          <p:spPr>
            <a:xfrm>
              <a:off x="13275749" y="2499953"/>
              <a:ext cx="542591" cy="542591"/>
            </a:xfrm>
            <a:prstGeom prst="rect">
              <a:avLst/>
            </a:prstGeom>
          </p:spPr>
        </p:pic>
        <p:pic>
          <p:nvPicPr>
            <p:cNvPr id="71" name="Bild 70" descr="Fastighet">
              <a:extLst>
                <a:ext uri="{FF2B5EF4-FFF2-40B4-BE49-F238E27FC236}">
                  <a16:creationId xmlns:a16="http://schemas.microsoft.com/office/drawing/2014/main" id="{004130BE-405D-47A0-91B6-502C823E02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48340" y="2575145"/>
              <a:ext cx="540000" cy="540000"/>
            </a:xfrm>
            <a:prstGeom prst="rect">
              <a:avLst/>
            </a:prstGeom>
          </p:spPr>
        </p:pic>
        <p:pic>
          <p:nvPicPr>
            <p:cNvPr id="72" name="Bild 71" descr="Hus">
              <a:extLst>
                <a:ext uri="{FF2B5EF4-FFF2-40B4-BE49-F238E27FC236}">
                  <a16:creationId xmlns:a16="http://schemas.microsoft.com/office/drawing/2014/main" id="{3097E263-12BC-443C-8FE0-ECCC1030DA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413340" y="2787375"/>
              <a:ext cx="360000" cy="360000"/>
            </a:xfrm>
            <a:prstGeom prst="rect">
              <a:avLst/>
            </a:prstGeom>
          </p:spPr>
        </p:pic>
      </p:grpSp>
      <p:sp>
        <p:nvSpPr>
          <p:cNvPr id="73" name="textruta 72">
            <a:extLst>
              <a:ext uri="{FF2B5EF4-FFF2-40B4-BE49-F238E27FC236}">
                <a16:creationId xmlns:a16="http://schemas.microsoft.com/office/drawing/2014/main" id="{505A6E18-176B-4B5B-B612-BC71082713E7}"/>
              </a:ext>
            </a:extLst>
          </p:cNvPr>
          <p:cNvSpPr txBox="1"/>
          <p:nvPr/>
        </p:nvSpPr>
        <p:spPr>
          <a:xfrm>
            <a:off x="8557947" y="82440"/>
            <a:ext cx="2984045"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Norr Nyckelpigevägen, etapp 1 </a:t>
            </a:r>
          </a:p>
          <a:p>
            <a:r>
              <a:rPr lang="sv-SE" sz="1600" dirty="0">
                <a:solidFill>
                  <a:schemeClr val="tx2"/>
                </a:solidFill>
                <a:latin typeface="Source Sans Pro" panose="020B0503030403020204" pitchFamily="34" charset="0"/>
                <a:ea typeface="Source Sans Pro" panose="020B0503030403020204" pitchFamily="34" charset="0"/>
              </a:rPr>
              <a:t>2026-2036: 302 be</a:t>
            </a:r>
          </a:p>
        </p:txBody>
      </p:sp>
      <p:grpSp>
        <p:nvGrpSpPr>
          <p:cNvPr id="19" name="Grupp 18">
            <a:extLst>
              <a:ext uri="{FF2B5EF4-FFF2-40B4-BE49-F238E27FC236}">
                <a16:creationId xmlns:a16="http://schemas.microsoft.com/office/drawing/2014/main" id="{80100797-DD7F-48DE-9B52-E2C73BFD72D8}"/>
              </a:ext>
            </a:extLst>
          </p:cNvPr>
          <p:cNvGrpSpPr/>
          <p:nvPr/>
        </p:nvGrpSpPr>
        <p:grpSpPr>
          <a:xfrm>
            <a:off x="7207040" y="4764095"/>
            <a:ext cx="668549" cy="649354"/>
            <a:chOff x="8220715" y="-499831"/>
            <a:chExt cx="668549" cy="649354"/>
          </a:xfrm>
        </p:grpSpPr>
        <p:pic>
          <p:nvPicPr>
            <p:cNvPr id="20" name="Bild 19" descr="Fabrik">
              <a:extLst>
                <a:ext uri="{FF2B5EF4-FFF2-40B4-BE49-F238E27FC236}">
                  <a16:creationId xmlns:a16="http://schemas.microsoft.com/office/drawing/2014/main" id="{B8631BD9-FC89-4917-BA8C-E15E583BF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0715" y="-499831"/>
              <a:ext cx="540000" cy="540000"/>
            </a:xfrm>
            <a:prstGeom prst="rect">
              <a:avLst/>
            </a:prstGeom>
          </p:spPr>
        </p:pic>
        <p:pic>
          <p:nvPicPr>
            <p:cNvPr id="21" name="Bild 20" descr="Stad">
              <a:extLst>
                <a:ext uri="{FF2B5EF4-FFF2-40B4-BE49-F238E27FC236}">
                  <a16:creationId xmlns:a16="http://schemas.microsoft.com/office/drawing/2014/main" id="{86775F91-6DD1-4653-9EB9-A7D42060CC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9264" y="-390477"/>
              <a:ext cx="540000" cy="540000"/>
            </a:xfrm>
            <a:prstGeom prst="rect">
              <a:avLst/>
            </a:prstGeom>
          </p:spPr>
        </p:pic>
      </p:grpSp>
      <p:grpSp>
        <p:nvGrpSpPr>
          <p:cNvPr id="22" name="Grupp 21">
            <a:extLst>
              <a:ext uri="{FF2B5EF4-FFF2-40B4-BE49-F238E27FC236}">
                <a16:creationId xmlns:a16="http://schemas.microsoft.com/office/drawing/2014/main" id="{CCD4DCAC-0BFB-4160-A02A-EEEAF52D2457}"/>
              </a:ext>
            </a:extLst>
          </p:cNvPr>
          <p:cNvGrpSpPr/>
          <p:nvPr/>
        </p:nvGrpSpPr>
        <p:grpSpPr>
          <a:xfrm>
            <a:off x="7245464" y="4058835"/>
            <a:ext cx="668549" cy="649354"/>
            <a:chOff x="8220715" y="-499831"/>
            <a:chExt cx="668549" cy="649354"/>
          </a:xfrm>
        </p:grpSpPr>
        <p:pic>
          <p:nvPicPr>
            <p:cNvPr id="23" name="Bild 22" descr="Fabrik">
              <a:extLst>
                <a:ext uri="{FF2B5EF4-FFF2-40B4-BE49-F238E27FC236}">
                  <a16:creationId xmlns:a16="http://schemas.microsoft.com/office/drawing/2014/main" id="{E98B36C5-097F-42C6-911A-DCBCEC170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0715" y="-499831"/>
              <a:ext cx="540000" cy="540000"/>
            </a:xfrm>
            <a:prstGeom prst="rect">
              <a:avLst/>
            </a:prstGeom>
          </p:spPr>
        </p:pic>
        <p:pic>
          <p:nvPicPr>
            <p:cNvPr id="24" name="Bild 23" descr="Stad">
              <a:extLst>
                <a:ext uri="{FF2B5EF4-FFF2-40B4-BE49-F238E27FC236}">
                  <a16:creationId xmlns:a16="http://schemas.microsoft.com/office/drawing/2014/main" id="{FFC019BF-F8A8-4BA8-8486-67B22B930F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9264" y="-390477"/>
              <a:ext cx="540000" cy="540000"/>
            </a:xfrm>
            <a:prstGeom prst="rect">
              <a:avLst/>
            </a:prstGeom>
          </p:spPr>
        </p:pic>
      </p:grpSp>
      <p:sp>
        <p:nvSpPr>
          <p:cNvPr id="25" name="textruta 24">
            <a:extLst>
              <a:ext uri="{FF2B5EF4-FFF2-40B4-BE49-F238E27FC236}">
                <a16:creationId xmlns:a16="http://schemas.microsoft.com/office/drawing/2014/main" id="{9FB95AE4-22E3-42E3-B716-B0BA8CB4D30D}"/>
              </a:ext>
            </a:extLst>
          </p:cNvPr>
          <p:cNvSpPr txBox="1"/>
          <p:nvPr/>
        </p:nvSpPr>
        <p:spPr>
          <a:xfrm>
            <a:off x="7834148" y="3458845"/>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X</a:t>
            </a:r>
          </a:p>
          <a:p>
            <a:r>
              <a:rPr lang="sv-SE" sz="1600" dirty="0">
                <a:solidFill>
                  <a:schemeClr val="tx2"/>
                </a:solidFill>
                <a:latin typeface="Source Sans Pro" panose="020B0503030403020204" pitchFamily="34" charset="0"/>
                <a:ea typeface="Source Sans Pro" panose="020B0503030403020204" pitchFamily="34" charset="0"/>
              </a:rPr>
              <a:t>2028-2029: 350 be</a:t>
            </a:r>
            <a:endParaRPr lang="sv-SE" dirty="0">
              <a:solidFill>
                <a:schemeClr val="tx2"/>
              </a:solidFill>
              <a:latin typeface="Source Sans Pro Black" panose="020B0803030403020204" pitchFamily="34" charset="0"/>
              <a:ea typeface="Source Sans Pro Black" panose="020B0803030403020204" pitchFamily="34" charset="0"/>
            </a:endParaRPr>
          </a:p>
        </p:txBody>
      </p:sp>
      <p:sp>
        <p:nvSpPr>
          <p:cNvPr id="26" name="textruta 25">
            <a:extLst>
              <a:ext uri="{FF2B5EF4-FFF2-40B4-BE49-F238E27FC236}">
                <a16:creationId xmlns:a16="http://schemas.microsoft.com/office/drawing/2014/main" id="{8DC47353-18E2-41CA-A906-A17768EB074D}"/>
              </a:ext>
            </a:extLst>
          </p:cNvPr>
          <p:cNvSpPr txBox="1"/>
          <p:nvPr/>
        </p:nvSpPr>
        <p:spPr>
          <a:xfrm>
            <a:off x="7834148" y="4164944"/>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Y</a:t>
            </a:r>
          </a:p>
          <a:p>
            <a:r>
              <a:rPr lang="sv-SE" sz="1600" dirty="0">
                <a:solidFill>
                  <a:schemeClr val="tx2"/>
                </a:solidFill>
                <a:latin typeface="Source Sans Pro" panose="020B0503030403020204" pitchFamily="34" charset="0"/>
                <a:ea typeface="Source Sans Pro" panose="020B0503030403020204" pitchFamily="34" charset="0"/>
              </a:rPr>
              <a:t>2030-2032: 400 be</a:t>
            </a:r>
            <a:endParaRPr lang="sv-SE" dirty="0">
              <a:solidFill>
                <a:schemeClr val="tx2"/>
              </a:solidFill>
              <a:latin typeface="Source Sans Pro Black" panose="020B0803030403020204" pitchFamily="34" charset="0"/>
              <a:ea typeface="Source Sans Pro Black" panose="020B0803030403020204" pitchFamily="34" charset="0"/>
            </a:endParaRPr>
          </a:p>
        </p:txBody>
      </p:sp>
    </p:spTree>
    <p:extLst>
      <p:ext uri="{BB962C8B-B14F-4D97-AF65-F5344CB8AC3E}">
        <p14:creationId xmlns:p14="http://schemas.microsoft.com/office/powerpoint/2010/main" val="2690567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cxnSp>
        <p:nvCxnSpPr>
          <p:cNvPr id="35" name="Rak pilkoppling 34">
            <a:extLst>
              <a:ext uri="{FF2B5EF4-FFF2-40B4-BE49-F238E27FC236}">
                <a16:creationId xmlns:a16="http://schemas.microsoft.com/office/drawing/2014/main" id="{C5941C56-2C46-42CF-8DAC-694C24A76FC0}"/>
              </a:ext>
            </a:extLst>
          </p:cNvPr>
          <p:cNvCxnSpPr>
            <a:cxnSpLocks/>
          </p:cNvCxnSpPr>
          <p:nvPr/>
        </p:nvCxnSpPr>
        <p:spPr>
          <a:xfrm flipV="1">
            <a:off x="6710473" y="64647"/>
            <a:ext cx="0" cy="373763"/>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40" name="Rubrik 1">
            <a:extLst>
              <a:ext uri="{FF2B5EF4-FFF2-40B4-BE49-F238E27FC236}">
                <a16:creationId xmlns:a16="http://schemas.microsoft.com/office/drawing/2014/main" id="{90270A71-22F5-4114-BED4-B4F7E21D50DD}"/>
              </a:ext>
            </a:extLst>
          </p:cNvPr>
          <p:cNvSpPr txBox="1">
            <a:spLocks/>
          </p:cNvSpPr>
          <p:nvPr/>
        </p:nvSpPr>
        <p:spPr>
          <a:xfrm>
            <a:off x="347997" y="5405"/>
            <a:ext cx="4002800" cy="2021677"/>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Planerade bostadsprojekt</a:t>
            </a:r>
          </a:p>
        </p:txBody>
      </p:sp>
      <p:sp>
        <p:nvSpPr>
          <p:cNvPr id="30" name="textruta 29">
            <a:extLst>
              <a:ext uri="{FF2B5EF4-FFF2-40B4-BE49-F238E27FC236}">
                <a16:creationId xmlns:a16="http://schemas.microsoft.com/office/drawing/2014/main" id="{C879EE92-751A-4A68-B51C-79DA5E5003EA}"/>
              </a:ext>
            </a:extLst>
          </p:cNvPr>
          <p:cNvSpPr txBox="1"/>
          <p:nvPr/>
        </p:nvSpPr>
        <p:spPr>
          <a:xfrm>
            <a:off x="426162" y="5376570"/>
            <a:ext cx="3385135" cy="707886"/>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Totalt cirka 3 800 bostäder</a:t>
            </a:r>
          </a:p>
          <a:p>
            <a:r>
              <a:rPr lang="sv-SE" sz="2000" b="1" dirty="0">
                <a:latin typeface="Source Sans Pro" panose="020B0503030403020204" pitchFamily="34" charset="0"/>
                <a:ea typeface="Source Sans Pro" panose="020B0503030403020204" pitchFamily="34" charset="0"/>
              </a:rPr>
              <a:t>2023-2036+</a:t>
            </a:r>
          </a:p>
        </p:txBody>
      </p:sp>
      <p:graphicFrame>
        <p:nvGraphicFramePr>
          <p:cNvPr id="55" name="Tabell 54">
            <a:extLst>
              <a:ext uri="{FF2B5EF4-FFF2-40B4-BE49-F238E27FC236}">
                <a16:creationId xmlns:a16="http://schemas.microsoft.com/office/drawing/2014/main" id="{EF3A0054-5264-4C80-ABDC-D06D4B0D01BE}"/>
              </a:ext>
            </a:extLst>
          </p:cNvPr>
          <p:cNvGraphicFramePr>
            <a:graphicFrameLocks noGrp="1"/>
          </p:cNvGraphicFramePr>
          <p:nvPr/>
        </p:nvGraphicFramePr>
        <p:xfrm>
          <a:off x="353447" y="1645857"/>
          <a:ext cx="3342062" cy="2517638"/>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675011">
                <a:tc>
                  <a:txBody>
                    <a:bodyPr/>
                    <a:lstStyle/>
                    <a:p>
                      <a:r>
                        <a:rPr lang="sv-SE" sz="1000" dirty="0">
                          <a:latin typeface="Source Sans Pro" panose="020B0503030403020204" pitchFamily="34" charset="0"/>
                          <a:ea typeface="Source Sans Pro" panose="020B0503030403020204" pitchFamily="34" charset="0"/>
                        </a:rPr>
                        <a:t>Ej påbörjat</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3149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41438">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39411">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58094">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51389">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grpSp>
        <p:nvGrpSpPr>
          <p:cNvPr id="13" name="Grupp 12">
            <a:extLst>
              <a:ext uri="{FF2B5EF4-FFF2-40B4-BE49-F238E27FC236}">
                <a16:creationId xmlns:a16="http://schemas.microsoft.com/office/drawing/2014/main" id="{477C2CCA-DDC4-4416-8888-8F0BF980C094}"/>
              </a:ext>
            </a:extLst>
          </p:cNvPr>
          <p:cNvGrpSpPr/>
          <p:nvPr/>
        </p:nvGrpSpPr>
        <p:grpSpPr>
          <a:xfrm>
            <a:off x="3372293" y="4013793"/>
            <a:ext cx="2652839" cy="584775"/>
            <a:chOff x="3372293" y="4013793"/>
            <a:chExt cx="2652839" cy="584775"/>
          </a:xfrm>
        </p:grpSpPr>
        <p:sp>
          <p:nvSpPr>
            <p:cNvPr id="155" name="textruta 154">
              <a:extLst>
                <a:ext uri="{FF2B5EF4-FFF2-40B4-BE49-F238E27FC236}">
                  <a16:creationId xmlns:a16="http://schemas.microsoft.com/office/drawing/2014/main" id="{4DFF00C8-2BDE-4FB3-B04D-DB33E5963113}"/>
                </a:ext>
              </a:extLst>
            </p:cNvPr>
            <p:cNvSpPr txBox="1"/>
            <p:nvPr/>
          </p:nvSpPr>
          <p:spPr>
            <a:xfrm>
              <a:off x="3372293" y="4013793"/>
              <a:ext cx="216712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Vadden</a:t>
              </a:r>
            </a:p>
            <a:p>
              <a:pPr algn="r"/>
              <a:r>
                <a:rPr lang="sv-SE" sz="1600" dirty="0">
                  <a:solidFill>
                    <a:schemeClr val="tx2"/>
                  </a:solidFill>
                  <a:latin typeface="Source Sans Pro" panose="020B0503030403020204" pitchFamily="34" charset="0"/>
                  <a:ea typeface="Source Sans Pro" panose="020B0503030403020204" pitchFamily="34" charset="0"/>
                </a:rPr>
                <a:t>2025: 46 be</a:t>
              </a:r>
            </a:p>
          </p:txBody>
        </p:sp>
        <p:pic>
          <p:nvPicPr>
            <p:cNvPr id="156" name="Bild 155" descr="Stad">
              <a:extLst>
                <a:ext uri="{FF2B5EF4-FFF2-40B4-BE49-F238E27FC236}">
                  <a16:creationId xmlns:a16="http://schemas.microsoft.com/office/drawing/2014/main" id="{D49FA243-879E-4090-A75B-C40CDB4CBB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5132" y="4036181"/>
              <a:ext cx="540000" cy="540000"/>
            </a:xfrm>
            <a:prstGeom prst="rect">
              <a:avLst/>
            </a:prstGeom>
          </p:spPr>
        </p:pic>
      </p:grpSp>
      <p:grpSp>
        <p:nvGrpSpPr>
          <p:cNvPr id="63" name="Grupp 62">
            <a:extLst>
              <a:ext uri="{FF2B5EF4-FFF2-40B4-BE49-F238E27FC236}">
                <a16:creationId xmlns:a16="http://schemas.microsoft.com/office/drawing/2014/main" id="{76F9BF59-1A63-4203-8DE9-DAE9AECFA7CA}"/>
              </a:ext>
            </a:extLst>
          </p:cNvPr>
          <p:cNvGrpSpPr/>
          <p:nvPr/>
        </p:nvGrpSpPr>
        <p:grpSpPr>
          <a:xfrm>
            <a:off x="4132068" y="251529"/>
            <a:ext cx="2857318" cy="584775"/>
            <a:chOff x="4687655" y="425154"/>
            <a:chExt cx="2857318" cy="584775"/>
          </a:xfrm>
        </p:grpSpPr>
        <p:pic>
          <p:nvPicPr>
            <p:cNvPr id="64" name="Bild 63" descr="Hus">
              <a:extLst>
                <a:ext uri="{FF2B5EF4-FFF2-40B4-BE49-F238E27FC236}">
                  <a16:creationId xmlns:a16="http://schemas.microsoft.com/office/drawing/2014/main" id="{0A1E3D58-A3C2-4D24-9F1B-70C3125D35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4973" y="567746"/>
              <a:ext cx="360000" cy="360000"/>
            </a:xfrm>
            <a:prstGeom prst="rect">
              <a:avLst/>
            </a:prstGeom>
          </p:spPr>
        </p:pic>
        <p:sp>
          <p:nvSpPr>
            <p:cNvPr id="65" name="textruta 64">
              <a:extLst>
                <a:ext uri="{FF2B5EF4-FFF2-40B4-BE49-F238E27FC236}">
                  <a16:creationId xmlns:a16="http://schemas.microsoft.com/office/drawing/2014/main" id="{2594D243-0A26-4F45-9619-01FC8AB533E4}"/>
                </a:ext>
              </a:extLst>
            </p:cNvPr>
            <p:cNvSpPr txBox="1"/>
            <p:nvPr/>
          </p:nvSpPr>
          <p:spPr>
            <a:xfrm>
              <a:off x="4687655" y="425154"/>
              <a:ext cx="2576403"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Tallstigen, </a:t>
              </a:r>
              <a:r>
                <a:rPr lang="sv-SE" sz="1600" b="1" dirty="0" err="1">
                  <a:solidFill>
                    <a:schemeClr val="tx2"/>
                  </a:solidFill>
                  <a:latin typeface="Source Sans Pro" panose="020B0503030403020204" pitchFamily="34" charset="0"/>
                  <a:ea typeface="Source Sans Pro" panose="020B0503030403020204" pitchFamily="34" charset="0"/>
                </a:rPr>
                <a:t>Stöpen</a:t>
              </a:r>
              <a:endParaRPr lang="sv-SE" sz="1600" b="1" dirty="0">
                <a:solidFill>
                  <a:schemeClr val="tx2"/>
                </a:solidFill>
                <a:latin typeface="Source Sans Pro" panose="020B0503030403020204" pitchFamily="34" charset="0"/>
                <a:ea typeface="Source Sans Pro" panose="020B0503030403020204" pitchFamily="34" charset="0"/>
              </a:endParaRPr>
            </a:p>
            <a:p>
              <a:pPr algn="r"/>
              <a:r>
                <a:rPr lang="sv-SE" sz="1600" dirty="0">
                  <a:solidFill>
                    <a:schemeClr val="tx2"/>
                  </a:solidFill>
                  <a:latin typeface="Source Sans Pro" panose="020B0503030403020204" pitchFamily="34" charset="0"/>
                  <a:ea typeface="Source Sans Pro" panose="020B0503030403020204" pitchFamily="34" charset="0"/>
                </a:rPr>
                <a:t>2024: 20 be</a:t>
              </a:r>
            </a:p>
          </p:txBody>
        </p:sp>
      </p:grpSp>
      <p:grpSp>
        <p:nvGrpSpPr>
          <p:cNvPr id="43" name="Grupp 42">
            <a:extLst>
              <a:ext uri="{FF2B5EF4-FFF2-40B4-BE49-F238E27FC236}">
                <a16:creationId xmlns:a16="http://schemas.microsoft.com/office/drawing/2014/main" id="{83259188-575E-473A-8CEF-0590F5A2D969}"/>
              </a:ext>
            </a:extLst>
          </p:cNvPr>
          <p:cNvGrpSpPr/>
          <p:nvPr/>
        </p:nvGrpSpPr>
        <p:grpSpPr>
          <a:xfrm>
            <a:off x="3651907" y="2934059"/>
            <a:ext cx="3019147" cy="584775"/>
            <a:chOff x="4139231" y="2972491"/>
            <a:chExt cx="2659902" cy="584775"/>
          </a:xfrm>
        </p:grpSpPr>
        <p:sp>
          <p:nvSpPr>
            <p:cNvPr id="44" name="textruta 43">
              <a:extLst>
                <a:ext uri="{FF2B5EF4-FFF2-40B4-BE49-F238E27FC236}">
                  <a16:creationId xmlns:a16="http://schemas.microsoft.com/office/drawing/2014/main" id="{C4F2783D-E4BC-40C2-A007-19FF11E7BB2D}"/>
                </a:ext>
              </a:extLst>
            </p:cNvPr>
            <p:cNvSpPr txBox="1"/>
            <p:nvPr/>
          </p:nvSpPr>
          <p:spPr>
            <a:xfrm>
              <a:off x="4139231" y="2972491"/>
              <a:ext cx="2167128" cy="584775"/>
            </a:xfrm>
            <a:prstGeom prst="rect">
              <a:avLst/>
            </a:prstGeom>
            <a:noFill/>
          </p:spPr>
          <p:txBody>
            <a:bodyPr wrap="square" rtlCol="0">
              <a:spAutoFit/>
            </a:bodyPr>
            <a:lstStyle/>
            <a:p>
              <a:pPr algn="r"/>
              <a:r>
                <a:rPr lang="sv-SE" sz="1600" b="1" dirty="0">
                  <a:latin typeface="Source Sans Pro" panose="020B0503030403020204" pitchFamily="34" charset="0"/>
                  <a:ea typeface="Source Sans Pro" panose="020B0503030403020204" pitchFamily="34" charset="0"/>
                </a:rPr>
                <a:t>Glimmern</a:t>
              </a:r>
            </a:p>
            <a:p>
              <a:pPr algn="r"/>
              <a:r>
                <a:rPr lang="sv-SE" sz="1600" dirty="0">
                  <a:latin typeface="Source Sans Pro" panose="020B0503030403020204" pitchFamily="34" charset="0"/>
                  <a:ea typeface="Source Sans Pro" panose="020B0503030403020204" pitchFamily="34" charset="0"/>
                </a:rPr>
                <a:t>2028-2030: 200 be</a:t>
              </a:r>
            </a:p>
          </p:txBody>
        </p:sp>
        <p:pic>
          <p:nvPicPr>
            <p:cNvPr id="45" name="Bild 44" descr="Stad">
              <a:extLst>
                <a:ext uri="{FF2B5EF4-FFF2-40B4-BE49-F238E27FC236}">
                  <a16:creationId xmlns:a16="http://schemas.microsoft.com/office/drawing/2014/main" id="{2F495CFE-3DC6-4C58-8873-81BF1162C4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9133" y="3013533"/>
              <a:ext cx="540000" cy="540000"/>
            </a:xfrm>
            <a:prstGeom prst="rect">
              <a:avLst/>
            </a:prstGeom>
          </p:spPr>
        </p:pic>
      </p:grpSp>
      <p:sp>
        <p:nvSpPr>
          <p:cNvPr id="74" name="textruta 73">
            <a:extLst>
              <a:ext uri="{FF2B5EF4-FFF2-40B4-BE49-F238E27FC236}">
                <a16:creationId xmlns:a16="http://schemas.microsoft.com/office/drawing/2014/main" id="{BA148F83-CC9B-4B34-BEC7-26EF1D33D89C}"/>
              </a:ext>
            </a:extLst>
          </p:cNvPr>
          <p:cNvSpPr txBox="1"/>
          <p:nvPr/>
        </p:nvSpPr>
        <p:spPr>
          <a:xfrm>
            <a:off x="3701742" y="2379311"/>
            <a:ext cx="2576403"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Kapellvägen</a:t>
            </a:r>
          </a:p>
          <a:p>
            <a:pPr algn="r"/>
            <a:r>
              <a:rPr lang="sv-SE" sz="1600" dirty="0">
                <a:solidFill>
                  <a:schemeClr val="tx2"/>
                </a:solidFill>
                <a:latin typeface="Source Sans Pro" panose="020B0503030403020204" pitchFamily="34" charset="0"/>
                <a:ea typeface="Source Sans Pro" panose="020B0503030403020204" pitchFamily="34" charset="0"/>
              </a:rPr>
              <a:t>2024-2025: 12 be</a:t>
            </a:r>
          </a:p>
        </p:txBody>
      </p:sp>
      <p:pic>
        <p:nvPicPr>
          <p:cNvPr id="79" name="Bild 78" descr="Hus">
            <a:extLst>
              <a:ext uri="{FF2B5EF4-FFF2-40B4-BE49-F238E27FC236}">
                <a16:creationId xmlns:a16="http://schemas.microsoft.com/office/drawing/2014/main" id="{A3457E51-47C4-4735-990B-8DC8EF9465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81442" y="2491698"/>
            <a:ext cx="360000" cy="360000"/>
          </a:xfrm>
          <a:prstGeom prst="rect">
            <a:avLst/>
          </a:prstGeom>
        </p:spPr>
      </p:pic>
      <p:grpSp>
        <p:nvGrpSpPr>
          <p:cNvPr id="69" name="Grupp 68">
            <a:extLst>
              <a:ext uri="{FF2B5EF4-FFF2-40B4-BE49-F238E27FC236}">
                <a16:creationId xmlns:a16="http://schemas.microsoft.com/office/drawing/2014/main" id="{142F8170-F125-4807-947F-9292B045465C}"/>
              </a:ext>
            </a:extLst>
          </p:cNvPr>
          <p:cNvGrpSpPr/>
          <p:nvPr/>
        </p:nvGrpSpPr>
        <p:grpSpPr>
          <a:xfrm>
            <a:off x="7875589" y="5410"/>
            <a:ext cx="812591" cy="647422"/>
            <a:chOff x="13275749" y="2499953"/>
            <a:chExt cx="812591" cy="647422"/>
          </a:xfrm>
        </p:grpSpPr>
        <p:pic>
          <p:nvPicPr>
            <p:cNvPr id="70" name="Bildobjekt 69">
              <a:extLst>
                <a:ext uri="{FF2B5EF4-FFF2-40B4-BE49-F238E27FC236}">
                  <a16:creationId xmlns:a16="http://schemas.microsoft.com/office/drawing/2014/main" id="{32EFEBB3-56F5-458E-9972-4921860787F3}"/>
                </a:ext>
              </a:extLst>
            </p:cNvPr>
            <p:cNvPicPr>
              <a:picLocks noChangeAspect="1"/>
            </p:cNvPicPr>
            <p:nvPr/>
          </p:nvPicPr>
          <p:blipFill>
            <a:blip r:embed="rId8"/>
            <a:stretch>
              <a:fillRect/>
            </a:stretch>
          </p:blipFill>
          <p:spPr>
            <a:xfrm>
              <a:off x="13275749" y="2499953"/>
              <a:ext cx="542591" cy="542591"/>
            </a:xfrm>
            <a:prstGeom prst="rect">
              <a:avLst/>
            </a:prstGeom>
          </p:spPr>
        </p:pic>
        <p:pic>
          <p:nvPicPr>
            <p:cNvPr id="71" name="Bild 70" descr="Fastighet">
              <a:extLst>
                <a:ext uri="{FF2B5EF4-FFF2-40B4-BE49-F238E27FC236}">
                  <a16:creationId xmlns:a16="http://schemas.microsoft.com/office/drawing/2014/main" id="{004130BE-405D-47A0-91B6-502C823E02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48340" y="2575145"/>
              <a:ext cx="540000" cy="540000"/>
            </a:xfrm>
            <a:prstGeom prst="rect">
              <a:avLst/>
            </a:prstGeom>
          </p:spPr>
        </p:pic>
        <p:pic>
          <p:nvPicPr>
            <p:cNvPr id="72" name="Bild 71" descr="Hus">
              <a:extLst>
                <a:ext uri="{FF2B5EF4-FFF2-40B4-BE49-F238E27FC236}">
                  <a16:creationId xmlns:a16="http://schemas.microsoft.com/office/drawing/2014/main" id="{3097E263-12BC-443C-8FE0-ECCC1030DA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13340" y="2787375"/>
              <a:ext cx="360000" cy="360000"/>
            </a:xfrm>
            <a:prstGeom prst="rect">
              <a:avLst/>
            </a:prstGeom>
          </p:spPr>
        </p:pic>
      </p:grpSp>
      <p:sp>
        <p:nvSpPr>
          <p:cNvPr id="73" name="textruta 72">
            <a:extLst>
              <a:ext uri="{FF2B5EF4-FFF2-40B4-BE49-F238E27FC236}">
                <a16:creationId xmlns:a16="http://schemas.microsoft.com/office/drawing/2014/main" id="{505A6E18-176B-4B5B-B612-BC71082713E7}"/>
              </a:ext>
            </a:extLst>
          </p:cNvPr>
          <p:cNvSpPr txBox="1"/>
          <p:nvPr/>
        </p:nvSpPr>
        <p:spPr>
          <a:xfrm>
            <a:off x="8557947" y="82440"/>
            <a:ext cx="2984045"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Rydskogen, etapp 1-2 </a:t>
            </a:r>
          </a:p>
          <a:p>
            <a:r>
              <a:rPr lang="sv-SE" sz="1600" dirty="0">
                <a:solidFill>
                  <a:schemeClr val="tx2"/>
                </a:solidFill>
                <a:latin typeface="Source Sans Pro" panose="020B0503030403020204" pitchFamily="34" charset="0"/>
                <a:ea typeface="Source Sans Pro" panose="020B0503030403020204" pitchFamily="34" charset="0"/>
              </a:rPr>
              <a:t>2027-2037: 450 be</a:t>
            </a:r>
          </a:p>
        </p:txBody>
      </p:sp>
      <p:grpSp>
        <p:nvGrpSpPr>
          <p:cNvPr id="75" name="Grupp 74">
            <a:extLst>
              <a:ext uri="{FF2B5EF4-FFF2-40B4-BE49-F238E27FC236}">
                <a16:creationId xmlns:a16="http://schemas.microsoft.com/office/drawing/2014/main" id="{E6830976-A3D6-4FEB-BAEF-BDB510EDE6C4}"/>
              </a:ext>
            </a:extLst>
          </p:cNvPr>
          <p:cNvGrpSpPr/>
          <p:nvPr/>
        </p:nvGrpSpPr>
        <p:grpSpPr>
          <a:xfrm>
            <a:off x="7730349" y="2254067"/>
            <a:ext cx="3095229" cy="584775"/>
            <a:chOff x="8036697" y="2910906"/>
            <a:chExt cx="3095229" cy="584775"/>
          </a:xfrm>
        </p:grpSpPr>
        <p:sp>
          <p:nvSpPr>
            <p:cNvPr id="83" name="textruta 82">
              <a:extLst>
                <a:ext uri="{FF2B5EF4-FFF2-40B4-BE49-F238E27FC236}">
                  <a16:creationId xmlns:a16="http://schemas.microsoft.com/office/drawing/2014/main" id="{B0AC71AB-6C89-4336-94D9-AB8CB7D76B56}"/>
                </a:ext>
              </a:extLst>
            </p:cNvPr>
            <p:cNvSpPr txBox="1"/>
            <p:nvPr/>
          </p:nvSpPr>
          <p:spPr>
            <a:xfrm>
              <a:off x="8347644" y="2910906"/>
              <a:ext cx="2784282" cy="584775"/>
            </a:xfrm>
            <a:prstGeom prst="rect">
              <a:avLst/>
            </a:prstGeom>
            <a:noFill/>
          </p:spPr>
          <p:txBody>
            <a:bodyPr wrap="square" rtlCol="0">
              <a:spAutoFit/>
            </a:bodyPr>
            <a:lstStyle/>
            <a:p>
              <a:r>
                <a:rPr lang="sv-SE" sz="1600" b="1" dirty="0" err="1">
                  <a:solidFill>
                    <a:schemeClr val="tx2"/>
                  </a:solidFill>
                  <a:latin typeface="Source Sans Pro" panose="020B0503030403020204" pitchFamily="34" charset="0"/>
                  <a:ea typeface="Source Sans Pro" panose="020B0503030403020204" pitchFamily="34" charset="0"/>
                </a:rPr>
                <a:t>Hasslum</a:t>
              </a:r>
              <a:r>
                <a:rPr lang="sv-SE" sz="1600" b="1" dirty="0">
                  <a:solidFill>
                    <a:schemeClr val="tx2"/>
                  </a:solidFill>
                  <a:latin typeface="Source Sans Pro" panose="020B0503030403020204" pitchFamily="34" charset="0"/>
                  <a:ea typeface="Source Sans Pro" panose="020B0503030403020204" pitchFamily="34" charset="0"/>
                </a:rPr>
                <a:t> etapp 4</a:t>
              </a:r>
            </a:p>
            <a:p>
              <a:r>
                <a:rPr lang="sv-SE" sz="1600" dirty="0">
                  <a:solidFill>
                    <a:schemeClr val="tx2"/>
                  </a:solidFill>
                  <a:latin typeface="Source Sans Pro" panose="020B0503030403020204" pitchFamily="34" charset="0"/>
                  <a:ea typeface="Source Sans Pro" panose="020B0503030403020204" pitchFamily="34" charset="0"/>
                </a:rPr>
                <a:t>2027-2029: 65be</a:t>
              </a:r>
              <a:endParaRPr lang="sv-SE" dirty="0">
                <a:solidFill>
                  <a:schemeClr val="tx2"/>
                </a:solidFill>
                <a:latin typeface="Source Sans Pro Black" panose="020B0803030403020204" pitchFamily="34" charset="0"/>
                <a:ea typeface="Source Sans Pro Black" panose="020B0803030403020204" pitchFamily="34" charset="0"/>
              </a:endParaRPr>
            </a:p>
          </p:txBody>
        </p:sp>
        <p:pic>
          <p:nvPicPr>
            <p:cNvPr id="84" name="Bild 83" descr="Hus">
              <a:extLst>
                <a:ext uri="{FF2B5EF4-FFF2-40B4-BE49-F238E27FC236}">
                  <a16:creationId xmlns:a16="http://schemas.microsoft.com/office/drawing/2014/main" id="{0DC4F887-9FCD-4B2B-977C-37213CBF66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6697" y="3058046"/>
              <a:ext cx="360000" cy="360000"/>
            </a:xfrm>
            <a:prstGeom prst="rect">
              <a:avLst/>
            </a:prstGeom>
          </p:spPr>
        </p:pic>
      </p:grpSp>
      <p:grpSp>
        <p:nvGrpSpPr>
          <p:cNvPr id="38" name="Grupp 37">
            <a:extLst>
              <a:ext uri="{FF2B5EF4-FFF2-40B4-BE49-F238E27FC236}">
                <a16:creationId xmlns:a16="http://schemas.microsoft.com/office/drawing/2014/main" id="{D009CED6-5618-4B14-BCCC-C95E6EFBCD69}"/>
              </a:ext>
            </a:extLst>
          </p:cNvPr>
          <p:cNvGrpSpPr/>
          <p:nvPr/>
        </p:nvGrpSpPr>
        <p:grpSpPr>
          <a:xfrm>
            <a:off x="9290379" y="669053"/>
            <a:ext cx="2857318" cy="584775"/>
            <a:chOff x="4687655" y="425154"/>
            <a:chExt cx="2857318" cy="584775"/>
          </a:xfrm>
        </p:grpSpPr>
        <p:pic>
          <p:nvPicPr>
            <p:cNvPr id="39" name="Bild 38" descr="Hus">
              <a:extLst>
                <a:ext uri="{FF2B5EF4-FFF2-40B4-BE49-F238E27FC236}">
                  <a16:creationId xmlns:a16="http://schemas.microsoft.com/office/drawing/2014/main" id="{3AC19274-2DDA-4319-B846-A1BC2C2D0A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4973" y="567746"/>
              <a:ext cx="360000" cy="360000"/>
            </a:xfrm>
            <a:prstGeom prst="rect">
              <a:avLst/>
            </a:prstGeom>
          </p:spPr>
        </p:pic>
        <p:sp>
          <p:nvSpPr>
            <p:cNvPr id="41" name="textruta 40">
              <a:extLst>
                <a:ext uri="{FF2B5EF4-FFF2-40B4-BE49-F238E27FC236}">
                  <a16:creationId xmlns:a16="http://schemas.microsoft.com/office/drawing/2014/main" id="{81567303-DD71-4E46-AAE5-72205EDEB355}"/>
                </a:ext>
              </a:extLst>
            </p:cNvPr>
            <p:cNvSpPr txBox="1"/>
            <p:nvPr/>
          </p:nvSpPr>
          <p:spPr>
            <a:xfrm>
              <a:off x="4687655" y="425154"/>
              <a:ext cx="2576403"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Närlunda, Tidan</a:t>
              </a:r>
            </a:p>
            <a:p>
              <a:pPr algn="r"/>
              <a:r>
                <a:rPr lang="sv-SE" sz="1600" dirty="0">
                  <a:solidFill>
                    <a:schemeClr val="tx2"/>
                  </a:solidFill>
                  <a:latin typeface="Source Sans Pro" panose="020B0503030403020204" pitchFamily="34" charset="0"/>
                  <a:ea typeface="Source Sans Pro" panose="020B0503030403020204" pitchFamily="34" charset="0"/>
                </a:rPr>
                <a:t>2025-: 32 be</a:t>
              </a:r>
            </a:p>
          </p:txBody>
        </p:sp>
      </p:grpSp>
      <p:cxnSp>
        <p:nvCxnSpPr>
          <p:cNvPr id="46" name="Rak pilkoppling 45">
            <a:extLst>
              <a:ext uri="{FF2B5EF4-FFF2-40B4-BE49-F238E27FC236}">
                <a16:creationId xmlns:a16="http://schemas.microsoft.com/office/drawing/2014/main" id="{AF7AFA85-B600-4D8B-A19A-3DBDE5B0576F}"/>
              </a:ext>
            </a:extLst>
          </p:cNvPr>
          <p:cNvCxnSpPr>
            <a:cxnSpLocks/>
          </p:cNvCxnSpPr>
          <p:nvPr/>
        </p:nvCxnSpPr>
        <p:spPr>
          <a:xfrm flipV="1">
            <a:off x="11868784" y="380579"/>
            <a:ext cx="0" cy="373763"/>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grpSp>
        <p:nvGrpSpPr>
          <p:cNvPr id="47" name="Grupp 46">
            <a:extLst>
              <a:ext uri="{FF2B5EF4-FFF2-40B4-BE49-F238E27FC236}">
                <a16:creationId xmlns:a16="http://schemas.microsoft.com/office/drawing/2014/main" id="{530B32C6-EC9D-4878-8E9A-BAAD0F6D359E}"/>
              </a:ext>
            </a:extLst>
          </p:cNvPr>
          <p:cNvGrpSpPr/>
          <p:nvPr/>
        </p:nvGrpSpPr>
        <p:grpSpPr>
          <a:xfrm>
            <a:off x="3227613" y="3551247"/>
            <a:ext cx="3618384" cy="649354"/>
            <a:chOff x="3332027" y="3386029"/>
            <a:chExt cx="3618384" cy="649354"/>
          </a:xfrm>
        </p:grpSpPr>
        <p:sp>
          <p:nvSpPr>
            <p:cNvPr id="48" name="textruta 47">
              <a:extLst>
                <a:ext uri="{FF2B5EF4-FFF2-40B4-BE49-F238E27FC236}">
                  <a16:creationId xmlns:a16="http://schemas.microsoft.com/office/drawing/2014/main" id="{C4B567D2-C8A4-4E78-902D-6ED1B8401DE2}"/>
                </a:ext>
              </a:extLst>
            </p:cNvPr>
            <p:cNvSpPr txBox="1"/>
            <p:nvPr/>
          </p:nvSpPr>
          <p:spPr>
            <a:xfrm>
              <a:off x="3332027" y="3388084"/>
              <a:ext cx="3055105"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Vasaporten</a:t>
              </a:r>
            </a:p>
            <a:p>
              <a:pPr algn="r"/>
              <a:r>
                <a:rPr lang="sv-SE" sz="1600" dirty="0">
                  <a:solidFill>
                    <a:schemeClr val="tx2"/>
                  </a:solidFill>
                  <a:latin typeface="Source Sans Pro" panose="020B0503030403020204" pitchFamily="34" charset="0"/>
                  <a:ea typeface="Source Sans Pro" panose="020B0503030403020204" pitchFamily="34" charset="0"/>
                </a:rPr>
                <a:t>2030-2031: 134 be</a:t>
              </a:r>
            </a:p>
          </p:txBody>
        </p:sp>
        <p:grpSp>
          <p:nvGrpSpPr>
            <p:cNvPr id="49" name="Grupp 48">
              <a:extLst>
                <a:ext uri="{FF2B5EF4-FFF2-40B4-BE49-F238E27FC236}">
                  <a16:creationId xmlns:a16="http://schemas.microsoft.com/office/drawing/2014/main" id="{4E9B912E-D11D-4369-A855-6B6F66600696}"/>
                </a:ext>
              </a:extLst>
            </p:cNvPr>
            <p:cNvGrpSpPr/>
            <p:nvPr/>
          </p:nvGrpSpPr>
          <p:grpSpPr>
            <a:xfrm>
              <a:off x="6281862" y="3386029"/>
              <a:ext cx="668549" cy="649354"/>
              <a:chOff x="8688643" y="-752004"/>
              <a:chExt cx="668549" cy="649354"/>
            </a:xfrm>
          </p:grpSpPr>
          <p:pic>
            <p:nvPicPr>
              <p:cNvPr id="51" name="Bild 50" descr="Fabrik">
                <a:extLst>
                  <a:ext uri="{FF2B5EF4-FFF2-40B4-BE49-F238E27FC236}">
                    <a16:creationId xmlns:a16="http://schemas.microsoft.com/office/drawing/2014/main" id="{2B3BFE75-08E4-477D-985F-E9EB5EB72B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88643" y="-752004"/>
                <a:ext cx="540000" cy="540000"/>
              </a:xfrm>
              <a:prstGeom prst="rect">
                <a:avLst/>
              </a:prstGeom>
            </p:spPr>
          </p:pic>
          <p:pic>
            <p:nvPicPr>
              <p:cNvPr id="52" name="Bild 51" descr="Stad">
                <a:extLst>
                  <a:ext uri="{FF2B5EF4-FFF2-40B4-BE49-F238E27FC236}">
                    <a16:creationId xmlns:a16="http://schemas.microsoft.com/office/drawing/2014/main" id="{F196D1B7-FFAE-4BF5-96DC-0B991D5F83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7192" y="-642650"/>
                <a:ext cx="540000" cy="540000"/>
              </a:xfrm>
              <a:prstGeom prst="rect">
                <a:avLst/>
              </a:prstGeom>
            </p:spPr>
          </p:pic>
        </p:grpSp>
      </p:grpSp>
      <p:grpSp>
        <p:nvGrpSpPr>
          <p:cNvPr id="53" name="Grupp 52">
            <a:extLst>
              <a:ext uri="{FF2B5EF4-FFF2-40B4-BE49-F238E27FC236}">
                <a16:creationId xmlns:a16="http://schemas.microsoft.com/office/drawing/2014/main" id="{D5BE2B47-80D2-41AD-BCF5-B35CC18454C5}"/>
              </a:ext>
            </a:extLst>
          </p:cNvPr>
          <p:cNvGrpSpPr/>
          <p:nvPr/>
        </p:nvGrpSpPr>
        <p:grpSpPr>
          <a:xfrm>
            <a:off x="7245464" y="2738698"/>
            <a:ext cx="668549" cy="649354"/>
            <a:chOff x="8220715" y="-499831"/>
            <a:chExt cx="668549" cy="649354"/>
          </a:xfrm>
        </p:grpSpPr>
        <p:pic>
          <p:nvPicPr>
            <p:cNvPr id="54" name="Bild 53" descr="Fabrik">
              <a:extLst>
                <a:ext uri="{FF2B5EF4-FFF2-40B4-BE49-F238E27FC236}">
                  <a16:creationId xmlns:a16="http://schemas.microsoft.com/office/drawing/2014/main" id="{66F7AC95-B049-4322-BF4F-F4E02CDC51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0715" y="-499831"/>
              <a:ext cx="540000" cy="540000"/>
            </a:xfrm>
            <a:prstGeom prst="rect">
              <a:avLst/>
            </a:prstGeom>
          </p:spPr>
        </p:pic>
        <p:pic>
          <p:nvPicPr>
            <p:cNvPr id="59" name="Bild 58" descr="Stad">
              <a:extLst>
                <a:ext uri="{FF2B5EF4-FFF2-40B4-BE49-F238E27FC236}">
                  <a16:creationId xmlns:a16="http://schemas.microsoft.com/office/drawing/2014/main" id="{7505DC01-8159-4A85-B52B-2F6748BA0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264" y="-390477"/>
              <a:ext cx="540000" cy="540000"/>
            </a:xfrm>
            <a:prstGeom prst="rect">
              <a:avLst/>
            </a:prstGeom>
          </p:spPr>
        </p:pic>
      </p:grpSp>
      <p:sp>
        <p:nvSpPr>
          <p:cNvPr id="60" name="textruta 59">
            <a:extLst>
              <a:ext uri="{FF2B5EF4-FFF2-40B4-BE49-F238E27FC236}">
                <a16:creationId xmlns:a16="http://schemas.microsoft.com/office/drawing/2014/main" id="{2D980DEB-2FE6-42CB-945E-0F98A56EBB42}"/>
              </a:ext>
            </a:extLst>
          </p:cNvPr>
          <p:cNvSpPr txBox="1"/>
          <p:nvPr/>
        </p:nvSpPr>
        <p:spPr>
          <a:xfrm>
            <a:off x="7834148" y="2800872"/>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Tegelbruket</a:t>
            </a:r>
          </a:p>
          <a:p>
            <a:r>
              <a:rPr lang="sv-SE" sz="1600" dirty="0">
                <a:solidFill>
                  <a:schemeClr val="tx2"/>
                </a:solidFill>
                <a:latin typeface="Source Sans Pro" panose="020B0503030403020204" pitchFamily="34" charset="0"/>
                <a:ea typeface="Source Sans Pro" panose="020B0503030403020204" pitchFamily="34" charset="0"/>
              </a:rPr>
              <a:t>2026-2027: 418 be</a:t>
            </a:r>
            <a:endParaRPr lang="sv-SE" dirty="0">
              <a:solidFill>
                <a:schemeClr val="tx2"/>
              </a:solidFill>
              <a:latin typeface="Source Sans Pro Black" panose="020B0803030403020204" pitchFamily="34" charset="0"/>
              <a:ea typeface="Source Sans Pro Black" panose="020B0803030403020204" pitchFamily="34" charset="0"/>
            </a:endParaRPr>
          </a:p>
        </p:txBody>
      </p:sp>
      <p:sp>
        <p:nvSpPr>
          <p:cNvPr id="61" name="textruta 60">
            <a:extLst>
              <a:ext uri="{FF2B5EF4-FFF2-40B4-BE49-F238E27FC236}">
                <a16:creationId xmlns:a16="http://schemas.microsoft.com/office/drawing/2014/main" id="{96BC470F-5D5D-4F69-A06D-E25ADF44BBC7}"/>
              </a:ext>
            </a:extLst>
          </p:cNvPr>
          <p:cNvSpPr txBox="1"/>
          <p:nvPr/>
        </p:nvSpPr>
        <p:spPr>
          <a:xfrm>
            <a:off x="7834148" y="4919170"/>
            <a:ext cx="4272393"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a:t>
            </a:r>
            <a:r>
              <a:rPr lang="sv-SE" sz="1600" b="1" dirty="0" err="1">
                <a:solidFill>
                  <a:schemeClr val="tx2"/>
                </a:solidFill>
                <a:latin typeface="Source Sans Pro" panose="020B0503030403020204" pitchFamily="34" charset="0"/>
                <a:ea typeface="Source Sans Pro" panose="020B0503030403020204" pitchFamily="34" charset="0"/>
              </a:rPr>
              <a:t>exkl</a:t>
            </a:r>
            <a:r>
              <a:rPr lang="sv-SE" sz="1600" b="1" dirty="0">
                <a:solidFill>
                  <a:schemeClr val="tx2"/>
                </a:solidFill>
                <a:latin typeface="Source Sans Pro" panose="020B0503030403020204" pitchFamily="34" charset="0"/>
                <a:ea typeface="Source Sans Pro" panose="020B0503030403020204" pitchFamily="34" charset="0"/>
              </a:rPr>
              <a:t> spec. projekt)</a:t>
            </a:r>
          </a:p>
          <a:p>
            <a:r>
              <a:rPr lang="sv-SE" sz="1600" dirty="0">
                <a:solidFill>
                  <a:schemeClr val="tx2"/>
                </a:solidFill>
                <a:latin typeface="Source Sans Pro" panose="020B0503030403020204" pitchFamily="34" charset="0"/>
                <a:ea typeface="Source Sans Pro" panose="020B0503030403020204" pitchFamily="34" charset="0"/>
              </a:rPr>
              <a:t>2032- : 2 550 be</a:t>
            </a:r>
            <a:endParaRPr lang="sv-SE" dirty="0">
              <a:solidFill>
                <a:schemeClr val="tx2"/>
              </a:solidFill>
              <a:latin typeface="Source Sans Pro Black" panose="020B0803030403020204" pitchFamily="34" charset="0"/>
              <a:ea typeface="Source Sans Pro Black" panose="020B0803030403020204" pitchFamily="34" charset="0"/>
            </a:endParaRPr>
          </a:p>
        </p:txBody>
      </p:sp>
      <p:grpSp>
        <p:nvGrpSpPr>
          <p:cNvPr id="76" name="Grupp 75">
            <a:extLst>
              <a:ext uri="{FF2B5EF4-FFF2-40B4-BE49-F238E27FC236}">
                <a16:creationId xmlns:a16="http://schemas.microsoft.com/office/drawing/2014/main" id="{0D38203F-8682-4885-926D-269D080CC02D}"/>
              </a:ext>
            </a:extLst>
          </p:cNvPr>
          <p:cNvGrpSpPr/>
          <p:nvPr/>
        </p:nvGrpSpPr>
        <p:grpSpPr>
          <a:xfrm>
            <a:off x="7261523" y="3410739"/>
            <a:ext cx="668549" cy="649354"/>
            <a:chOff x="8220715" y="-499831"/>
            <a:chExt cx="668549" cy="649354"/>
          </a:xfrm>
        </p:grpSpPr>
        <p:pic>
          <p:nvPicPr>
            <p:cNvPr id="77" name="Bild 76" descr="Fabrik">
              <a:extLst>
                <a:ext uri="{FF2B5EF4-FFF2-40B4-BE49-F238E27FC236}">
                  <a16:creationId xmlns:a16="http://schemas.microsoft.com/office/drawing/2014/main" id="{68B143D0-255E-42A1-8128-22F47BD43B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0715" y="-499831"/>
              <a:ext cx="540000" cy="540000"/>
            </a:xfrm>
            <a:prstGeom prst="rect">
              <a:avLst/>
            </a:prstGeom>
          </p:spPr>
        </p:pic>
        <p:pic>
          <p:nvPicPr>
            <p:cNvPr id="78" name="Bild 77" descr="Stad">
              <a:extLst>
                <a:ext uri="{FF2B5EF4-FFF2-40B4-BE49-F238E27FC236}">
                  <a16:creationId xmlns:a16="http://schemas.microsoft.com/office/drawing/2014/main" id="{A55F50A4-EC5E-4B9C-868A-47EC0D158A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264" y="-390477"/>
              <a:ext cx="540000" cy="540000"/>
            </a:xfrm>
            <a:prstGeom prst="rect">
              <a:avLst/>
            </a:prstGeom>
          </p:spPr>
        </p:pic>
      </p:grpSp>
      <p:grpSp>
        <p:nvGrpSpPr>
          <p:cNvPr id="80" name="Grupp 79">
            <a:extLst>
              <a:ext uri="{FF2B5EF4-FFF2-40B4-BE49-F238E27FC236}">
                <a16:creationId xmlns:a16="http://schemas.microsoft.com/office/drawing/2014/main" id="{5F893982-97FA-4271-8A61-5AF251794EBB}"/>
              </a:ext>
            </a:extLst>
          </p:cNvPr>
          <p:cNvGrpSpPr/>
          <p:nvPr/>
        </p:nvGrpSpPr>
        <p:grpSpPr>
          <a:xfrm>
            <a:off x="7207040" y="4812221"/>
            <a:ext cx="668549" cy="649354"/>
            <a:chOff x="8220715" y="-499831"/>
            <a:chExt cx="668549" cy="649354"/>
          </a:xfrm>
        </p:grpSpPr>
        <p:pic>
          <p:nvPicPr>
            <p:cNvPr id="81" name="Bild 80" descr="Fabrik">
              <a:extLst>
                <a:ext uri="{FF2B5EF4-FFF2-40B4-BE49-F238E27FC236}">
                  <a16:creationId xmlns:a16="http://schemas.microsoft.com/office/drawing/2014/main" id="{137F1CB5-6D55-4F8B-915A-473347A1D9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0715" y="-499831"/>
              <a:ext cx="540000" cy="540000"/>
            </a:xfrm>
            <a:prstGeom prst="rect">
              <a:avLst/>
            </a:prstGeom>
          </p:spPr>
        </p:pic>
        <p:pic>
          <p:nvPicPr>
            <p:cNvPr id="82" name="Bild 81" descr="Stad">
              <a:extLst>
                <a:ext uri="{FF2B5EF4-FFF2-40B4-BE49-F238E27FC236}">
                  <a16:creationId xmlns:a16="http://schemas.microsoft.com/office/drawing/2014/main" id="{B34AC167-FF04-4A02-9277-B929B59B1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264" y="-390477"/>
              <a:ext cx="540000" cy="540000"/>
            </a:xfrm>
            <a:prstGeom prst="rect">
              <a:avLst/>
            </a:prstGeom>
          </p:spPr>
        </p:pic>
      </p:grpSp>
      <p:grpSp>
        <p:nvGrpSpPr>
          <p:cNvPr id="85" name="Grupp 84">
            <a:extLst>
              <a:ext uri="{FF2B5EF4-FFF2-40B4-BE49-F238E27FC236}">
                <a16:creationId xmlns:a16="http://schemas.microsoft.com/office/drawing/2014/main" id="{BCD527BA-10F1-416E-A67F-54E1785958DF}"/>
              </a:ext>
            </a:extLst>
          </p:cNvPr>
          <p:cNvGrpSpPr/>
          <p:nvPr/>
        </p:nvGrpSpPr>
        <p:grpSpPr>
          <a:xfrm>
            <a:off x="7245464" y="4106961"/>
            <a:ext cx="668549" cy="649354"/>
            <a:chOff x="8220715" y="-499831"/>
            <a:chExt cx="668549" cy="649354"/>
          </a:xfrm>
        </p:grpSpPr>
        <p:pic>
          <p:nvPicPr>
            <p:cNvPr id="86" name="Bild 85" descr="Fabrik">
              <a:extLst>
                <a:ext uri="{FF2B5EF4-FFF2-40B4-BE49-F238E27FC236}">
                  <a16:creationId xmlns:a16="http://schemas.microsoft.com/office/drawing/2014/main" id="{90B6C9CF-4596-4186-BC79-67D15F804C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0715" y="-499831"/>
              <a:ext cx="540000" cy="540000"/>
            </a:xfrm>
            <a:prstGeom prst="rect">
              <a:avLst/>
            </a:prstGeom>
          </p:spPr>
        </p:pic>
        <p:pic>
          <p:nvPicPr>
            <p:cNvPr id="87" name="Bild 86" descr="Stad">
              <a:extLst>
                <a:ext uri="{FF2B5EF4-FFF2-40B4-BE49-F238E27FC236}">
                  <a16:creationId xmlns:a16="http://schemas.microsoft.com/office/drawing/2014/main" id="{EF179C84-3942-4B82-B286-6D06DA9A1F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264" y="-390477"/>
              <a:ext cx="540000" cy="540000"/>
            </a:xfrm>
            <a:prstGeom prst="rect">
              <a:avLst/>
            </a:prstGeom>
          </p:spPr>
        </p:pic>
      </p:grpSp>
      <p:sp>
        <p:nvSpPr>
          <p:cNvPr id="88" name="textruta 87">
            <a:extLst>
              <a:ext uri="{FF2B5EF4-FFF2-40B4-BE49-F238E27FC236}">
                <a16:creationId xmlns:a16="http://schemas.microsoft.com/office/drawing/2014/main" id="{98BABD3D-D51E-4E5B-991A-A14A626AF15C}"/>
              </a:ext>
            </a:extLst>
          </p:cNvPr>
          <p:cNvSpPr txBox="1"/>
          <p:nvPr/>
        </p:nvSpPr>
        <p:spPr>
          <a:xfrm>
            <a:off x="7834148" y="3506971"/>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X</a:t>
            </a:r>
          </a:p>
          <a:p>
            <a:r>
              <a:rPr lang="sv-SE" sz="1600" dirty="0">
                <a:solidFill>
                  <a:schemeClr val="tx2"/>
                </a:solidFill>
                <a:latin typeface="Source Sans Pro" panose="020B0503030403020204" pitchFamily="34" charset="0"/>
                <a:ea typeface="Source Sans Pro" panose="020B0503030403020204" pitchFamily="34" charset="0"/>
              </a:rPr>
              <a:t>2028-2029: 350 be</a:t>
            </a:r>
            <a:endParaRPr lang="sv-SE" dirty="0">
              <a:solidFill>
                <a:schemeClr val="tx2"/>
              </a:solidFill>
              <a:latin typeface="Source Sans Pro Black" panose="020B0803030403020204" pitchFamily="34" charset="0"/>
              <a:ea typeface="Source Sans Pro Black" panose="020B0803030403020204" pitchFamily="34" charset="0"/>
            </a:endParaRPr>
          </a:p>
        </p:txBody>
      </p:sp>
      <p:sp>
        <p:nvSpPr>
          <p:cNvPr id="89" name="textruta 88">
            <a:extLst>
              <a:ext uri="{FF2B5EF4-FFF2-40B4-BE49-F238E27FC236}">
                <a16:creationId xmlns:a16="http://schemas.microsoft.com/office/drawing/2014/main" id="{7829619C-95B7-4532-94AC-6AE86CDACBA3}"/>
              </a:ext>
            </a:extLst>
          </p:cNvPr>
          <p:cNvSpPr txBox="1"/>
          <p:nvPr/>
        </p:nvSpPr>
        <p:spPr>
          <a:xfrm>
            <a:off x="7834148" y="4213070"/>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Y</a:t>
            </a:r>
          </a:p>
          <a:p>
            <a:r>
              <a:rPr lang="sv-SE" sz="1600" dirty="0">
                <a:solidFill>
                  <a:schemeClr val="tx2"/>
                </a:solidFill>
                <a:latin typeface="Source Sans Pro" panose="020B0503030403020204" pitchFamily="34" charset="0"/>
                <a:ea typeface="Source Sans Pro" panose="020B0503030403020204" pitchFamily="34" charset="0"/>
              </a:rPr>
              <a:t>2030-2032: 400 be</a:t>
            </a:r>
            <a:endParaRPr lang="sv-SE" dirty="0">
              <a:solidFill>
                <a:schemeClr val="tx2"/>
              </a:solidFill>
              <a:latin typeface="Source Sans Pro Black" panose="020B0803030403020204" pitchFamily="34" charset="0"/>
              <a:ea typeface="Source Sans Pro Black" panose="020B0803030403020204" pitchFamily="34" charset="0"/>
            </a:endParaRPr>
          </a:p>
        </p:txBody>
      </p:sp>
    </p:spTree>
    <p:extLst>
      <p:ext uri="{BB962C8B-B14F-4D97-AF65-F5344CB8AC3E}">
        <p14:creationId xmlns:p14="http://schemas.microsoft.com/office/powerpoint/2010/main" val="13059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cxnSp>
        <p:nvCxnSpPr>
          <p:cNvPr id="35" name="Rak pilkoppling 34">
            <a:extLst>
              <a:ext uri="{FF2B5EF4-FFF2-40B4-BE49-F238E27FC236}">
                <a16:creationId xmlns:a16="http://schemas.microsoft.com/office/drawing/2014/main" id="{C5941C56-2C46-42CF-8DAC-694C24A76FC0}"/>
              </a:ext>
            </a:extLst>
          </p:cNvPr>
          <p:cNvCxnSpPr>
            <a:cxnSpLocks/>
          </p:cNvCxnSpPr>
          <p:nvPr/>
        </p:nvCxnSpPr>
        <p:spPr>
          <a:xfrm flipV="1">
            <a:off x="6710473" y="64647"/>
            <a:ext cx="0" cy="373763"/>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40" name="Rubrik 1">
            <a:extLst>
              <a:ext uri="{FF2B5EF4-FFF2-40B4-BE49-F238E27FC236}">
                <a16:creationId xmlns:a16="http://schemas.microsoft.com/office/drawing/2014/main" id="{90270A71-22F5-4114-BED4-B4F7E21D50DD}"/>
              </a:ext>
            </a:extLst>
          </p:cNvPr>
          <p:cNvSpPr txBox="1">
            <a:spLocks/>
          </p:cNvSpPr>
          <p:nvPr/>
        </p:nvSpPr>
        <p:spPr>
          <a:xfrm>
            <a:off x="347997" y="5405"/>
            <a:ext cx="4002800" cy="2021677"/>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Planerade bostadsprojekt</a:t>
            </a:r>
          </a:p>
        </p:txBody>
      </p:sp>
      <p:sp>
        <p:nvSpPr>
          <p:cNvPr id="30" name="textruta 29">
            <a:extLst>
              <a:ext uri="{FF2B5EF4-FFF2-40B4-BE49-F238E27FC236}">
                <a16:creationId xmlns:a16="http://schemas.microsoft.com/office/drawing/2014/main" id="{C879EE92-751A-4A68-B51C-79DA5E5003EA}"/>
              </a:ext>
            </a:extLst>
          </p:cNvPr>
          <p:cNvSpPr txBox="1"/>
          <p:nvPr/>
        </p:nvSpPr>
        <p:spPr>
          <a:xfrm>
            <a:off x="426162" y="5376570"/>
            <a:ext cx="3385135" cy="707886"/>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Totalt cirka 3 800 bostäder</a:t>
            </a:r>
          </a:p>
          <a:p>
            <a:r>
              <a:rPr lang="sv-SE" sz="2000" b="1" dirty="0">
                <a:latin typeface="Source Sans Pro" panose="020B0503030403020204" pitchFamily="34" charset="0"/>
                <a:ea typeface="Source Sans Pro" panose="020B0503030403020204" pitchFamily="34" charset="0"/>
              </a:rPr>
              <a:t>2023-2036+</a:t>
            </a:r>
          </a:p>
        </p:txBody>
      </p:sp>
      <p:graphicFrame>
        <p:nvGraphicFramePr>
          <p:cNvPr id="55" name="Tabell 54">
            <a:extLst>
              <a:ext uri="{FF2B5EF4-FFF2-40B4-BE49-F238E27FC236}">
                <a16:creationId xmlns:a16="http://schemas.microsoft.com/office/drawing/2014/main" id="{EF3A0054-5264-4C80-ABDC-D06D4B0D01BE}"/>
              </a:ext>
            </a:extLst>
          </p:cNvPr>
          <p:cNvGraphicFramePr>
            <a:graphicFrameLocks noGrp="1"/>
          </p:cNvGraphicFramePr>
          <p:nvPr/>
        </p:nvGraphicFramePr>
        <p:xfrm>
          <a:off x="353447" y="1645857"/>
          <a:ext cx="3342062" cy="2517638"/>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675011">
                <a:tc>
                  <a:txBody>
                    <a:bodyPr/>
                    <a:lstStyle/>
                    <a:p>
                      <a:r>
                        <a:rPr lang="sv-SE" sz="1000" dirty="0">
                          <a:latin typeface="Source Sans Pro" panose="020B0503030403020204" pitchFamily="34" charset="0"/>
                          <a:ea typeface="Source Sans Pro" panose="020B0503030403020204" pitchFamily="34" charset="0"/>
                        </a:rPr>
                        <a:t>Ej påbörjat</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3149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41438">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39411">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58094">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51389">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grpSp>
        <p:nvGrpSpPr>
          <p:cNvPr id="13" name="Grupp 12">
            <a:extLst>
              <a:ext uri="{FF2B5EF4-FFF2-40B4-BE49-F238E27FC236}">
                <a16:creationId xmlns:a16="http://schemas.microsoft.com/office/drawing/2014/main" id="{477C2CCA-DDC4-4416-8888-8F0BF980C094}"/>
              </a:ext>
            </a:extLst>
          </p:cNvPr>
          <p:cNvGrpSpPr/>
          <p:nvPr/>
        </p:nvGrpSpPr>
        <p:grpSpPr>
          <a:xfrm>
            <a:off x="3372293" y="4013793"/>
            <a:ext cx="2652839" cy="584775"/>
            <a:chOff x="3372293" y="4013793"/>
            <a:chExt cx="2652839" cy="584775"/>
          </a:xfrm>
        </p:grpSpPr>
        <p:sp>
          <p:nvSpPr>
            <p:cNvPr id="155" name="textruta 154">
              <a:extLst>
                <a:ext uri="{FF2B5EF4-FFF2-40B4-BE49-F238E27FC236}">
                  <a16:creationId xmlns:a16="http://schemas.microsoft.com/office/drawing/2014/main" id="{4DFF00C8-2BDE-4FB3-B04D-DB33E5963113}"/>
                </a:ext>
              </a:extLst>
            </p:cNvPr>
            <p:cNvSpPr txBox="1"/>
            <p:nvPr/>
          </p:nvSpPr>
          <p:spPr>
            <a:xfrm>
              <a:off x="3372293" y="4013793"/>
              <a:ext cx="2167128" cy="584775"/>
            </a:xfrm>
            <a:prstGeom prst="rect">
              <a:avLst/>
            </a:prstGeom>
            <a:noFill/>
          </p:spPr>
          <p:txBody>
            <a:bodyPr wrap="square" rtlCol="0">
              <a:spAutoFit/>
            </a:bodyPr>
            <a:lstStyle/>
            <a:p>
              <a:pPr algn="r"/>
              <a:r>
                <a:rPr lang="sv-SE" sz="1600" b="1" dirty="0">
                  <a:solidFill>
                    <a:schemeClr val="accent1">
                      <a:lumMod val="75000"/>
                    </a:schemeClr>
                  </a:solidFill>
                  <a:latin typeface="Source Sans Pro" panose="020B0503030403020204" pitchFamily="34" charset="0"/>
                  <a:ea typeface="Source Sans Pro" panose="020B0503030403020204" pitchFamily="34" charset="0"/>
                </a:rPr>
                <a:t>Vadden</a:t>
              </a:r>
            </a:p>
            <a:p>
              <a:pPr algn="r"/>
              <a:r>
                <a:rPr lang="sv-SE" sz="1600" dirty="0">
                  <a:solidFill>
                    <a:schemeClr val="accent1">
                      <a:lumMod val="75000"/>
                    </a:schemeClr>
                  </a:solidFill>
                  <a:latin typeface="Source Sans Pro" panose="020B0503030403020204" pitchFamily="34" charset="0"/>
                  <a:ea typeface="Source Sans Pro" panose="020B0503030403020204" pitchFamily="34" charset="0"/>
                </a:rPr>
                <a:t>2025: 46 be</a:t>
              </a:r>
            </a:p>
          </p:txBody>
        </p:sp>
        <p:pic>
          <p:nvPicPr>
            <p:cNvPr id="156" name="Bild 155" descr="Stad">
              <a:extLst>
                <a:ext uri="{FF2B5EF4-FFF2-40B4-BE49-F238E27FC236}">
                  <a16:creationId xmlns:a16="http://schemas.microsoft.com/office/drawing/2014/main" id="{D49FA243-879E-4090-A75B-C40CDB4CBB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5132" y="4036181"/>
              <a:ext cx="540000" cy="540000"/>
            </a:xfrm>
            <a:prstGeom prst="rect">
              <a:avLst/>
            </a:prstGeom>
          </p:spPr>
        </p:pic>
      </p:grpSp>
      <p:grpSp>
        <p:nvGrpSpPr>
          <p:cNvPr id="63" name="Grupp 62">
            <a:extLst>
              <a:ext uri="{FF2B5EF4-FFF2-40B4-BE49-F238E27FC236}">
                <a16:creationId xmlns:a16="http://schemas.microsoft.com/office/drawing/2014/main" id="{76F9BF59-1A63-4203-8DE9-DAE9AECFA7CA}"/>
              </a:ext>
            </a:extLst>
          </p:cNvPr>
          <p:cNvGrpSpPr/>
          <p:nvPr/>
        </p:nvGrpSpPr>
        <p:grpSpPr>
          <a:xfrm>
            <a:off x="4132068" y="251529"/>
            <a:ext cx="2857318" cy="584775"/>
            <a:chOff x="4687655" y="425154"/>
            <a:chExt cx="2857318" cy="584775"/>
          </a:xfrm>
        </p:grpSpPr>
        <p:pic>
          <p:nvPicPr>
            <p:cNvPr id="64" name="Bild 63" descr="Hus">
              <a:extLst>
                <a:ext uri="{FF2B5EF4-FFF2-40B4-BE49-F238E27FC236}">
                  <a16:creationId xmlns:a16="http://schemas.microsoft.com/office/drawing/2014/main" id="{0A1E3D58-A3C2-4D24-9F1B-70C3125D35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4973" y="567746"/>
              <a:ext cx="360000" cy="360000"/>
            </a:xfrm>
            <a:prstGeom prst="rect">
              <a:avLst/>
            </a:prstGeom>
          </p:spPr>
        </p:pic>
        <p:sp>
          <p:nvSpPr>
            <p:cNvPr id="65" name="textruta 64">
              <a:extLst>
                <a:ext uri="{FF2B5EF4-FFF2-40B4-BE49-F238E27FC236}">
                  <a16:creationId xmlns:a16="http://schemas.microsoft.com/office/drawing/2014/main" id="{2594D243-0A26-4F45-9619-01FC8AB533E4}"/>
                </a:ext>
              </a:extLst>
            </p:cNvPr>
            <p:cNvSpPr txBox="1"/>
            <p:nvPr/>
          </p:nvSpPr>
          <p:spPr>
            <a:xfrm>
              <a:off x="4687655" y="425154"/>
              <a:ext cx="2576403" cy="584775"/>
            </a:xfrm>
            <a:prstGeom prst="rect">
              <a:avLst/>
            </a:prstGeom>
            <a:noFill/>
          </p:spPr>
          <p:txBody>
            <a:bodyPr wrap="square" rtlCol="0">
              <a:spAutoFit/>
            </a:bodyPr>
            <a:lstStyle/>
            <a:p>
              <a:pPr algn="r"/>
              <a:r>
                <a:rPr lang="sv-SE" sz="1600" b="1" dirty="0">
                  <a:solidFill>
                    <a:schemeClr val="accent1">
                      <a:lumMod val="75000"/>
                    </a:schemeClr>
                  </a:solidFill>
                  <a:latin typeface="Source Sans Pro" panose="020B0503030403020204" pitchFamily="34" charset="0"/>
                  <a:ea typeface="Source Sans Pro" panose="020B0503030403020204" pitchFamily="34" charset="0"/>
                </a:rPr>
                <a:t>Tallstigen, </a:t>
              </a:r>
              <a:r>
                <a:rPr lang="sv-SE" sz="1600" b="1" dirty="0" err="1">
                  <a:solidFill>
                    <a:schemeClr val="accent1">
                      <a:lumMod val="75000"/>
                    </a:schemeClr>
                  </a:solidFill>
                  <a:latin typeface="Source Sans Pro" panose="020B0503030403020204" pitchFamily="34" charset="0"/>
                  <a:ea typeface="Source Sans Pro" panose="020B0503030403020204" pitchFamily="34" charset="0"/>
                </a:rPr>
                <a:t>Stöpen</a:t>
              </a:r>
              <a:endParaRPr lang="sv-SE" sz="1600" b="1" dirty="0">
                <a:solidFill>
                  <a:schemeClr val="accent1">
                    <a:lumMod val="75000"/>
                  </a:schemeClr>
                </a:solidFill>
                <a:latin typeface="Source Sans Pro" panose="020B0503030403020204" pitchFamily="34" charset="0"/>
                <a:ea typeface="Source Sans Pro" panose="020B0503030403020204" pitchFamily="34" charset="0"/>
              </a:endParaRPr>
            </a:p>
            <a:p>
              <a:pPr algn="r"/>
              <a:r>
                <a:rPr lang="sv-SE" sz="1600" dirty="0">
                  <a:solidFill>
                    <a:schemeClr val="accent1">
                      <a:lumMod val="75000"/>
                    </a:schemeClr>
                  </a:solidFill>
                  <a:latin typeface="Source Sans Pro" panose="020B0503030403020204" pitchFamily="34" charset="0"/>
                  <a:ea typeface="Source Sans Pro" panose="020B0503030403020204" pitchFamily="34" charset="0"/>
                </a:rPr>
                <a:t>2024: 20 be</a:t>
              </a:r>
            </a:p>
          </p:txBody>
        </p:sp>
      </p:grpSp>
      <p:grpSp>
        <p:nvGrpSpPr>
          <p:cNvPr id="43" name="Grupp 42">
            <a:extLst>
              <a:ext uri="{FF2B5EF4-FFF2-40B4-BE49-F238E27FC236}">
                <a16:creationId xmlns:a16="http://schemas.microsoft.com/office/drawing/2014/main" id="{83259188-575E-473A-8CEF-0590F5A2D969}"/>
              </a:ext>
            </a:extLst>
          </p:cNvPr>
          <p:cNvGrpSpPr/>
          <p:nvPr/>
        </p:nvGrpSpPr>
        <p:grpSpPr>
          <a:xfrm>
            <a:off x="3651907" y="2934059"/>
            <a:ext cx="3019147" cy="584775"/>
            <a:chOff x="4139231" y="2972491"/>
            <a:chExt cx="2659902" cy="584775"/>
          </a:xfrm>
        </p:grpSpPr>
        <p:sp>
          <p:nvSpPr>
            <p:cNvPr id="44" name="textruta 43">
              <a:extLst>
                <a:ext uri="{FF2B5EF4-FFF2-40B4-BE49-F238E27FC236}">
                  <a16:creationId xmlns:a16="http://schemas.microsoft.com/office/drawing/2014/main" id="{C4F2783D-E4BC-40C2-A007-19FF11E7BB2D}"/>
                </a:ext>
              </a:extLst>
            </p:cNvPr>
            <p:cNvSpPr txBox="1"/>
            <p:nvPr/>
          </p:nvSpPr>
          <p:spPr>
            <a:xfrm>
              <a:off x="4139231" y="2972491"/>
              <a:ext cx="2167128" cy="584775"/>
            </a:xfrm>
            <a:prstGeom prst="rect">
              <a:avLst/>
            </a:prstGeom>
            <a:noFill/>
          </p:spPr>
          <p:txBody>
            <a:bodyPr wrap="square" rtlCol="0">
              <a:spAutoFit/>
            </a:bodyPr>
            <a:lstStyle/>
            <a:p>
              <a:pPr algn="r"/>
              <a:r>
                <a:rPr lang="sv-SE" sz="1600" b="1" dirty="0">
                  <a:latin typeface="Source Sans Pro" panose="020B0503030403020204" pitchFamily="34" charset="0"/>
                  <a:ea typeface="Source Sans Pro" panose="020B0503030403020204" pitchFamily="34" charset="0"/>
                </a:rPr>
                <a:t>Glimmern</a:t>
              </a:r>
            </a:p>
            <a:p>
              <a:pPr algn="r"/>
              <a:r>
                <a:rPr lang="sv-SE" sz="1600" dirty="0">
                  <a:latin typeface="Source Sans Pro" panose="020B0503030403020204" pitchFamily="34" charset="0"/>
                  <a:ea typeface="Source Sans Pro" panose="020B0503030403020204" pitchFamily="34" charset="0"/>
                </a:rPr>
                <a:t>2028-2030: 200 be</a:t>
              </a:r>
            </a:p>
          </p:txBody>
        </p:sp>
        <p:pic>
          <p:nvPicPr>
            <p:cNvPr id="45" name="Bild 44" descr="Stad">
              <a:extLst>
                <a:ext uri="{FF2B5EF4-FFF2-40B4-BE49-F238E27FC236}">
                  <a16:creationId xmlns:a16="http://schemas.microsoft.com/office/drawing/2014/main" id="{2F495CFE-3DC6-4C58-8873-81BF1162C4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9133" y="3013533"/>
              <a:ext cx="540000" cy="540000"/>
            </a:xfrm>
            <a:prstGeom prst="rect">
              <a:avLst/>
            </a:prstGeom>
          </p:spPr>
        </p:pic>
      </p:grpSp>
      <p:sp>
        <p:nvSpPr>
          <p:cNvPr id="74" name="textruta 73">
            <a:extLst>
              <a:ext uri="{FF2B5EF4-FFF2-40B4-BE49-F238E27FC236}">
                <a16:creationId xmlns:a16="http://schemas.microsoft.com/office/drawing/2014/main" id="{BA148F83-CC9B-4B34-BEC7-26EF1D33D89C}"/>
              </a:ext>
            </a:extLst>
          </p:cNvPr>
          <p:cNvSpPr txBox="1"/>
          <p:nvPr/>
        </p:nvSpPr>
        <p:spPr>
          <a:xfrm>
            <a:off x="3701742" y="2379311"/>
            <a:ext cx="2576403"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Kapellvägen</a:t>
            </a:r>
          </a:p>
          <a:p>
            <a:pPr algn="r"/>
            <a:r>
              <a:rPr lang="sv-SE" sz="1600" dirty="0">
                <a:solidFill>
                  <a:schemeClr val="tx2"/>
                </a:solidFill>
                <a:latin typeface="Source Sans Pro" panose="020B0503030403020204" pitchFamily="34" charset="0"/>
                <a:ea typeface="Source Sans Pro" panose="020B0503030403020204" pitchFamily="34" charset="0"/>
              </a:rPr>
              <a:t>2024-2025: 12 be</a:t>
            </a:r>
          </a:p>
        </p:txBody>
      </p:sp>
      <p:pic>
        <p:nvPicPr>
          <p:cNvPr id="79" name="Bild 78" descr="Hus">
            <a:extLst>
              <a:ext uri="{FF2B5EF4-FFF2-40B4-BE49-F238E27FC236}">
                <a16:creationId xmlns:a16="http://schemas.microsoft.com/office/drawing/2014/main" id="{A3457E51-47C4-4735-990B-8DC8EF9465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81442" y="2491698"/>
            <a:ext cx="360000" cy="360000"/>
          </a:xfrm>
          <a:prstGeom prst="rect">
            <a:avLst/>
          </a:prstGeom>
        </p:spPr>
      </p:pic>
      <p:grpSp>
        <p:nvGrpSpPr>
          <p:cNvPr id="69" name="Grupp 68">
            <a:extLst>
              <a:ext uri="{FF2B5EF4-FFF2-40B4-BE49-F238E27FC236}">
                <a16:creationId xmlns:a16="http://schemas.microsoft.com/office/drawing/2014/main" id="{142F8170-F125-4807-947F-9292B045465C}"/>
              </a:ext>
            </a:extLst>
          </p:cNvPr>
          <p:cNvGrpSpPr/>
          <p:nvPr/>
        </p:nvGrpSpPr>
        <p:grpSpPr>
          <a:xfrm>
            <a:off x="7875589" y="5410"/>
            <a:ext cx="812591" cy="647422"/>
            <a:chOff x="13275749" y="2499953"/>
            <a:chExt cx="812591" cy="647422"/>
          </a:xfrm>
        </p:grpSpPr>
        <p:pic>
          <p:nvPicPr>
            <p:cNvPr id="70" name="Bildobjekt 69">
              <a:extLst>
                <a:ext uri="{FF2B5EF4-FFF2-40B4-BE49-F238E27FC236}">
                  <a16:creationId xmlns:a16="http://schemas.microsoft.com/office/drawing/2014/main" id="{32EFEBB3-56F5-458E-9972-4921860787F3}"/>
                </a:ext>
              </a:extLst>
            </p:cNvPr>
            <p:cNvPicPr>
              <a:picLocks noChangeAspect="1"/>
            </p:cNvPicPr>
            <p:nvPr/>
          </p:nvPicPr>
          <p:blipFill>
            <a:blip r:embed="rId8"/>
            <a:stretch>
              <a:fillRect/>
            </a:stretch>
          </p:blipFill>
          <p:spPr>
            <a:xfrm>
              <a:off x="13275749" y="2499953"/>
              <a:ext cx="542591" cy="542591"/>
            </a:xfrm>
            <a:prstGeom prst="rect">
              <a:avLst/>
            </a:prstGeom>
          </p:spPr>
        </p:pic>
        <p:pic>
          <p:nvPicPr>
            <p:cNvPr id="71" name="Bild 70" descr="Fastighet">
              <a:extLst>
                <a:ext uri="{FF2B5EF4-FFF2-40B4-BE49-F238E27FC236}">
                  <a16:creationId xmlns:a16="http://schemas.microsoft.com/office/drawing/2014/main" id="{004130BE-405D-47A0-91B6-502C823E02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48340" y="2575145"/>
              <a:ext cx="540000" cy="540000"/>
            </a:xfrm>
            <a:prstGeom prst="rect">
              <a:avLst/>
            </a:prstGeom>
          </p:spPr>
        </p:pic>
        <p:pic>
          <p:nvPicPr>
            <p:cNvPr id="72" name="Bild 71" descr="Hus">
              <a:extLst>
                <a:ext uri="{FF2B5EF4-FFF2-40B4-BE49-F238E27FC236}">
                  <a16:creationId xmlns:a16="http://schemas.microsoft.com/office/drawing/2014/main" id="{3097E263-12BC-443C-8FE0-ECCC1030DA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13340" y="2787375"/>
              <a:ext cx="360000" cy="360000"/>
            </a:xfrm>
            <a:prstGeom prst="rect">
              <a:avLst/>
            </a:prstGeom>
          </p:spPr>
        </p:pic>
      </p:grpSp>
      <p:sp>
        <p:nvSpPr>
          <p:cNvPr id="73" name="textruta 72">
            <a:extLst>
              <a:ext uri="{FF2B5EF4-FFF2-40B4-BE49-F238E27FC236}">
                <a16:creationId xmlns:a16="http://schemas.microsoft.com/office/drawing/2014/main" id="{505A6E18-176B-4B5B-B612-BC71082713E7}"/>
              </a:ext>
            </a:extLst>
          </p:cNvPr>
          <p:cNvSpPr txBox="1"/>
          <p:nvPr/>
        </p:nvSpPr>
        <p:spPr>
          <a:xfrm>
            <a:off x="8557947" y="82440"/>
            <a:ext cx="2984045"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Rydskogen, etapp 1-2 </a:t>
            </a:r>
          </a:p>
          <a:p>
            <a:r>
              <a:rPr lang="sv-SE" sz="1600" dirty="0">
                <a:solidFill>
                  <a:schemeClr val="tx2"/>
                </a:solidFill>
                <a:latin typeface="Source Sans Pro" panose="020B0503030403020204" pitchFamily="34" charset="0"/>
                <a:ea typeface="Source Sans Pro" panose="020B0503030403020204" pitchFamily="34" charset="0"/>
              </a:rPr>
              <a:t>2027-2037: 450 be</a:t>
            </a:r>
          </a:p>
        </p:txBody>
      </p:sp>
      <p:grpSp>
        <p:nvGrpSpPr>
          <p:cNvPr id="75" name="Grupp 74">
            <a:extLst>
              <a:ext uri="{FF2B5EF4-FFF2-40B4-BE49-F238E27FC236}">
                <a16:creationId xmlns:a16="http://schemas.microsoft.com/office/drawing/2014/main" id="{E6830976-A3D6-4FEB-BAEF-BDB510EDE6C4}"/>
              </a:ext>
            </a:extLst>
          </p:cNvPr>
          <p:cNvGrpSpPr/>
          <p:nvPr/>
        </p:nvGrpSpPr>
        <p:grpSpPr>
          <a:xfrm>
            <a:off x="7730349" y="2254067"/>
            <a:ext cx="3095229" cy="584775"/>
            <a:chOff x="8036697" y="2910906"/>
            <a:chExt cx="3095229" cy="584775"/>
          </a:xfrm>
        </p:grpSpPr>
        <p:sp>
          <p:nvSpPr>
            <p:cNvPr id="83" name="textruta 82">
              <a:extLst>
                <a:ext uri="{FF2B5EF4-FFF2-40B4-BE49-F238E27FC236}">
                  <a16:creationId xmlns:a16="http://schemas.microsoft.com/office/drawing/2014/main" id="{B0AC71AB-6C89-4336-94D9-AB8CB7D76B56}"/>
                </a:ext>
              </a:extLst>
            </p:cNvPr>
            <p:cNvSpPr txBox="1"/>
            <p:nvPr/>
          </p:nvSpPr>
          <p:spPr>
            <a:xfrm>
              <a:off x="8347644" y="2910906"/>
              <a:ext cx="2784282" cy="584775"/>
            </a:xfrm>
            <a:prstGeom prst="rect">
              <a:avLst/>
            </a:prstGeom>
            <a:noFill/>
          </p:spPr>
          <p:txBody>
            <a:bodyPr wrap="square" rtlCol="0">
              <a:spAutoFit/>
            </a:bodyPr>
            <a:lstStyle/>
            <a:p>
              <a:r>
                <a:rPr lang="sv-SE" sz="1600" b="1" dirty="0" err="1">
                  <a:solidFill>
                    <a:schemeClr val="accent1">
                      <a:lumMod val="75000"/>
                    </a:schemeClr>
                  </a:solidFill>
                  <a:latin typeface="Source Sans Pro" panose="020B0503030403020204" pitchFamily="34" charset="0"/>
                  <a:ea typeface="Source Sans Pro" panose="020B0503030403020204" pitchFamily="34" charset="0"/>
                </a:rPr>
                <a:t>Hasslum</a:t>
              </a:r>
              <a:r>
                <a:rPr lang="sv-SE" sz="1600" b="1" dirty="0">
                  <a:solidFill>
                    <a:schemeClr val="accent1">
                      <a:lumMod val="75000"/>
                    </a:schemeClr>
                  </a:solidFill>
                  <a:latin typeface="Source Sans Pro" panose="020B0503030403020204" pitchFamily="34" charset="0"/>
                  <a:ea typeface="Source Sans Pro" panose="020B0503030403020204" pitchFamily="34" charset="0"/>
                </a:rPr>
                <a:t> etapp 4</a:t>
              </a:r>
            </a:p>
            <a:p>
              <a:r>
                <a:rPr lang="sv-SE" sz="1600" dirty="0">
                  <a:solidFill>
                    <a:schemeClr val="accent1">
                      <a:lumMod val="75000"/>
                    </a:schemeClr>
                  </a:solidFill>
                  <a:latin typeface="Source Sans Pro" panose="020B0503030403020204" pitchFamily="34" charset="0"/>
                  <a:ea typeface="Source Sans Pro" panose="020B0503030403020204" pitchFamily="34" charset="0"/>
                </a:rPr>
                <a:t>2027-2029: 65be</a:t>
              </a:r>
              <a:endParaRPr lang="sv-SE" dirty="0">
                <a:solidFill>
                  <a:schemeClr val="accent1">
                    <a:lumMod val="75000"/>
                  </a:schemeClr>
                </a:solidFill>
                <a:latin typeface="Source Sans Pro Black" panose="020B0803030403020204" pitchFamily="34" charset="0"/>
                <a:ea typeface="Source Sans Pro Black" panose="020B0803030403020204" pitchFamily="34" charset="0"/>
              </a:endParaRPr>
            </a:p>
          </p:txBody>
        </p:sp>
        <p:pic>
          <p:nvPicPr>
            <p:cNvPr id="84" name="Bild 83" descr="Hus">
              <a:extLst>
                <a:ext uri="{FF2B5EF4-FFF2-40B4-BE49-F238E27FC236}">
                  <a16:creationId xmlns:a16="http://schemas.microsoft.com/office/drawing/2014/main" id="{0DC4F887-9FCD-4B2B-977C-37213CBF66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6697" y="3058046"/>
              <a:ext cx="360000" cy="360000"/>
            </a:xfrm>
            <a:prstGeom prst="rect">
              <a:avLst/>
            </a:prstGeom>
          </p:spPr>
        </p:pic>
      </p:grpSp>
      <p:grpSp>
        <p:nvGrpSpPr>
          <p:cNvPr id="38" name="Grupp 37">
            <a:extLst>
              <a:ext uri="{FF2B5EF4-FFF2-40B4-BE49-F238E27FC236}">
                <a16:creationId xmlns:a16="http://schemas.microsoft.com/office/drawing/2014/main" id="{D009CED6-5618-4B14-BCCC-C95E6EFBCD69}"/>
              </a:ext>
            </a:extLst>
          </p:cNvPr>
          <p:cNvGrpSpPr/>
          <p:nvPr/>
        </p:nvGrpSpPr>
        <p:grpSpPr>
          <a:xfrm>
            <a:off x="9290379" y="669053"/>
            <a:ext cx="2857318" cy="584775"/>
            <a:chOff x="4687655" y="425154"/>
            <a:chExt cx="2857318" cy="584775"/>
          </a:xfrm>
        </p:grpSpPr>
        <p:pic>
          <p:nvPicPr>
            <p:cNvPr id="39" name="Bild 38" descr="Hus">
              <a:extLst>
                <a:ext uri="{FF2B5EF4-FFF2-40B4-BE49-F238E27FC236}">
                  <a16:creationId xmlns:a16="http://schemas.microsoft.com/office/drawing/2014/main" id="{3AC19274-2DDA-4319-B846-A1BC2C2D0A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4973" y="567746"/>
              <a:ext cx="360000" cy="360000"/>
            </a:xfrm>
            <a:prstGeom prst="rect">
              <a:avLst/>
            </a:prstGeom>
          </p:spPr>
        </p:pic>
        <p:sp>
          <p:nvSpPr>
            <p:cNvPr id="41" name="textruta 40">
              <a:extLst>
                <a:ext uri="{FF2B5EF4-FFF2-40B4-BE49-F238E27FC236}">
                  <a16:creationId xmlns:a16="http://schemas.microsoft.com/office/drawing/2014/main" id="{81567303-DD71-4E46-AAE5-72205EDEB355}"/>
                </a:ext>
              </a:extLst>
            </p:cNvPr>
            <p:cNvSpPr txBox="1"/>
            <p:nvPr/>
          </p:nvSpPr>
          <p:spPr>
            <a:xfrm>
              <a:off x="4687655" y="425154"/>
              <a:ext cx="2576403" cy="584775"/>
            </a:xfrm>
            <a:prstGeom prst="rect">
              <a:avLst/>
            </a:prstGeom>
            <a:noFill/>
          </p:spPr>
          <p:txBody>
            <a:bodyPr wrap="square" rtlCol="0">
              <a:spAutoFit/>
            </a:bodyPr>
            <a:lstStyle/>
            <a:p>
              <a:pPr algn="r"/>
              <a:r>
                <a:rPr lang="sv-SE" sz="1600" b="1" dirty="0">
                  <a:solidFill>
                    <a:schemeClr val="accent1">
                      <a:lumMod val="75000"/>
                    </a:schemeClr>
                  </a:solidFill>
                  <a:latin typeface="Source Sans Pro" panose="020B0503030403020204" pitchFamily="34" charset="0"/>
                  <a:ea typeface="Source Sans Pro" panose="020B0503030403020204" pitchFamily="34" charset="0"/>
                </a:rPr>
                <a:t>Närlunda, Tidan</a:t>
              </a:r>
            </a:p>
            <a:p>
              <a:pPr algn="r"/>
              <a:r>
                <a:rPr lang="sv-SE" sz="1600" dirty="0">
                  <a:solidFill>
                    <a:schemeClr val="accent1">
                      <a:lumMod val="75000"/>
                    </a:schemeClr>
                  </a:solidFill>
                  <a:latin typeface="Source Sans Pro" panose="020B0503030403020204" pitchFamily="34" charset="0"/>
                  <a:ea typeface="Source Sans Pro" panose="020B0503030403020204" pitchFamily="34" charset="0"/>
                </a:rPr>
                <a:t>2025-: 32 b</a:t>
              </a:r>
              <a:r>
                <a:rPr lang="sv-SE" sz="1600" dirty="0">
                  <a:solidFill>
                    <a:schemeClr val="tx2"/>
                  </a:solidFill>
                  <a:latin typeface="Source Sans Pro" panose="020B0503030403020204" pitchFamily="34" charset="0"/>
                  <a:ea typeface="Source Sans Pro" panose="020B0503030403020204" pitchFamily="34" charset="0"/>
                </a:rPr>
                <a:t>e</a:t>
              </a:r>
            </a:p>
          </p:txBody>
        </p:sp>
      </p:grpSp>
      <p:cxnSp>
        <p:nvCxnSpPr>
          <p:cNvPr id="46" name="Rak pilkoppling 45">
            <a:extLst>
              <a:ext uri="{FF2B5EF4-FFF2-40B4-BE49-F238E27FC236}">
                <a16:creationId xmlns:a16="http://schemas.microsoft.com/office/drawing/2014/main" id="{AF7AFA85-B600-4D8B-A19A-3DBDE5B0576F}"/>
              </a:ext>
            </a:extLst>
          </p:cNvPr>
          <p:cNvCxnSpPr>
            <a:cxnSpLocks/>
          </p:cNvCxnSpPr>
          <p:nvPr/>
        </p:nvCxnSpPr>
        <p:spPr>
          <a:xfrm flipV="1">
            <a:off x="11868784" y="380579"/>
            <a:ext cx="0" cy="373763"/>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grpSp>
        <p:nvGrpSpPr>
          <p:cNvPr id="47" name="Grupp 46">
            <a:extLst>
              <a:ext uri="{FF2B5EF4-FFF2-40B4-BE49-F238E27FC236}">
                <a16:creationId xmlns:a16="http://schemas.microsoft.com/office/drawing/2014/main" id="{530B32C6-EC9D-4878-8E9A-BAAD0F6D359E}"/>
              </a:ext>
            </a:extLst>
          </p:cNvPr>
          <p:cNvGrpSpPr/>
          <p:nvPr/>
        </p:nvGrpSpPr>
        <p:grpSpPr>
          <a:xfrm>
            <a:off x="3227613" y="3551247"/>
            <a:ext cx="3618384" cy="649354"/>
            <a:chOff x="3332027" y="3386029"/>
            <a:chExt cx="3618384" cy="649354"/>
          </a:xfrm>
        </p:grpSpPr>
        <p:sp>
          <p:nvSpPr>
            <p:cNvPr id="48" name="textruta 47">
              <a:extLst>
                <a:ext uri="{FF2B5EF4-FFF2-40B4-BE49-F238E27FC236}">
                  <a16:creationId xmlns:a16="http://schemas.microsoft.com/office/drawing/2014/main" id="{C4B567D2-C8A4-4E78-902D-6ED1B8401DE2}"/>
                </a:ext>
              </a:extLst>
            </p:cNvPr>
            <p:cNvSpPr txBox="1"/>
            <p:nvPr/>
          </p:nvSpPr>
          <p:spPr>
            <a:xfrm>
              <a:off x="3332027" y="3388084"/>
              <a:ext cx="3055105" cy="584775"/>
            </a:xfrm>
            <a:prstGeom prst="rect">
              <a:avLst/>
            </a:prstGeom>
            <a:noFill/>
          </p:spPr>
          <p:txBody>
            <a:bodyPr wrap="square" rtlCol="0">
              <a:spAutoFit/>
            </a:bodyPr>
            <a:lstStyle/>
            <a:p>
              <a:pPr algn="r"/>
              <a:r>
                <a:rPr lang="sv-SE" sz="1600" b="1" dirty="0">
                  <a:solidFill>
                    <a:schemeClr val="accent1">
                      <a:lumMod val="75000"/>
                    </a:schemeClr>
                  </a:solidFill>
                  <a:latin typeface="Source Sans Pro" panose="020B0503030403020204" pitchFamily="34" charset="0"/>
                  <a:ea typeface="Source Sans Pro" panose="020B0503030403020204" pitchFamily="34" charset="0"/>
                </a:rPr>
                <a:t>Vasaporten</a:t>
              </a:r>
            </a:p>
            <a:p>
              <a:pPr algn="r"/>
              <a:r>
                <a:rPr lang="sv-SE" sz="1600" dirty="0">
                  <a:solidFill>
                    <a:schemeClr val="accent1">
                      <a:lumMod val="75000"/>
                    </a:schemeClr>
                  </a:solidFill>
                  <a:latin typeface="Source Sans Pro" panose="020B0503030403020204" pitchFamily="34" charset="0"/>
                  <a:ea typeface="Source Sans Pro" panose="020B0503030403020204" pitchFamily="34" charset="0"/>
                </a:rPr>
                <a:t>2030-2031: 134 be</a:t>
              </a:r>
            </a:p>
          </p:txBody>
        </p:sp>
        <p:grpSp>
          <p:nvGrpSpPr>
            <p:cNvPr id="49" name="Grupp 48">
              <a:extLst>
                <a:ext uri="{FF2B5EF4-FFF2-40B4-BE49-F238E27FC236}">
                  <a16:creationId xmlns:a16="http://schemas.microsoft.com/office/drawing/2014/main" id="{4E9B912E-D11D-4369-A855-6B6F66600696}"/>
                </a:ext>
              </a:extLst>
            </p:cNvPr>
            <p:cNvGrpSpPr/>
            <p:nvPr/>
          </p:nvGrpSpPr>
          <p:grpSpPr>
            <a:xfrm>
              <a:off x="6281862" y="3386029"/>
              <a:ext cx="668549" cy="649354"/>
              <a:chOff x="8688643" y="-752004"/>
              <a:chExt cx="668549" cy="649354"/>
            </a:xfrm>
          </p:grpSpPr>
          <p:pic>
            <p:nvPicPr>
              <p:cNvPr id="51" name="Bild 50" descr="Fabrik">
                <a:extLst>
                  <a:ext uri="{FF2B5EF4-FFF2-40B4-BE49-F238E27FC236}">
                    <a16:creationId xmlns:a16="http://schemas.microsoft.com/office/drawing/2014/main" id="{2B3BFE75-08E4-477D-985F-E9EB5EB72B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88643" y="-752004"/>
                <a:ext cx="540000" cy="540000"/>
              </a:xfrm>
              <a:prstGeom prst="rect">
                <a:avLst/>
              </a:prstGeom>
            </p:spPr>
          </p:pic>
          <p:pic>
            <p:nvPicPr>
              <p:cNvPr id="52" name="Bild 51" descr="Stad">
                <a:extLst>
                  <a:ext uri="{FF2B5EF4-FFF2-40B4-BE49-F238E27FC236}">
                    <a16:creationId xmlns:a16="http://schemas.microsoft.com/office/drawing/2014/main" id="{F196D1B7-FFAE-4BF5-96DC-0B991D5F83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7192" y="-642650"/>
                <a:ext cx="540000" cy="540000"/>
              </a:xfrm>
              <a:prstGeom prst="rect">
                <a:avLst/>
              </a:prstGeom>
            </p:spPr>
          </p:pic>
        </p:grpSp>
      </p:grpSp>
      <p:grpSp>
        <p:nvGrpSpPr>
          <p:cNvPr id="53" name="Grupp 52">
            <a:extLst>
              <a:ext uri="{FF2B5EF4-FFF2-40B4-BE49-F238E27FC236}">
                <a16:creationId xmlns:a16="http://schemas.microsoft.com/office/drawing/2014/main" id="{D5BE2B47-80D2-41AD-BCF5-B35CC18454C5}"/>
              </a:ext>
            </a:extLst>
          </p:cNvPr>
          <p:cNvGrpSpPr/>
          <p:nvPr/>
        </p:nvGrpSpPr>
        <p:grpSpPr>
          <a:xfrm>
            <a:off x="7245464" y="2738698"/>
            <a:ext cx="668549" cy="649354"/>
            <a:chOff x="8220715" y="-499831"/>
            <a:chExt cx="668549" cy="649354"/>
          </a:xfrm>
        </p:grpSpPr>
        <p:pic>
          <p:nvPicPr>
            <p:cNvPr id="54" name="Bild 53" descr="Fabrik">
              <a:extLst>
                <a:ext uri="{FF2B5EF4-FFF2-40B4-BE49-F238E27FC236}">
                  <a16:creationId xmlns:a16="http://schemas.microsoft.com/office/drawing/2014/main" id="{66F7AC95-B049-4322-BF4F-F4E02CDC51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0715" y="-499831"/>
              <a:ext cx="540000" cy="540000"/>
            </a:xfrm>
            <a:prstGeom prst="rect">
              <a:avLst/>
            </a:prstGeom>
          </p:spPr>
        </p:pic>
        <p:pic>
          <p:nvPicPr>
            <p:cNvPr id="59" name="Bild 58" descr="Stad">
              <a:extLst>
                <a:ext uri="{FF2B5EF4-FFF2-40B4-BE49-F238E27FC236}">
                  <a16:creationId xmlns:a16="http://schemas.microsoft.com/office/drawing/2014/main" id="{7505DC01-8159-4A85-B52B-2F6748BA0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264" y="-390477"/>
              <a:ext cx="540000" cy="540000"/>
            </a:xfrm>
            <a:prstGeom prst="rect">
              <a:avLst/>
            </a:prstGeom>
          </p:spPr>
        </p:pic>
      </p:grpSp>
      <p:sp>
        <p:nvSpPr>
          <p:cNvPr id="60" name="textruta 59">
            <a:extLst>
              <a:ext uri="{FF2B5EF4-FFF2-40B4-BE49-F238E27FC236}">
                <a16:creationId xmlns:a16="http://schemas.microsoft.com/office/drawing/2014/main" id="{2D980DEB-2FE6-42CB-945E-0F98A56EBB42}"/>
              </a:ext>
            </a:extLst>
          </p:cNvPr>
          <p:cNvSpPr txBox="1"/>
          <p:nvPr/>
        </p:nvSpPr>
        <p:spPr>
          <a:xfrm>
            <a:off x="7834148" y="2800872"/>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Tegelbruket</a:t>
            </a:r>
          </a:p>
          <a:p>
            <a:r>
              <a:rPr lang="sv-SE" sz="1600" dirty="0">
                <a:solidFill>
                  <a:schemeClr val="tx2"/>
                </a:solidFill>
                <a:latin typeface="Source Sans Pro" panose="020B0503030403020204" pitchFamily="34" charset="0"/>
                <a:ea typeface="Source Sans Pro" panose="020B0503030403020204" pitchFamily="34" charset="0"/>
              </a:rPr>
              <a:t>2026-2027: 418 be</a:t>
            </a:r>
            <a:endParaRPr lang="sv-SE" dirty="0">
              <a:solidFill>
                <a:schemeClr val="tx2"/>
              </a:solidFill>
              <a:latin typeface="Source Sans Pro Black" panose="020B0803030403020204" pitchFamily="34" charset="0"/>
              <a:ea typeface="Source Sans Pro Black" panose="020B0803030403020204" pitchFamily="34" charset="0"/>
            </a:endParaRPr>
          </a:p>
        </p:txBody>
      </p:sp>
      <p:sp>
        <p:nvSpPr>
          <p:cNvPr id="61" name="textruta 60">
            <a:extLst>
              <a:ext uri="{FF2B5EF4-FFF2-40B4-BE49-F238E27FC236}">
                <a16:creationId xmlns:a16="http://schemas.microsoft.com/office/drawing/2014/main" id="{96BC470F-5D5D-4F69-A06D-E25ADF44BBC7}"/>
              </a:ext>
            </a:extLst>
          </p:cNvPr>
          <p:cNvSpPr txBox="1"/>
          <p:nvPr/>
        </p:nvSpPr>
        <p:spPr>
          <a:xfrm>
            <a:off x="7834148" y="4919170"/>
            <a:ext cx="4272393"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a:t>
            </a:r>
            <a:r>
              <a:rPr lang="sv-SE" sz="1600" b="1" dirty="0" err="1">
                <a:solidFill>
                  <a:schemeClr val="tx2"/>
                </a:solidFill>
                <a:latin typeface="Source Sans Pro" panose="020B0503030403020204" pitchFamily="34" charset="0"/>
                <a:ea typeface="Source Sans Pro" panose="020B0503030403020204" pitchFamily="34" charset="0"/>
              </a:rPr>
              <a:t>exkl</a:t>
            </a:r>
            <a:r>
              <a:rPr lang="sv-SE" sz="1600" b="1" dirty="0">
                <a:solidFill>
                  <a:schemeClr val="tx2"/>
                </a:solidFill>
                <a:latin typeface="Source Sans Pro" panose="020B0503030403020204" pitchFamily="34" charset="0"/>
                <a:ea typeface="Source Sans Pro" panose="020B0503030403020204" pitchFamily="34" charset="0"/>
              </a:rPr>
              <a:t> spec. projekt)</a:t>
            </a:r>
          </a:p>
          <a:p>
            <a:r>
              <a:rPr lang="sv-SE" sz="1600" dirty="0">
                <a:solidFill>
                  <a:schemeClr val="tx2"/>
                </a:solidFill>
                <a:latin typeface="Source Sans Pro" panose="020B0503030403020204" pitchFamily="34" charset="0"/>
                <a:ea typeface="Source Sans Pro" panose="020B0503030403020204" pitchFamily="34" charset="0"/>
              </a:rPr>
              <a:t>2032- : 2 550 be</a:t>
            </a:r>
            <a:endParaRPr lang="sv-SE" dirty="0">
              <a:solidFill>
                <a:schemeClr val="tx2"/>
              </a:solidFill>
              <a:latin typeface="Source Sans Pro Black" panose="020B0803030403020204" pitchFamily="34" charset="0"/>
              <a:ea typeface="Source Sans Pro Black" panose="020B0803030403020204" pitchFamily="34" charset="0"/>
            </a:endParaRPr>
          </a:p>
        </p:txBody>
      </p:sp>
      <p:grpSp>
        <p:nvGrpSpPr>
          <p:cNvPr id="76" name="Grupp 75">
            <a:extLst>
              <a:ext uri="{FF2B5EF4-FFF2-40B4-BE49-F238E27FC236}">
                <a16:creationId xmlns:a16="http://schemas.microsoft.com/office/drawing/2014/main" id="{0D38203F-8682-4885-926D-269D080CC02D}"/>
              </a:ext>
            </a:extLst>
          </p:cNvPr>
          <p:cNvGrpSpPr/>
          <p:nvPr/>
        </p:nvGrpSpPr>
        <p:grpSpPr>
          <a:xfrm>
            <a:off x="7261523" y="3410739"/>
            <a:ext cx="668549" cy="649354"/>
            <a:chOff x="8220715" y="-499831"/>
            <a:chExt cx="668549" cy="649354"/>
          </a:xfrm>
        </p:grpSpPr>
        <p:pic>
          <p:nvPicPr>
            <p:cNvPr id="77" name="Bild 76" descr="Fabrik">
              <a:extLst>
                <a:ext uri="{FF2B5EF4-FFF2-40B4-BE49-F238E27FC236}">
                  <a16:creationId xmlns:a16="http://schemas.microsoft.com/office/drawing/2014/main" id="{68B143D0-255E-42A1-8128-22F47BD43B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0715" y="-499831"/>
              <a:ext cx="540000" cy="540000"/>
            </a:xfrm>
            <a:prstGeom prst="rect">
              <a:avLst/>
            </a:prstGeom>
          </p:spPr>
        </p:pic>
        <p:pic>
          <p:nvPicPr>
            <p:cNvPr id="78" name="Bild 77" descr="Stad">
              <a:extLst>
                <a:ext uri="{FF2B5EF4-FFF2-40B4-BE49-F238E27FC236}">
                  <a16:creationId xmlns:a16="http://schemas.microsoft.com/office/drawing/2014/main" id="{A55F50A4-EC5E-4B9C-868A-47EC0D158A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264" y="-390477"/>
              <a:ext cx="540000" cy="540000"/>
            </a:xfrm>
            <a:prstGeom prst="rect">
              <a:avLst/>
            </a:prstGeom>
          </p:spPr>
        </p:pic>
      </p:grpSp>
      <p:grpSp>
        <p:nvGrpSpPr>
          <p:cNvPr id="80" name="Grupp 79">
            <a:extLst>
              <a:ext uri="{FF2B5EF4-FFF2-40B4-BE49-F238E27FC236}">
                <a16:creationId xmlns:a16="http://schemas.microsoft.com/office/drawing/2014/main" id="{5F893982-97FA-4271-8A61-5AF251794EBB}"/>
              </a:ext>
            </a:extLst>
          </p:cNvPr>
          <p:cNvGrpSpPr/>
          <p:nvPr/>
        </p:nvGrpSpPr>
        <p:grpSpPr>
          <a:xfrm>
            <a:off x="7207040" y="4812221"/>
            <a:ext cx="668549" cy="649354"/>
            <a:chOff x="8220715" y="-499831"/>
            <a:chExt cx="668549" cy="649354"/>
          </a:xfrm>
        </p:grpSpPr>
        <p:pic>
          <p:nvPicPr>
            <p:cNvPr id="81" name="Bild 80" descr="Fabrik">
              <a:extLst>
                <a:ext uri="{FF2B5EF4-FFF2-40B4-BE49-F238E27FC236}">
                  <a16:creationId xmlns:a16="http://schemas.microsoft.com/office/drawing/2014/main" id="{137F1CB5-6D55-4F8B-915A-473347A1D9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0715" y="-499831"/>
              <a:ext cx="540000" cy="540000"/>
            </a:xfrm>
            <a:prstGeom prst="rect">
              <a:avLst/>
            </a:prstGeom>
          </p:spPr>
        </p:pic>
        <p:pic>
          <p:nvPicPr>
            <p:cNvPr id="82" name="Bild 81" descr="Stad">
              <a:extLst>
                <a:ext uri="{FF2B5EF4-FFF2-40B4-BE49-F238E27FC236}">
                  <a16:creationId xmlns:a16="http://schemas.microsoft.com/office/drawing/2014/main" id="{B34AC167-FF04-4A02-9277-B929B59B1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264" y="-390477"/>
              <a:ext cx="540000" cy="540000"/>
            </a:xfrm>
            <a:prstGeom prst="rect">
              <a:avLst/>
            </a:prstGeom>
          </p:spPr>
        </p:pic>
      </p:grpSp>
      <p:grpSp>
        <p:nvGrpSpPr>
          <p:cNvPr id="85" name="Grupp 84">
            <a:extLst>
              <a:ext uri="{FF2B5EF4-FFF2-40B4-BE49-F238E27FC236}">
                <a16:creationId xmlns:a16="http://schemas.microsoft.com/office/drawing/2014/main" id="{BCD527BA-10F1-416E-A67F-54E1785958DF}"/>
              </a:ext>
            </a:extLst>
          </p:cNvPr>
          <p:cNvGrpSpPr/>
          <p:nvPr/>
        </p:nvGrpSpPr>
        <p:grpSpPr>
          <a:xfrm>
            <a:off x="7245464" y="4106961"/>
            <a:ext cx="668549" cy="649354"/>
            <a:chOff x="8220715" y="-499831"/>
            <a:chExt cx="668549" cy="649354"/>
          </a:xfrm>
        </p:grpSpPr>
        <p:pic>
          <p:nvPicPr>
            <p:cNvPr id="86" name="Bild 85" descr="Fabrik">
              <a:extLst>
                <a:ext uri="{FF2B5EF4-FFF2-40B4-BE49-F238E27FC236}">
                  <a16:creationId xmlns:a16="http://schemas.microsoft.com/office/drawing/2014/main" id="{90B6C9CF-4596-4186-BC79-67D15F804C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0715" y="-499831"/>
              <a:ext cx="540000" cy="540000"/>
            </a:xfrm>
            <a:prstGeom prst="rect">
              <a:avLst/>
            </a:prstGeom>
          </p:spPr>
        </p:pic>
        <p:pic>
          <p:nvPicPr>
            <p:cNvPr id="87" name="Bild 86" descr="Stad">
              <a:extLst>
                <a:ext uri="{FF2B5EF4-FFF2-40B4-BE49-F238E27FC236}">
                  <a16:creationId xmlns:a16="http://schemas.microsoft.com/office/drawing/2014/main" id="{EF179C84-3942-4B82-B286-6D06DA9A1F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264" y="-390477"/>
              <a:ext cx="540000" cy="540000"/>
            </a:xfrm>
            <a:prstGeom prst="rect">
              <a:avLst/>
            </a:prstGeom>
          </p:spPr>
        </p:pic>
      </p:grpSp>
      <p:sp>
        <p:nvSpPr>
          <p:cNvPr id="88" name="textruta 87">
            <a:extLst>
              <a:ext uri="{FF2B5EF4-FFF2-40B4-BE49-F238E27FC236}">
                <a16:creationId xmlns:a16="http://schemas.microsoft.com/office/drawing/2014/main" id="{98BABD3D-D51E-4E5B-991A-A14A626AF15C}"/>
              </a:ext>
            </a:extLst>
          </p:cNvPr>
          <p:cNvSpPr txBox="1"/>
          <p:nvPr/>
        </p:nvSpPr>
        <p:spPr>
          <a:xfrm>
            <a:off x="7834148" y="3506971"/>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X</a:t>
            </a:r>
          </a:p>
          <a:p>
            <a:r>
              <a:rPr lang="sv-SE" sz="1600" dirty="0">
                <a:solidFill>
                  <a:schemeClr val="tx2"/>
                </a:solidFill>
                <a:latin typeface="Source Sans Pro" panose="020B0503030403020204" pitchFamily="34" charset="0"/>
                <a:ea typeface="Source Sans Pro" panose="020B0503030403020204" pitchFamily="34" charset="0"/>
              </a:rPr>
              <a:t>2028-2029: 350 be</a:t>
            </a:r>
            <a:endParaRPr lang="sv-SE" dirty="0">
              <a:solidFill>
                <a:schemeClr val="tx2"/>
              </a:solidFill>
              <a:latin typeface="Source Sans Pro Black" panose="020B0803030403020204" pitchFamily="34" charset="0"/>
              <a:ea typeface="Source Sans Pro Black" panose="020B0803030403020204" pitchFamily="34" charset="0"/>
            </a:endParaRPr>
          </a:p>
        </p:txBody>
      </p:sp>
      <p:sp>
        <p:nvSpPr>
          <p:cNvPr id="89" name="textruta 88">
            <a:extLst>
              <a:ext uri="{FF2B5EF4-FFF2-40B4-BE49-F238E27FC236}">
                <a16:creationId xmlns:a16="http://schemas.microsoft.com/office/drawing/2014/main" id="{7829619C-95B7-4532-94AC-6AE86CDACBA3}"/>
              </a:ext>
            </a:extLst>
          </p:cNvPr>
          <p:cNvSpPr txBox="1"/>
          <p:nvPr/>
        </p:nvSpPr>
        <p:spPr>
          <a:xfrm>
            <a:off x="7834148" y="4213070"/>
            <a:ext cx="3196160"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Skövde Science City, Y</a:t>
            </a:r>
          </a:p>
          <a:p>
            <a:r>
              <a:rPr lang="sv-SE" sz="1600" dirty="0">
                <a:solidFill>
                  <a:schemeClr val="tx2"/>
                </a:solidFill>
                <a:latin typeface="Source Sans Pro" panose="020B0503030403020204" pitchFamily="34" charset="0"/>
                <a:ea typeface="Source Sans Pro" panose="020B0503030403020204" pitchFamily="34" charset="0"/>
              </a:rPr>
              <a:t>2030-2032: 400 be</a:t>
            </a:r>
            <a:endParaRPr lang="sv-SE" dirty="0">
              <a:solidFill>
                <a:schemeClr val="tx2"/>
              </a:solidFill>
              <a:latin typeface="Source Sans Pro Black" panose="020B0803030403020204" pitchFamily="34" charset="0"/>
              <a:ea typeface="Source Sans Pro Black" panose="020B0803030403020204" pitchFamily="34" charset="0"/>
            </a:endParaRPr>
          </a:p>
        </p:txBody>
      </p:sp>
    </p:spTree>
    <p:extLst>
      <p:ext uri="{BB962C8B-B14F-4D97-AF65-F5344CB8AC3E}">
        <p14:creationId xmlns:p14="http://schemas.microsoft.com/office/powerpoint/2010/main" val="1033919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40" name="Rubrik 1">
            <a:extLst>
              <a:ext uri="{FF2B5EF4-FFF2-40B4-BE49-F238E27FC236}">
                <a16:creationId xmlns:a16="http://schemas.microsoft.com/office/drawing/2014/main" id="{90270A71-22F5-4114-BED4-B4F7E21D50DD}"/>
              </a:ext>
            </a:extLst>
          </p:cNvPr>
          <p:cNvSpPr txBox="1">
            <a:spLocks/>
          </p:cNvSpPr>
          <p:nvPr/>
        </p:nvSpPr>
        <p:spPr>
          <a:xfrm>
            <a:off x="347996" y="5410"/>
            <a:ext cx="6028741" cy="1380246"/>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Kommande bostadsprojekt</a:t>
            </a:r>
          </a:p>
        </p:txBody>
      </p:sp>
      <p:sp>
        <p:nvSpPr>
          <p:cNvPr id="67" name="textruta 66">
            <a:extLst>
              <a:ext uri="{FF2B5EF4-FFF2-40B4-BE49-F238E27FC236}">
                <a16:creationId xmlns:a16="http://schemas.microsoft.com/office/drawing/2014/main" id="{AC61D35F-0165-4244-81FB-2CFF99D73549}"/>
              </a:ext>
            </a:extLst>
          </p:cNvPr>
          <p:cNvSpPr txBox="1"/>
          <p:nvPr/>
        </p:nvSpPr>
        <p:spPr>
          <a:xfrm>
            <a:off x="4864691" y="5616589"/>
            <a:ext cx="585216"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125</a:t>
            </a:r>
          </a:p>
        </p:txBody>
      </p:sp>
      <p:sp>
        <p:nvSpPr>
          <p:cNvPr id="52" name="textruta 51">
            <a:extLst>
              <a:ext uri="{FF2B5EF4-FFF2-40B4-BE49-F238E27FC236}">
                <a16:creationId xmlns:a16="http://schemas.microsoft.com/office/drawing/2014/main" id="{FFDFB7CB-0EC5-4986-82E3-04B1F8B7835F}"/>
              </a:ext>
            </a:extLst>
          </p:cNvPr>
          <p:cNvSpPr txBox="1"/>
          <p:nvPr/>
        </p:nvSpPr>
        <p:spPr>
          <a:xfrm>
            <a:off x="4233179" y="6312262"/>
            <a:ext cx="585216"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a:t>
            </a:r>
          </a:p>
        </p:txBody>
      </p:sp>
      <p:graphicFrame>
        <p:nvGraphicFramePr>
          <p:cNvPr id="36" name="Tabell 35">
            <a:extLst>
              <a:ext uri="{FF2B5EF4-FFF2-40B4-BE49-F238E27FC236}">
                <a16:creationId xmlns:a16="http://schemas.microsoft.com/office/drawing/2014/main" id="{DE287E5D-B962-4043-8976-D1D284986CCC}"/>
              </a:ext>
            </a:extLst>
          </p:cNvPr>
          <p:cNvGraphicFramePr>
            <a:graphicFrameLocks noGrp="1"/>
          </p:cNvGraphicFramePr>
          <p:nvPr/>
        </p:nvGraphicFramePr>
        <p:xfrm>
          <a:off x="330395" y="1922497"/>
          <a:ext cx="3342062" cy="2970694"/>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939074">
                <a:tc>
                  <a:txBody>
                    <a:bodyPr/>
                    <a:lstStyle/>
                    <a:p>
                      <a:r>
                        <a:rPr lang="sv-SE" sz="1000" dirty="0">
                          <a:latin typeface="Source Sans Pro" panose="020B0503030403020204" pitchFamily="34" charset="0"/>
                          <a:ea typeface="Source Sans Pro" panose="020B0503030403020204" pitchFamily="34" charset="0"/>
                        </a:rPr>
                        <a:t>Ej påbörjat</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76537">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76537">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84566">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8743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sp>
        <p:nvSpPr>
          <p:cNvPr id="43" name="Rubrik 1">
            <a:extLst>
              <a:ext uri="{FF2B5EF4-FFF2-40B4-BE49-F238E27FC236}">
                <a16:creationId xmlns:a16="http://schemas.microsoft.com/office/drawing/2014/main" id="{CBE90E4F-A5A3-4D74-8455-E9D9003DC3D3}"/>
              </a:ext>
            </a:extLst>
          </p:cNvPr>
          <p:cNvSpPr txBox="1">
            <a:spLocks/>
          </p:cNvSpPr>
          <p:nvPr/>
        </p:nvSpPr>
        <p:spPr>
          <a:xfrm>
            <a:off x="5353750" y="2598602"/>
            <a:ext cx="4945810" cy="137043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rgbClr val="FF0000"/>
                </a:solidFill>
                <a:latin typeface="Source Sans Pro Semibold" panose="020B0603030403020204" pitchFamily="34" charset="0"/>
                <a:ea typeface="Source Sans Pro Light" panose="020B0403030403020204" pitchFamily="34" charset="0"/>
              </a:rPr>
              <a:t>Här är kommande bostäder!</a:t>
            </a:r>
          </a:p>
        </p:txBody>
      </p:sp>
    </p:spTree>
    <p:extLst>
      <p:ext uri="{BB962C8B-B14F-4D97-AF65-F5344CB8AC3E}">
        <p14:creationId xmlns:p14="http://schemas.microsoft.com/office/powerpoint/2010/main" val="956896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88DAFCD9-E1F8-4A2D-BA72-7A1ECBF9A615}"/>
              </a:ext>
            </a:extLst>
          </p:cNvPr>
          <p:cNvSpPr txBox="1"/>
          <p:nvPr/>
        </p:nvSpPr>
        <p:spPr>
          <a:xfrm>
            <a:off x="425116" y="344905"/>
            <a:ext cx="7676147" cy="1077218"/>
          </a:xfrm>
          <a:prstGeom prst="rect">
            <a:avLst/>
          </a:prstGeom>
          <a:noFill/>
        </p:spPr>
        <p:txBody>
          <a:bodyPr wrap="square" rtlCol="0">
            <a:spAutoFit/>
          </a:bodyPr>
          <a:lstStyle/>
          <a:p>
            <a:r>
              <a:rPr lang="sv-SE" sz="4400" b="1">
                <a:solidFill>
                  <a:schemeClr val="bg1"/>
                </a:solidFill>
                <a:latin typeface="Source Sans Pro" panose="020B0503030403020204" pitchFamily="34" charset="0"/>
                <a:ea typeface="Source Sans Pro" panose="020B0503030403020204" pitchFamily="34" charset="0"/>
              </a:rPr>
              <a:t>Skövde Science City</a:t>
            </a:r>
          </a:p>
          <a:p>
            <a:r>
              <a:rPr lang="sv-SE" sz="2000">
                <a:solidFill>
                  <a:schemeClr val="bg1"/>
                </a:solidFill>
                <a:latin typeface="Source Sans Pro" panose="020B0503030403020204" pitchFamily="34" charset="0"/>
                <a:ea typeface="Source Sans Pro" panose="020B0503030403020204" pitchFamily="34" charset="0"/>
              </a:rPr>
              <a:t>Planerade bostadsprojekt</a:t>
            </a:r>
            <a:endParaRPr lang="sv-SE" sz="2000" dirty="0">
              <a:solidFill>
                <a:schemeClr val="bg1"/>
              </a:solidFill>
              <a:latin typeface="Source Sans Pro" panose="020B0503030403020204" pitchFamily="34" charset="0"/>
              <a:ea typeface="Source Sans Pro" panose="020B0503030403020204" pitchFamily="34" charset="0"/>
            </a:endParaRPr>
          </a:p>
        </p:txBody>
      </p:sp>
      <p:pic>
        <p:nvPicPr>
          <p:cNvPr id="2" name="Bildobjekt 1">
            <a:extLst>
              <a:ext uri="{FF2B5EF4-FFF2-40B4-BE49-F238E27FC236}">
                <a16:creationId xmlns:a16="http://schemas.microsoft.com/office/drawing/2014/main" id="{E8185FB5-B50B-4D8D-95C5-77F4FEBAEE6D}"/>
              </a:ext>
            </a:extLst>
          </p:cNvPr>
          <p:cNvPicPr>
            <a:picLocks noChangeAspect="1"/>
          </p:cNvPicPr>
          <p:nvPr/>
        </p:nvPicPr>
        <p:blipFill>
          <a:blip r:embed="rId2"/>
          <a:stretch>
            <a:fillRect/>
          </a:stretch>
        </p:blipFill>
        <p:spPr>
          <a:xfrm>
            <a:off x="0" y="0"/>
            <a:ext cx="7711127" cy="5502442"/>
          </a:xfrm>
          <a:prstGeom prst="rect">
            <a:avLst/>
          </a:prstGeom>
          <a:ln>
            <a:solidFill>
              <a:schemeClr val="bg2"/>
            </a:solidFill>
          </a:ln>
        </p:spPr>
      </p:pic>
      <p:pic>
        <p:nvPicPr>
          <p:cNvPr id="5" name="Bildobjekt 4">
            <a:extLst>
              <a:ext uri="{FF2B5EF4-FFF2-40B4-BE49-F238E27FC236}">
                <a16:creationId xmlns:a16="http://schemas.microsoft.com/office/drawing/2014/main" id="{D1801802-0501-465E-ACBA-749E323FFBBD}"/>
              </a:ext>
            </a:extLst>
          </p:cNvPr>
          <p:cNvPicPr>
            <a:picLocks noChangeAspect="1"/>
          </p:cNvPicPr>
          <p:nvPr/>
        </p:nvPicPr>
        <p:blipFill>
          <a:blip r:embed="rId3"/>
          <a:stretch>
            <a:fillRect/>
          </a:stretch>
        </p:blipFill>
        <p:spPr>
          <a:xfrm>
            <a:off x="6087619" y="2598822"/>
            <a:ext cx="6104381" cy="4355914"/>
          </a:xfrm>
          <a:prstGeom prst="rect">
            <a:avLst/>
          </a:prstGeom>
          <a:ln>
            <a:solidFill>
              <a:schemeClr val="bg2"/>
            </a:solidFill>
          </a:ln>
        </p:spPr>
      </p:pic>
    </p:spTree>
    <p:extLst>
      <p:ext uri="{BB962C8B-B14F-4D97-AF65-F5344CB8AC3E}">
        <p14:creationId xmlns:p14="http://schemas.microsoft.com/office/powerpoint/2010/main" val="3366013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7D00"/>
        </a:solidFill>
        <a:effectLst/>
      </p:bgPr>
    </p:bg>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C792492F-08BA-4E69-AF7B-CF2AF725BAF1}"/>
              </a:ext>
            </a:extLst>
          </p:cNvPr>
          <p:cNvPicPr>
            <a:picLocks noGrp="1" noChangeAspect="1"/>
          </p:cNvPicPr>
          <p:nvPr>
            <p:ph type="pic" sz="quarter" idx="11"/>
          </p:nvPr>
        </p:nvPicPr>
        <p:blipFill rotWithShape="1">
          <a:blip r:embed="rId2"/>
          <a:srcRect l="14477" r="26418"/>
          <a:stretch/>
        </p:blipFill>
        <p:spPr>
          <a:xfrm>
            <a:off x="19291" y="0"/>
            <a:ext cx="6080125" cy="6858000"/>
          </a:xfrm>
        </p:spPr>
      </p:pic>
      <p:sp>
        <p:nvSpPr>
          <p:cNvPr id="4" name="Platshållare för innehåll 3">
            <a:extLst>
              <a:ext uri="{FF2B5EF4-FFF2-40B4-BE49-F238E27FC236}">
                <a16:creationId xmlns:a16="http://schemas.microsoft.com/office/drawing/2014/main" id="{EF2A01B6-0934-4030-8555-FBC85C1E5876}"/>
              </a:ext>
            </a:extLst>
          </p:cNvPr>
          <p:cNvSpPr>
            <a:spLocks noGrp="1"/>
          </p:cNvSpPr>
          <p:nvPr>
            <p:ph idx="13"/>
          </p:nvPr>
        </p:nvSpPr>
        <p:spPr>
          <a:xfrm>
            <a:off x="6708772" y="2587851"/>
            <a:ext cx="5247875" cy="3422975"/>
          </a:xfrm>
        </p:spPr>
        <p:txBody>
          <a:bodyPr/>
          <a:lstStyle/>
          <a:p>
            <a:pPr marL="0" indent="0">
              <a:buNone/>
            </a:pPr>
            <a:r>
              <a:rPr lang="sv-SE" dirty="0">
                <a:latin typeface="Source Sans Pro" panose="020B0503030403020204" pitchFamily="34" charset="0"/>
                <a:ea typeface="Source Sans Pro" panose="020B0503030403020204" pitchFamily="34" charset="0"/>
              </a:rPr>
              <a:t>07.25 </a:t>
            </a:r>
            <a:r>
              <a:rPr lang="sv-SE" dirty="0"/>
              <a:t> 	Välkomna till höstens 	samhällsbyggnadsfrukost</a:t>
            </a:r>
          </a:p>
          <a:p>
            <a:pPr marL="0" indent="0">
              <a:buNone/>
            </a:pPr>
            <a:r>
              <a:rPr lang="sv-SE" dirty="0">
                <a:latin typeface="Source Sans Pro" panose="020B0503030403020204" pitchFamily="34" charset="0"/>
                <a:ea typeface="Source Sans Pro" panose="020B0503030403020204" pitchFamily="34" charset="0"/>
              </a:rPr>
              <a:t>07.30 </a:t>
            </a:r>
            <a:r>
              <a:rPr lang="sv-SE" dirty="0"/>
              <a:t> 	Exploateringsprojekt </a:t>
            </a:r>
            <a:br>
              <a:rPr lang="sv-SE" dirty="0"/>
            </a:br>
            <a:r>
              <a:rPr lang="sv-SE" dirty="0"/>
              <a:t>	– bostäder och verksamheter </a:t>
            </a:r>
          </a:p>
          <a:p>
            <a:pPr marL="0" indent="0">
              <a:buNone/>
            </a:pPr>
            <a:r>
              <a:rPr lang="sv-SE" dirty="0">
                <a:latin typeface="Source Sans Pro" panose="020B0503030403020204" pitchFamily="34" charset="0"/>
                <a:ea typeface="Source Sans Pro" panose="020B0503030403020204" pitchFamily="34" charset="0"/>
              </a:rPr>
              <a:t>07.45 	</a:t>
            </a:r>
            <a:r>
              <a:rPr lang="sv-SE" dirty="0">
                <a:ea typeface="Source Sans Pro Semibold" panose="020B0603030403020204" pitchFamily="34" charset="0"/>
              </a:rPr>
              <a:t>Energiprojektet EUCF</a:t>
            </a:r>
          </a:p>
          <a:p>
            <a:pPr marL="0" indent="0">
              <a:buNone/>
            </a:pPr>
            <a:r>
              <a:rPr lang="sv-SE" dirty="0">
                <a:latin typeface="Source Sans Pro" panose="020B0503030403020204" pitchFamily="34" charset="0"/>
                <a:ea typeface="Source Sans Pro" panose="020B0503030403020204" pitchFamily="34" charset="0"/>
              </a:rPr>
              <a:t>08.00</a:t>
            </a:r>
            <a:r>
              <a:rPr lang="sv-SE" dirty="0"/>
              <a:t>  	Västra stambanegruppens arbete</a:t>
            </a:r>
          </a:p>
          <a:p>
            <a:pPr marL="0" indent="0">
              <a:buNone/>
            </a:pPr>
            <a:r>
              <a:rPr lang="sv-SE" dirty="0">
                <a:latin typeface="Source Sans Pro" panose="020B0503030403020204" pitchFamily="34" charset="0"/>
                <a:ea typeface="Source Sans Pro" panose="020B0503030403020204" pitchFamily="34" charset="0"/>
              </a:rPr>
              <a:t>08.10</a:t>
            </a:r>
            <a:r>
              <a:rPr lang="sv-SE" dirty="0"/>
              <a:t>  	Utdelning av Stadsbyggnads-</a:t>
            </a:r>
            <a:br>
              <a:rPr lang="sv-SE" dirty="0"/>
            </a:br>
            <a:r>
              <a:rPr lang="sv-SE" dirty="0"/>
              <a:t>	priset 2021</a:t>
            </a:r>
          </a:p>
          <a:p>
            <a:pPr marL="0" indent="0">
              <a:buNone/>
            </a:pPr>
            <a:r>
              <a:rPr lang="sv-SE" dirty="0">
                <a:latin typeface="Source Sans Pro" panose="020B0503030403020204" pitchFamily="34" charset="0"/>
                <a:ea typeface="Source Sans Pro" panose="020B0503030403020204" pitchFamily="34" charset="0"/>
              </a:rPr>
              <a:t>08.25</a:t>
            </a:r>
            <a:r>
              <a:rPr lang="sv-SE" dirty="0"/>
              <a:t>	Övriga frågor och avslutning</a:t>
            </a:r>
          </a:p>
          <a:p>
            <a:pPr marL="0" indent="0">
              <a:buNone/>
            </a:pPr>
            <a:endParaRPr lang="sv-SE" dirty="0"/>
          </a:p>
        </p:txBody>
      </p:sp>
      <p:sp>
        <p:nvSpPr>
          <p:cNvPr id="3" name="Rubrik 2">
            <a:extLst>
              <a:ext uri="{FF2B5EF4-FFF2-40B4-BE49-F238E27FC236}">
                <a16:creationId xmlns:a16="http://schemas.microsoft.com/office/drawing/2014/main" id="{744E93F6-0982-4902-83C9-E1BE92890831}"/>
              </a:ext>
            </a:extLst>
          </p:cNvPr>
          <p:cNvSpPr>
            <a:spLocks noGrp="1"/>
          </p:cNvSpPr>
          <p:nvPr>
            <p:ph type="ctrTitle"/>
          </p:nvPr>
        </p:nvSpPr>
        <p:spPr>
          <a:xfrm>
            <a:off x="6723926" y="1826030"/>
            <a:ext cx="4865547" cy="761821"/>
          </a:xfrm>
        </p:spPr>
        <p:txBody>
          <a:bodyPr/>
          <a:lstStyle/>
          <a:p>
            <a:r>
              <a:rPr lang="sv-SE" dirty="0"/>
              <a:t>Morgonens upplägg</a:t>
            </a:r>
          </a:p>
        </p:txBody>
      </p:sp>
    </p:spTree>
    <p:extLst>
      <p:ext uri="{BB962C8B-B14F-4D97-AF65-F5344CB8AC3E}">
        <p14:creationId xmlns:p14="http://schemas.microsoft.com/office/powerpoint/2010/main" val="1586761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40" name="Rubrik 1">
            <a:extLst>
              <a:ext uri="{FF2B5EF4-FFF2-40B4-BE49-F238E27FC236}">
                <a16:creationId xmlns:a16="http://schemas.microsoft.com/office/drawing/2014/main" id="{90270A71-22F5-4114-BED4-B4F7E21D50DD}"/>
              </a:ext>
            </a:extLst>
          </p:cNvPr>
          <p:cNvSpPr txBox="1">
            <a:spLocks/>
          </p:cNvSpPr>
          <p:nvPr/>
        </p:nvSpPr>
        <p:spPr>
          <a:xfrm>
            <a:off x="347996" y="5410"/>
            <a:ext cx="6028741" cy="1380246"/>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Kommande bostadsprojekt</a:t>
            </a:r>
          </a:p>
        </p:txBody>
      </p:sp>
      <p:sp>
        <p:nvSpPr>
          <p:cNvPr id="67" name="textruta 66">
            <a:extLst>
              <a:ext uri="{FF2B5EF4-FFF2-40B4-BE49-F238E27FC236}">
                <a16:creationId xmlns:a16="http://schemas.microsoft.com/office/drawing/2014/main" id="{AC61D35F-0165-4244-81FB-2CFF99D73549}"/>
              </a:ext>
            </a:extLst>
          </p:cNvPr>
          <p:cNvSpPr txBox="1"/>
          <p:nvPr/>
        </p:nvSpPr>
        <p:spPr>
          <a:xfrm>
            <a:off x="4864691" y="5616589"/>
            <a:ext cx="585216"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125</a:t>
            </a:r>
          </a:p>
        </p:txBody>
      </p:sp>
      <p:sp>
        <p:nvSpPr>
          <p:cNvPr id="52" name="textruta 51">
            <a:extLst>
              <a:ext uri="{FF2B5EF4-FFF2-40B4-BE49-F238E27FC236}">
                <a16:creationId xmlns:a16="http://schemas.microsoft.com/office/drawing/2014/main" id="{FFDFB7CB-0EC5-4986-82E3-04B1F8B7835F}"/>
              </a:ext>
            </a:extLst>
          </p:cNvPr>
          <p:cNvSpPr txBox="1"/>
          <p:nvPr/>
        </p:nvSpPr>
        <p:spPr>
          <a:xfrm>
            <a:off x="4233179" y="6312262"/>
            <a:ext cx="585216"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a:t>
            </a:r>
          </a:p>
        </p:txBody>
      </p:sp>
      <p:graphicFrame>
        <p:nvGraphicFramePr>
          <p:cNvPr id="36" name="Tabell 35">
            <a:extLst>
              <a:ext uri="{FF2B5EF4-FFF2-40B4-BE49-F238E27FC236}">
                <a16:creationId xmlns:a16="http://schemas.microsoft.com/office/drawing/2014/main" id="{DE287E5D-B962-4043-8976-D1D284986CCC}"/>
              </a:ext>
            </a:extLst>
          </p:cNvPr>
          <p:cNvGraphicFramePr>
            <a:graphicFrameLocks noGrp="1"/>
          </p:cNvGraphicFramePr>
          <p:nvPr/>
        </p:nvGraphicFramePr>
        <p:xfrm>
          <a:off x="330395" y="1922497"/>
          <a:ext cx="3342062" cy="2970694"/>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939074">
                <a:tc>
                  <a:txBody>
                    <a:bodyPr/>
                    <a:lstStyle/>
                    <a:p>
                      <a:r>
                        <a:rPr lang="sv-SE" sz="1000" dirty="0">
                          <a:latin typeface="Source Sans Pro" panose="020B0503030403020204" pitchFamily="34" charset="0"/>
                          <a:ea typeface="Source Sans Pro" panose="020B0503030403020204" pitchFamily="34" charset="0"/>
                        </a:rPr>
                        <a:t>Ej påbörjat</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76537">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76537">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84566">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8743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grpSp>
        <p:nvGrpSpPr>
          <p:cNvPr id="69" name="Grupp 68">
            <a:extLst>
              <a:ext uri="{FF2B5EF4-FFF2-40B4-BE49-F238E27FC236}">
                <a16:creationId xmlns:a16="http://schemas.microsoft.com/office/drawing/2014/main" id="{BB09CE37-3D14-46B8-B123-4FCF58074691}"/>
              </a:ext>
            </a:extLst>
          </p:cNvPr>
          <p:cNvGrpSpPr/>
          <p:nvPr/>
        </p:nvGrpSpPr>
        <p:grpSpPr>
          <a:xfrm>
            <a:off x="3618065" y="4498849"/>
            <a:ext cx="3019147" cy="584775"/>
            <a:chOff x="4139231" y="2972491"/>
            <a:chExt cx="2659902" cy="584775"/>
          </a:xfrm>
        </p:grpSpPr>
        <p:sp>
          <p:nvSpPr>
            <p:cNvPr id="70" name="textruta 69">
              <a:extLst>
                <a:ext uri="{FF2B5EF4-FFF2-40B4-BE49-F238E27FC236}">
                  <a16:creationId xmlns:a16="http://schemas.microsoft.com/office/drawing/2014/main" id="{2858F3C3-3659-417F-A36B-C465B5CA77FA}"/>
                </a:ext>
              </a:extLst>
            </p:cNvPr>
            <p:cNvSpPr txBox="1"/>
            <p:nvPr/>
          </p:nvSpPr>
          <p:spPr>
            <a:xfrm>
              <a:off x="4139231" y="2972491"/>
              <a:ext cx="216712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Södra IP</a:t>
              </a:r>
            </a:p>
            <a:p>
              <a:pPr algn="r"/>
              <a:r>
                <a:rPr lang="sv-SE" sz="1600" dirty="0">
                  <a:solidFill>
                    <a:schemeClr val="tx2"/>
                  </a:solidFill>
                  <a:latin typeface="Source Sans Pro" panose="020B0503030403020204" pitchFamily="34" charset="0"/>
                  <a:ea typeface="Source Sans Pro" panose="020B0503030403020204" pitchFamily="34" charset="0"/>
                </a:rPr>
                <a:t>?: ? be</a:t>
              </a:r>
            </a:p>
          </p:txBody>
        </p:sp>
        <p:pic>
          <p:nvPicPr>
            <p:cNvPr id="75" name="Bild 74" descr="Stad">
              <a:extLst>
                <a:ext uri="{FF2B5EF4-FFF2-40B4-BE49-F238E27FC236}">
                  <a16:creationId xmlns:a16="http://schemas.microsoft.com/office/drawing/2014/main" id="{6425BC66-317B-4C81-A243-E085F624F1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9133" y="3013533"/>
              <a:ext cx="540000" cy="540000"/>
            </a:xfrm>
            <a:prstGeom prst="rect">
              <a:avLst/>
            </a:prstGeom>
          </p:spPr>
        </p:pic>
      </p:grpSp>
      <p:grpSp>
        <p:nvGrpSpPr>
          <p:cNvPr id="63" name="Grupp 62">
            <a:extLst>
              <a:ext uri="{FF2B5EF4-FFF2-40B4-BE49-F238E27FC236}">
                <a16:creationId xmlns:a16="http://schemas.microsoft.com/office/drawing/2014/main" id="{F124933A-7921-4941-8665-2F2205FC9AE6}"/>
              </a:ext>
            </a:extLst>
          </p:cNvPr>
          <p:cNvGrpSpPr/>
          <p:nvPr/>
        </p:nvGrpSpPr>
        <p:grpSpPr>
          <a:xfrm>
            <a:off x="1723319" y="5533062"/>
            <a:ext cx="3949145" cy="584775"/>
            <a:chOff x="1570919" y="5380662"/>
            <a:chExt cx="3949145" cy="584775"/>
          </a:xfrm>
        </p:grpSpPr>
        <p:sp>
          <p:nvSpPr>
            <p:cNvPr id="64" name="textruta 63">
              <a:extLst>
                <a:ext uri="{FF2B5EF4-FFF2-40B4-BE49-F238E27FC236}">
                  <a16:creationId xmlns:a16="http://schemas.microsoft.com/office/drawing/2014/main" id="{43DECEEA-3072-48E0-A179-4968657D66D5}"/>
                </a:ext>
              </a:extLst>
            </p:cNvPr>
            <p:cNvSpPr txBox="1"/>
            <p:nvPr/>
          </p:nvSpPr>
          <p:spPr>
            <a:xfrm>
              <a:off x="1570919" y="5380662"/>
              <a:ext cx="348754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Klasborg (</a:t>
              </a:r>
              <a:r>
                <a:rPr lang="sv-SE" sz="1600" b="1" dirty="0" err="1">
                  <a:solidFill>
                    <a:schemeClr val="tx2"/>
                  </a:solidFill>
                  <a:latin typeface="Source Sans Pro" panose="020B0503030403020204" pitchFamily="34" charset="0"/>
                  <a:ea typeface="Source Sans Pro" panose="020B0503030403020204" pitchFamily="34" charset="0"/>
                </a:rPr>
                <a:t>drivingrangen</a:t>
              </a:r>
              <a:r>
                <a:rPr lang="sv-SE" sz="1600" b="1" dirty="0">
                  <a:solidFill>
                    <a:schemeClr val="tx2"/>
                  </a:solidFill>
                  <a:latin typeface="Source Sans Pro" panose="020B0503030403020204" pitchFamily="34" charset="0"/>
                  <a:ea typeface="Source Sans Pro" panose="020B0503030403020204" pitchFamily="34" charset="0"/>
                </a:rPr>
                <a:t>)</a:t>
              </a:r>
            </a:p>
            <a:p>
              <a:pPr algn="r"/>
              <a:r>
                <a:rPr lang="sv-SE" sz="1600" dirty="0">
                  <a:solidFill>
                    <a:schemeClr val="tx2"/>
                  </a:solidFill>
                  <a:latin typeface="Source Sans Pro" panose="020B0503030403020204" pitchFamily="34" charset="0"/>
                  <a:ea typeface="Source Sans Pro" panose="020B0503030403020204" pitchFamily="34" charset="0"/>
                </a:rPr>
                <a:t>2033-2039: 246 be</a:t>
              </a:r>
            </a:p>
          </p:txBody>
        </p:sp>
        <p:grpSp>
          <p:nvGrpSpPr>
            <p:cNvPr id="65" name="Grupp 64">
              <a:extLst>
                <a:ext uri="{FF2B5EF4-FFF2-40B4-BE49-F238E27FC236}">
                  <a16:creationId xmlns:a16="http://schemas.microsoft.com/office/drawing/2014/main" id="{75E221D5-B717-4132-8BEC-A587173B647F}"/>
                </a:ext>
              </a:extLst>
            </p:cNvPr>
            <p:cNvGrpSpPr/>
            <p:nvPr/>
          </p:nvGrpSpPr>
          <p:grpSpPr>
            <a:xfrm>
              <a:off x="5046681" y="5381715"/>
              <a:ext cx="473383" cy="478125"/>
              <a:chOff x="8702350" y="-836752"/>
              <a:chExt cx="473383" cy="478125"/>
            </a:xfrm>
          </p:grpSpPr>
          <p:pic>
            <p:nvPicPr>
              <p:cNvPr id="66" name="Bild 65" descr="Hus">
                <a:extLst>
                  <a:ext uri="{FF2B5EF4-FFF2-40B4-BE49-F238E27FC236}">
                    <a16:creationId xmlns:a16="http://schemas.microsoft.com/office/drawing/2014/main" id="{96ACA563-FE48-460F-878C-A9C6E0F107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5733" y="-724340"/>
                <a:ext cx="360000" cy="360000"/>
              </a:xfrm>
              <a:prstGeom prst="rect">
                <a:avLst/>
              </a:prstGeom>
            </p:spPr>
          </p:pic>
          <p:sp>
            <p:nvSpPr>
              <p:cNvPr id="78" name="Frihandsfigur: Form 77">
                <a:extLst>
                  <a:ext uri="{FF2B5EF4-FFF2-40B4-BE49-F238E27FC236}">
                    <a16:creationId xmlns:a16="http://schemas.microsoft.com/office/drawing/2014/main" id="{FDC5C83C-42A1-4D38-B716-D27CA0982522}"/>
                  </a:ext>
                </a:extLst>
              </p:cNvPr>
              <p:cNvSpPr/>
              <p:nvPr/>
            </p:nvSpPr>
            <p:spPr>
              <a:xfrm>
                <a:off x="8702350" y="-836752"/>
                <a:ext cx="320625" cy="478125"/>
              </a:xfrm>
              <a:custGeom>
                <a:avLst/>
                <a:gdLst>
                  <a:gd name="connsiteX0" fmla="*/ 257344 w 320625"/>
                  <a:gd name="connsiteY0" fmla="*/ 133594 h 478125"/>
                  <a:gd name="connsiteX1" fmla="*/ 223594 w 320625"/>
                  <a:gd name="connsiteY1" fmla="*/ 133594 h 478125"/>
                  <a:gd name="connsiteX2" fmla="*/ 223594 w 320625"/>
                  <a:gd name="connsiteY2" fmla="*/ 99844 h 478125"/>
                  <a:gd name="connsiteX3" fmla="*/ 257344 w 320625"/>
                  <a:gd name="connsiteY3" fmla="*/ 99844 h 478125"/>
                  <a:gd name="connsiteX4" fmla="*/ 257344 w 320625"/>
                  <a:gd name="connsiteY4" fmla="*/ 133594 h 478125"/>
                  <a:gd name="connsiteX5" fmla="*/ 257344 w 320625"/>
                  <a:gd name="connsiteY5" fmla="*/ 223594 h 478125"/>
                  <a:gd name="connsiteX6" fmla="*/ 223594 w 320625"/>
                  <a:gd name="connsiteY6" fmla="*/ 223594 h 478125"/>
                  <a:gd name="connsiteX7" fmla="*/ 223594 w 320625"/>
                  <a:gd name="connsiteY7" fmla="*/ 189844 h 478125"/>
                  <a:gd name="connsiteX8" fmla="*/ 257344 w 320625"/>
                  <a:gd name="connsiteY8" fmla="*/ 189844 h 478125"/>
                  <a:gd name="connsiteX9" fmla="*/ 257344 w 320625"/>
                  <a:gd name="connsiteY9" fmla="*/ 223594 h 478125"/>
                  <a:gd name="connsiteX10" fmla="*/ 257344 w 320625"/>
                  <a:gd name="connsiteY10" fmla="*/ 313594 h 478125"/>
                  <a:gd name="connsiteX11" fmla="*/ 223594 w 320625"/>
                  <a:gd name="connsiteY11" fmla="*/ 313594 h 478125"/>
                  <a:gd name="connsiteX12" fmla="*/ 223594 w 320625"/>
                  <a:gd name="connsiteY12" fmla="*/ 279844 h 478125"/>
                  <a:gd name="connsiteX13" fmla="*/ 257344 w 320625"/>
                  <a:gd name="connsiteY13" fmla="*/ 279844 h 478125"/>
                  <a:gd name="connsiteX14" fmla="*/ 257344 w 320625"/>
                  <a:gd name="connsiteY14" fmla="*/ 313594 h 478125"/>
                  <a:gd name="connsiteX15" fmla="*/ 257344 w 320625"/>
                  <a:gd name="connsiteY15" fmla="*/ 403594 h 478125"/>
                  <a:gd name="connsiteX16" fmla="*/ 223594 w 320625"/>
                  <a:gd name="connsiteY16" fmla="*/ 403594 h 478125"/>
                  <a:gd name="connsiteX17" fmla="*/ 223594 w 320625"/>
                  <a:gd name="connsiteY17" fmla="*/ 369844 h 478125"/>
                  <a:gd name="connsiteX18" fmla="*/ 257344 w 320625"/>
                  <a:gd name="connsiteY18" fmla="*/ 369844 h 478125"/>
                  <a:gd name="connsiteX19" fmla="*/ 257344 w 320625"/>
                  <a:gd name="connsiteY19" fmla="*/ 403594 h 478125"/>
                  <a:gd name="connsiteX20" fmla="*/ 178594 w 320625"/>
                  <a:gd name="connsiteY20" fmla="*/ 133594 h 478125"/>
                  <a:gd name="connsiteX21" fmla="*/ 144844 w 320625"/>
                  <a:gd name="connsiteY21" fmla="*/ 133594 h 478125"/>
                  <a:gd name="connsiteX22" fmla="*/ 144844 w 320625"/>
                  <a:gd name="connsiteY22" fmla="*/ 99844 h 478125"/>
                  <a:gd name="connsiteX23" fmla="*/ 178594 w 320625"/>
                  <a:gd name="connsiteY23" fmla="*/ 99844 h 478125"/>
                  <a:gd name="connsiteX24" fmla="*/ 178594 w 320625"/>
                  <a:gd name="connsiteY24" fmla="*/ 133594 h 478125"/>
                  <a:gd name="connsiteX25" fmla="*/ 178594 w 320625"/>
                  <a:gd name="connsiteY25" fmla="*/ 223594 h 478125"/>
                  <a:gd name="connsiteX26" fmla="*/ 144844 w 320625"/>
                  <a:gd name="connsiteY26" fmla="*/ 223594 h 478125"/>
                  <a:gd name="connsiteX27" fmla="*/ 144844 w 320625"/>
                  <a:gd name="connsiteY27" fmla="*/ 189844 h 478125"/>
                  <a:gd name="connsiteX28" fmla="*/ 178594 w 320625"/>
                  <a:gd name="connsiteY28" fmla="*/ 189844 h 478125"/>
                  <a:gd name="connsiteX29" fmla="*/ 178594 w 320625"/>
                  <a:gd name="connsiteY29" fmla="*/ 223594 h 478125"/>
                  <a:gd name="connsiteX30" fmla="*/ 178594 w 320625"/>
                  <a:gd name="connsiteY30" fmla="*/ 313594 h 478125"/>
                  <a:gd name="connsiteX31" fmla="*/ 144844 w 320625"/>
                  <a:gd name="connsiteY31" fmla="*/ 313594 h 478125"/>
                  <a:gd name="connsiteX32" fmla="*/ 144844 w 320625"/>
                  <a:gd name="connsiteY32" fmla="*/ 279844 h 478125"/>
                  <a:gd name="connsiteX33" fmla="*/ 178594 w 320625"/>
                  <a:gd name="connsiteY33" fmla="*/ 279844 h 478125"/>
                  <a:gd name="connsiteX34" fmla="*/ 178594 w 320625"/>
                  <a:gd name="connsiteY34" fmla="*/ 313594 h 478125"/>
                  <a:gd name="connsiteX35" fmla="*/ 178594 w 320625"/>
                  <a:gd name="connsiteY35" fmla="*/ 437344 h 478125"/>
                  <a:gd name="connsiteX36" fmla="*/ 144844 w 320625"/>
                  <a:gd name="connsiteY36" fmla="*/ 437344 h 478125"/>
                  <a:gd name="connsiteX37" fmla="*/ 144844 w 320625"/>
                  <a:gd name="connsiteY37" fmla="*/ 369844 h 478125"/>
                  <a:gd name="connsiteX38" fmla="*/ 178594 w 320625"/>
                  <a:gd name="connsiteY38" fmla="*/ 369844 h 478125"/>
                  <a:gd name="connsiteX39" fmla="*/ 178594 w 320625"/>
                  <a:gd name="connsiteY39" fmla="*/ 437344 h 478125"/>
                  <a:gd name="connsiteX40" fmla="*/ 99844 w 320625"/>
                  <a:gd name="connsiteY40" fmla="*/ 133594 h 478125"/>
                  <a:gd name="connsiteX41" fmla="*/ 66094 w 320625"/>
                  <a:gd name="connsiteY41" fmla="*/ 133594 h 478125"/>
                  <a:gd name="connsiteX42" fmla="*/ 66094 w 320625"/>
                  <a:gd name="connsiteY42" fmla="*/ 99844 h 478125"/>
                  <a:gd name="connsiteX43" fmla="*/ 99844 w 320625"/>
                  <a:gd name="connsiteY43" fmla="*/ 99844 h 478125"/>
                  <a:gd name="connsiteX44" fmla="*/ 99844 w 320625"/>
                  <a:gd name="connsiteY44" fmla="*/ 133594 h 478125"/>
                  <a:gd name="connsiteX45" fmla="*/ 99844 w 320625"/>
                  <a:gd name="connsiteY45" fmla="*/ 223594 h 478125"/>
                  <a:gd name="connsiteX46" fmla="*/ 66094 w 320625"/>
                  <a:gd name="connsiteY46" fmla="*/ 223594 h 478125"/>
                  <a:gd name="connsiteX47" fmla="*/ 66094 w 320625"/>
                  <a:gd name="connsiteY47" fmla="*/ 189844 h 478125"/>
                  <a:gd name="connsiteX48" fmla="*/ 99844 w 320625"/>
                  <a:gd name="connsiteY48" fmla="*/ 189844 h 478125"/>
                  <a:gd name="connsiteX49" fmla="*/ 99844 w 320625"/>
                  <a:gd name="connsiteY49" fmla="*/ 223594 h 478125"/>
                  <a:gd name="connsiteX50" fmla="*/ 99844 w 320625"/>
                  <a:gd name="connsiteY50" fmla="*/ 313594 h 478125"/>
                  <a:gd name="connsiteX51" fmla="*/ 66094 w 320625"/>
                  <a:gd name="connsiteY51" fmla="*/ 313594 h 478125"/>
                  <a:gd name="connsiteX52" fmla="*/ 66094 w 320625"/>
                  <a:gd name="connsiteY52" fmla="*/ 279844 h 478125"/>
                  <a:gd name="connsiteX53" fmla="*/ 99844 w 320625"/>
                  <a:gd name="connsiteY53" fmla="*/ 279844 h 478125"/>
                  <a:gd name="connsiteX54" fmla="*/ 99844 w 320625"/>
                  <a:gd name="connsiteY54" fmla="*/ 313594 h 478125"/>
                  <a:gd name="connsiteX55" fmla="*/ 99844 w 320625"/>
                  <a:gd name="connsiteY55" fmla="*/ 403594 h 478125"/>
                  <a:gd name="connsiteX56" fmla="*/ 66094 w 320625"/>
                  <a:gd name="connsiteY56" fmla="*/ 403594 h 478125"/>
                  <a:gd name="connsiteX57" fmla="*/ 66094 w 320625"/>
                  <a:gd name="connsiteY57" fmla="*/ 369844 h 478125"/>
                  <a:gd name="connsiteX58" fmla="*/ 99844 w 320625"/>
                  <a:gd name="connsiteY58" fmla="*/ 369844 h 478125"/>
                  <a:gd name="connsiteX59" fmla="*/ 99844 w 320625"/>
                  <a:gd name="connsiteY59" fmla="*/ 403594 h 478125"/>
                  <a:gd name="connsiteX60" fmla="*/ 296719 w 320625"/>
                  <a:gd name="connsiteY60" fmla="*/ 437344 h 478125"/>
                  <a:gd name="connsiteX61" fmla="*/ 296719 w 320625"/>
                  <a:gd name="connsiteY61" fmla="*/ 60469 h 478125"/>
                  <a:gd name="connsiteX62" fmla="*/ 279844 w 320625"/>
                  <a:gd name="connsiteY62" fmla="*/ 60469 h 478125"/>
                  <a:gd name="connsiteX63" fmla="*/ 279844 w 320625"/>
                  <a:gd name="connsiteY63" fmla="*/ 26719 h 478125"/>
                  <a:gd name="connsiteX64" fmla="*/ 262969 w 320625"/>
                  <a:gd name="connsiteY64" fmla="*/ 26719 h 478125"/>
                  <a:gd name="connsiteX65" fmla="*/ 262969 w 320625"/>
                  <a:gd name="connsiteY65" fmla="*/ 4219 h 478125"/>
                  <a:gd name="connsiteX66" fmla="*/ 60469 w 320625"/>
                  <a:gd name="connsiteY66" fmla="*/ 4219 h 478125"/>
                  <a:gd name="connsiteX67" fmla="*/ 60469 w 320625"/>
                  <a:gd name="connsiteY67" fmla="*/ 26719 h 478125"/>
                  <a:gd name="connsiteX68" fmla="*/ 43594 w 320625"/>
                  <a:gd name="connsiteY68" fmla="*/ 26719 h 478125"/>
                  <a:gd name="connsiteX69" fmla="*/ 43594 w 320625"/>
                  <a:gd name="connsiteY69" fmla="*/ 60469 h 478125"/>
                  <a:gd name="connsiteX70" fmla="*/ 26719 w 320625"/>
                  <a:gd name="connsiteY70" fmla="*/ 60469 h 478125"/>
                  <a:gd name="connsiteX71" fmla="*/ 26719 w 320625"/>
                  <a:gd name="connsiteY71" fmla="*/ 437344 h 478125"/>
                  <a:gd name="connsiteX72" fmla="*/ 4219 w 320625"/>
                  <a:gd name="connsiteY72" fmla="*/ 437344 h 478125"/>
                  <a:gd name="connsiteX73" fmla="*/ 4219 w 320625"/>
                  <a:gd name="connsiteY73" fmla="*/ 476719 h 478125"/>
                  <a:gd name="connsiteX74" fmla="*/ 319219 w 320625"/>
                  <a:gd name="connsiteY74" fmla="*/ 476719 h 478125"/>
                  <a:gd name="connsiteX75" fmla="*/ 319219 w 320625"/>
                  <a:gd name="connsiteY75" fmla="*/ 437344 h 478125"/>
                  <a:gd name="connsiteX76" fmla="*/ 296719 w 320625"/>
                  <a:gd name="connsiteY76" fmla="*/ 437344 h 47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0625" h="478125">
                    <a:moveTo>
                      <a:pt x="257344" y="133594"/>
                    </a:moveTo>
                    <a:lnTo>
                      <a:pt x="223594" y="133594"/>
                    </a:lnTo>
                    <a:lnTo>
                      <a:pt x="223594" y="99844"/>
                    </a:lnTo>
                    <a:lnTo>
                      <a:pt x="257344" y="99844"/>
                    </a:lnTo>
                    <a:lnTo>
                      <a:pt x="257344" y="133594"/>
                    </a:lnTo>
                    <a:close/>
                    <a:moveTo>
                      <a:pt x="257344" y="223594"/>
                    </a:moveTo>
                    <a:lnTo>
                      <a:pt x="223594" y="223594"/>
                    </a:lnTo>
                    <a:lnTo>
                      <a:pt x="223594" y="189844"/>
                    </a:lnTo>
                    <a:lnTo>
                      <a:pt x="257344" y="189844"/>
                    </a:lnTo>
                    <a:lnTo>
                      <a:pt x="257344" y="223594"/>
                    </a:lnTo>
                    <a:close/>
                    <a:moveTo>
                      <a:pt x="257344" y="313594"/>
                    </a:moveTo>
                    <a:lnTo>
                      <a:pt x="223594" y="313594"/>
                    </a:lnTo>
                    <a:lnTo>
                      <a:pt x="223594" y="279844"/>
                    </a:lnTo>
                    <a:lnTo>
                      <a:pt x="257344" y="279844"/>
                    </a:lnTo>
                    <a:lnTo>
                      <a:pt x="257344" y="313594"/>
                    </a:lnTo>
                    <a:close/>
                    <a:moveTo>
                      <a:pt x="257344" y="403594"/>
                    </a:moveTo>
                    <a:lnTo>
                      <a:pt x="223594" y="403594"/>
                    </a:lnTo>
                    <a:lnTo>
                      <a:pt x="223594" y="369844"/>
                    </a:lnTo>
                    <a:lnTo>
                      <a:pt x="257344" y="369844"/>
                    </a:lnTo>
                    <a:lnTo>
                      <a:pt x="257344" y="403594"/>
                    </a:lnTo>
                    <a:close/>
                    <a:moveTo>
                      <a:pt x="178594" y="133594"/>
                    </a:moveTo>
                    <a:lnTo>
                      <a:pt x="144844" y="133594"/>
                    </a:lnTo>
                    <a:lnTo>
                      <a:pt x="144844" y="99844"/>
                    </a:lnTo>
                    <a:lnTo>
                      <a:pt x="178594" y="99844"/>
                    </a:lnTo>
                    <a:lnTo>
                      <a:pt x="178594" y="133594"/>
                    </a:lnTo>
                    <a:close/>
                    <a:moveTo>
                      <a:pt x="178594" y="223594"/>
                    </a:moveTo>
                    <a:lnTo>
                      <a:pt x="144844" y="223594"/>
                    </a:lnTo>
                    <a:lnTo>
                      <a:pt x="144844" y="189844"/>
                    </a:lnTo>
                    <a:lnTo>
                      <a:pt x="178594" y="189844"/>
                    </a:lnTo>
                    <a:lnTo>
                      <a:pt x="178594" y="223594"/>
                    </a:lnTo>
                    <a:close/>
                    <a:moveTo>
                      <a:pt x="178594" y="313594"/>
                    </a:moveTo>
                    <a:lnTo>
                      <a:pt x="144844" y="313594"/>
                    </a:lnTo>
                    <a:lnTo>
                      <a:pt x="144844" y="279844"/>
                    </a:lnTo>
                    <a:lnTo>
                      <a:pt x="178594" y="279844"/>
                    </a:lnTo>
                    <a:lnTo>
                      <a:pt x="178594" y="313594"/>
                    </a:lnTo>
                    <a:close/>
                    <a:moveTo>
                      <a:pt x="178594" y="437344"/>
                    </a:moveTo>
                    <a:lnTo>
                      <a:pt x="144844" y="437344"/>
                    </a:lnTo>
                    <a:lnTo>
                      <a:pt x="144844" y="369844"/>
                    </a:lnTo>
                    <a:lnTo>
                      <a:pt x="178594" y="369844"/>
                    </a:lnTo>
                    <a:lnTo>
                      <a:pt x="178594" y="437344"/>
                    </a:lnTo>
                    <a:close/>
                    <a:moveTo>
                      <a:pt x="99844" y="133594"/>
                    </a:moveTo>
                    <a:lnTo>
                      <a:pt x="66094" y="133594"/>
                    </a:lnTo>
                    <a:lnTo>
                      <a:pt x="66094" y="99844"/>
                    </a:lnTo>
                    <a:lnTo>
                      <a:pt x="99844" y="99844"/>
                    </a:lnTo>
                    <a:lnTo>
                      <a:pt x="99844" y="133594"/>
                    </a:lnTo>
                    <a:close/>
                    <a:moveTo>
                      <a:pt x="99844" y="223594"/>
                    </a:moveTo>
                    <a:lnTo>
                      <a:pt x="66094" y="223594"/>
                    </a:lnTo>
                    <a:lnTo>
                      <a:pt x="66094" y="189844"/>
                    </a:lnTo>
                    <a:lnTo>
                      <a:pt x="99844" y="189844"/>
                    </a:lnTo>
                    <a:lnTo>
                      <a:pt x="99844" y="223594"/>
                    </a:lnTo>
                    <a:close/>
                    <a:moveTo>
                      <a:pt x="99844" y="313594"/>
                    </a:moveTo>
                    <a:lnTo>
                      <a:pt x="66094" y="313594"/>
                    </a:lnTo>
                    <a:lnTo>
                      <a:pt x="66094" y="279844"/>
                    </a:lnTo>
                    <a:lnTo>
                      <a:pt x="99844" y="279844"/>
                    </a:lnTo>
                    <a:lnTo>
                      <a:pt x="99844" y="313594"/>
                    </a:lnTo>
                    <a:close/>
                    <a:moveTo>
                      <a:pt x="99844" y="403594"/>
                    </a:moveTo>
                    <a:lnTo>
                      <a:pt x="66094" y="403594"/>
                    </a:lnTo>
                    <a:lnTo>
                      <a:pt x="66094" y="369844"/>
                    </a:lnTo>
                    <a:lnTo>
                      <a:pt x="99844" y="369844"/>
                    </a:lnTo>
                    <a:lnTo>
                      <a:pt x="99844" y="403594"/>
                    </a:lnTo>
                    <a:close/>
                    <a:moveTo>
                      <a:pt x="296719" y="437344"/>
                    </a:moveTo>
                    <a:lnTo>
                      <a:pt x="296719" y="60469"/>
                    </a:lnTo>
                    <a:lnTo>
                      <a:pt x="279844" y="60469"/>
                    </a:lnTo>
                    <a:lnTo>
                      <a:pt x="279844" y="26719"/>
                    </a:lnTo>
                    <a:lnTo>
                      <a:pt x="262969" y="26719"/>
                    </a:lnTo>
                    <a:lnTo>
                      <a:pt x="262969" y="4219"/>
                    </a:lnTo>
                    <a:lnTo>
                      <a:pt x="60469" y="4219"/>
                    </a:lnTo>
                    <a:lnTo>
                      <a:pt x="60469" y="26719"/>
                    </a:lnTo>
                    <a:lnTo>
                      <a:pt x="43594" y="26719"/>
                    </a:lnTo>
                    <a:lnTo>
                      <a:pt x="43594" y="60469"/>
                    </a:lnTo>
                    <a:lnTo>
                      <a:pt x="26719" y="60469"/>
                    </a:lnTo>
                    <a:lnTo>
                      <a:pt x="26719" y="437344"/>
                    </a:lnTo>
                    <a:lnTo>
                      <a:pt x="4219" y="437344"/>
                    </a:lnTo>
                    <a:lnTo>
                      <a:pt x="4219" y="476719"/>
                    </a:lnTo>
                    <a:lnTo>
                      <a:pt x="319219" y="476719"/>
                    </a:lnTo>
                    <a:lnTo>
                      <a:pt x="319219" y="437344"/>
                    </a:lnTo>
                    <a:lnTo>
                      <a:pt x="296719" y="437344"/>
                    </a:lnTo>
                    <a:close/>
                  </a:path>
                </a:pathLst>
              </a:custGeom>
              <a:solidFill>
                <a:srgbClr val="00B0F0"/>
              </a:solidFill>
              <a:ln w="9525" cap="flat">
                <a:noFill/>
                <a:prstDash val="solid"/>
                <a:miter/>
              </a:ln>
            </p:spPr>
            <p:txBody>
              <a:bodyPr rtlCol="0" anchor="ctr"/>
              <a:lstStyle/>
              <a:p>
                <a:endParaRPr lang="sv-SE"/>
              </a:p>
            </p:txBody>
          </p:sp>
        </p:grpSp>
      </p:grpSp>
      <p:cxnSp>
        <p:nvCxnSpPr>
          <p:cNvPr id="84" name="Rak pilkoppling 83">
            <a:extLst>
              <a:ext uri="{FF2B5EF4-FFF2-40B4-BE49-F238E27FC236}">
                <a16:creationId xmlns:a16="http://schemas.microsoft.com/office/drawing/2014/main" id="{908E1CAE-AA3B-40AB-80CC-8B3A06DD82FB}"/>
              </a:ext>
            </a:extLst>
          </p:cNvPr>
          <p:cNvCxnSpPr>
            <a:cxnSpLocks/>
          </p:cNvCxnSpPr>
          <p:nvPr/>
        </p:nvCxnSpPr>
        <p:spPr>
          <a:xfrm>
            <a:off x="7650433" y="6431227"/>
            <a:ext cx="0" cy="288979"/>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85" name="textruta 84">
            <a:extLst>
              <a:ext uri="{FF2B5EF4-FFF2-40B4-BE49-F238E27FC236}">
                <a16:creationId xmlns:a16="http://schemas.microsoft.com/office/drawing/2014/main" id="{29DC00B2-C91E-4160-B569-04707E37A69A}"/>
              </a:ext>
            </a:extLst>
          </p:cNvPr>
          <p:cNvSpPr txBox="1"/>
          <p:nvPr/>
        </p:nvSpPr>
        <p:spPr>
          <a:xfrm>
            <a:off x="9010770" y="1417391"/>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5</a:t>
            </a:r>
          </a:p>
          <a:p>
            <a:r>
              <a:rPr lang="sv-SE" sz="1600" dirty="0">
                <a:solidFill>
                  <a:schemeClr val="tx2"/>
                </a:solidFill>
                <a:latin typeface="Source Sans Pro" panose="020B0503030403020204" pitchFamily="34" charset="0"/>
                <a:ea typeface="Source Sans Pro" panose="020B0503030403020204" pitchFamily="34" charset="0"/>
              </a:rPr>
              <a:t>2031-2035: 350 be</a:t>
            </a:r>
          </a:p>
        </p:txBody>
      </p:sp>
      <p:pic>
        <p:nvPicPr>
          <p:cNvPr id="86" name="Bild 85" descr="Fastighet">
            <a:extLst>
              <a:ext uri="{FF2B5EF4-FFF2-40B4-BE49-F238E27FC236}">
                <a16:creationId xmlns:a16="http://schemas.microsoft.com/office/drawing/2014/main" id="{62DC65AE-9264-4B14-8CB1-8132C0E104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01923" y="1413537"/>
            <a:ext cx="540000" cy="540000"/>
          </a:xfrm>
          <a:prstGeom prst="rect">
            <a:avLst/>
          </a:prstGeom>
        </p:spPr>
      </p:pic>
      <p:pic>
        <p:nvPicPr>
          <p:cNvPr id="87" name="Bild 86" descr="Hus">
            <a:extLst>
              <a:ext uri="{FF2B5EF4-FFF2-40B4-BE49-F238E27FC236}">
                <a16:creationId xmlns:a16="http://schemas.microsoft.com/office/drawing/2014/main" id="{8F5927B4-84C3-465D-9083-E2F1BD140F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1735" y="1627672"/>
            <a:ext cx="360000" cy="360000"/>
          </a:xfrm>
          <a:prstGeom prst="rect">
            <a:avLst/>
          </a:prstGeom>
        </p:spPr>
      </p:pic>
      <p:grpSp>
        <p:nvGrpSpPr>
          <p:cNvPr id="45" name="Grupp 44">
            <a:extLst>
              <a:ext uri="{FF2B5EF4-FFF2-40B4-BE49-F238E27FC236}">
                <a16:creationId xmlns:a16="http://schemas.microsoft.com/office/drawing/2014/main" id="{3B7D4371-B583-4455-8E3B-A60902B37663}"/>
              </a:ext>
            </a:extLst>
          </p:cNvPr>
          <p:cNvGrpSpPr/>
          <p:nvPr/>
        </p:nvGrpSpPr>
        <p:grpSpPr>
          <a:xfrm>
            <a:off x="3136868" y="2346807"/>
            <a:ext cx="3123279" cy="632048"/>
            <a:chOff x="7225405" y="186873"/>
            <a:chExt cx="3123279" cy="632048"/>
          </a:xfrm>
        </p:grpSpPr>
        <p:sp>
          <p:nvSpPr>
            <p:cNvPr id="46" name="textruta 45">
              <a:extLst>
                <a:ext uri="{FF2B5EF4-FFF2-40B4-BE49-F238E27FC236}">
                  <a16:creationId xmlns:a16="http://schemas.microsoft.com/office/drawing/2014/main" id="{CB830166-5365-4E27-BEA6-9AB5CE391BAA}"/>
                </a:ext>
              </a:extLst>
            </p:cNvPr>
            <p:cNvSpPr txBox="1"/>
            <p:nvPr/>
          </p:nvSpPr>
          <p:spPr>
            <a:xfrm>
              <a:off x="7225405" y="234146"/>
              <a:ext cx="2503286"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Norr Lerdalavägen</a:t>
              </a:r>
            </a:p>
            <a:p>
              <a:pPr algn="r"/>
              <a:r>
                <a:rPr lang="sv-SE" sz="1600" dirty="0">
                  <a:solidFill>
                    <a:schemeClr val="tx2"/>
                  </a:solidFill>
                  <a:latin typeface="Source Sans Pro" panose="020B0503030403020204" pitchFamily="34" charset="0"/>
                  <a:ea typeface="Source Sans Pro" panose="020B0503030403020204" pitchFamily="34" charset="0"/>
                </a:rPr>
                <a:t>2028-2034: 265 be</a:t>
              </a:r>
            </a:p>
          </p:txBody>
        </p:sp>
        <p:grpSp>
          <p:nvGrpSpPr>
            <p:cNvPr id="47" name="Grupp 46">
              <a:extLst>
                <a:ext uri="{FF2B5EF4-FFF2-40B4-BE49-F238E27FC236}">
                  <a16:creationId xmlns:a16="http://schemas.microsoft.com/office/drawing/2014/main" id="{E6C8B6C7-124E-4759-B7C9-93A08655A757}"/>
                </a:ext>
              </a:extLst>
            </p:cNvPr>
            <p:cNvGrpSpPr/>
            <p:nvPr/>
          </p:nvGrpSpPr>
          <p:grpSpPr>
            <a:xfrm>
              <a:off x="9728496" y="186873"/>
              <a:ext cx="620188" cy="574135"/>
              <a:chOff x="7006782" y="-819548"/>
              <a:chExt cx="620188" cy="574135"/>
            </a:xfrm>
          </p:grpSpPr>
          <p:pic>
            <p:nvPicPr>
              <p:cNvPr id="48" name="Bild 47" descr="Fastighet">
                <a:extLst>
                  <a:ext uri="{FF2B5EF4-FFF2-40B4-BE49-F238E27FC236}">
                    <a16:creationId xmlns:a16="http://schemas.microsoft.com/office/drawing/2014/main" id="{A4E36B97-537A-4A1E-B7E8-0D9F613FC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6970" y="-819548"/>
                <a:ext cx="540000" cy="540000"/>
              </a:xfrm>
              <a:prstGeom prst="rect">
                <a:avLst/>
              </a:prstGeom>
            </p:spPr>
          </p:pic>
          <p:pic>
            <p:nvPicPr>
              <p:cNvPr id="50" name="Bild 49" descr="Hus">
                <a:extLst>
                  <a:ext uri="{FF2B5EF4-FFF2-40B4-BE49-F238E27FC236}">
                    <a16:creationId xmlns:a16="http://schemas.microsoft.com/office/drawing/2014/main" id="{6DA43C63-6A5D-401C-93E2-7FEF47332C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06782" y="-605413"/>
                <a:ext cx="360000" cy="360000"/>
              </a:xfrm>
              <a:prstGeom prst="rect">
                <a:avLst/>
              </a:prstGeom>
            </p:spPr>
          </p:pic>
        </p:grpSp>
      </p:grpSp>
      <p:sp>
        <p:nvSpPr>
          <p:cNvPr id="55" name="textruta 54">
            <a:extLst>
              <a:ext uri="{FF2B5EF4-FFF2-40B4-BE49-F238E27FC236}">
                <a16:creationId xmlns:a16="http://schemas.microsoft.com/office/drawing/2014/main" id="{A501E622-A81E-4231-A75F-A8FAA1ACC670}"/>
              </a:ext>
            </a:extLst>
          </p:cNvPr>
          <p:cNvSpPr txBox="1"/>
          <p:nvPr/>
        </p:nvSpPr>
        <p:spPr>
          <a:xfrm>
            <a:off x="387054" y="4981605"/>
            <a:ext cx="3414384" cy="400110"/>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De tre stora i denna kategori.</a:t>
            </a:r>
          </a:p>
        </p:txBody>
      </p:sp>
    </p:spTree>
    <p:extLst>
      <p:ext uri="{BB962C8B-B14F-4D97-AF65-F5344CB8AC3E}">
        <p14:creationId xmlns:p14="http://schemas.microsoft.com/office/powerpoint/2010/main" val="142031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40" name="Rubrik 1">
            <a:extLst>
              <a:ext uri="{FF2B5EF4-FFF2-40B4-BE49-F238E27FC236}">
                <a16:creationId xmlns:a16="http://schemas.microsoft.com/office/drawing/2014/main" id="{90270A71-22F5-4114-BED4-B4F7E21D50DD}"/>
              </a:ext>
            </a:extLst>
          </p:cNvPr>
          <p:cNvSpPr txBox="1">
            <a:spLocks/>
          </p:cNvSpPr>
          <p:nvPr/>
        </p:nvSpPr>
        <p:spPr>
          <a:xfrm>
            <a:off x="347996" y="5410"/>
            <a:ext cx="6028741" cy="1380246"/>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Kommande bostadsprojekt</a:t>
            </a:r>
          </a:p>
        </p:txBody>
      </p:sp>
      <p:sp>
        <p:nvSpPr>
          <p:cNvPr id="67" name="textruta 66">
            <a:extLst>
              <a:ext uri="{FF2B5EF4-FFF2-40B4-BE49-F238E27FC236}">
                <a16:creationId xmlns:a16="http://schemas.microsoft.com/office/drawing/2014/main" id="{AC61D35F-0165-4244-81FB-2CFF99D73549}"/>
              </a:ext>
            </a:extLst>
          </p:cNvPr>
          <p:cNvSpPr txBox="1"/>
          <p:nvPr/>
        </p:nvSpPr>
        <p:spPr>
          <a:xfrm>
            <a:off x="4864691" y="5616589"/>
            <a:ext cx="585216"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125</a:t>
            </a:r>
          </a:p>
        </p:txBody>
      </p:sp>
      <p:sp>
        <p:nvSpPr>
          <p:cNvPr id="49" name="textruta 48">
            <a:extLst>
              <a:ext uri="{FF2B5EF4-FFF2-40B4-BE49-F238E27FC236}">
                <a16:creationId xmlns:a16="http://schemas.microsoft.com/office/drawing/2014/main" id="{E098CD04-E747-4929-9E41-0B2414DE6FC3}"/>
              </a:ext>
            </a:extLst>
          </p:cNvPr>
          <p:cNvSpPr txBox="1"/>
          <p:nvPr/>
        </p:nvSpPr>
        <p:spPr>
          <a:xfrm>
            <a:off x="387054" y="4981605"/>
            <a:ext cx="3188010" cy="707886"/>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Totalt cirka 1 000 bostäder</a:t>
            </a:r>
          </a:p>
          <a:p>
            <a:r>
              <a:rPr lang="sv-SE" sz="2000" b="1" dirty="0">
                <a:latin typeface="Source Sans Pro" panose="020B0503030403020204" pitchFamily="34" charset="0"/>
                <a:ea typeface="Source Sans Pro" panose="020B0503030403020204" pitchFamily="34" charset="0"/>
              </a:rPr>
              <a:t>2027-2038</a:t>
            </a:r>
          </a:p>
        </p:txBody>
      </p:sp>
      <p:sp>
        <p:nvSpPr>
          <p:cNvPr id="52" name="textruta 51">
            <a:extLst>
              <a:ext uri="{FF2B5EF4-FFF2-40B4-BE49-F238E27FC236}">
                <a16:creationId xmlns:a16="http://schemas.microsoft.com/office/drawing/2014/main" id="{FFDFB7CB-0EC5-4986-82E3-04B1F8B7835F}"/>
              </a:ext>
            </a:extLst>
          </p:cNvPr>
          <p:cNvSpPr txBox="1"/>
          <p:nvPr/>
        </p:nvSpPr>
        <p:spPr>
          <a:xfrm>
            <a:off x="4233179" y="6312262"/>
            <a:ext cx="585216"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a:t>
            </a:r>
          </a:p>
        </p:txBody>
      </p:sp>
      <p:graphicFrame>
        <p:nvGraphicFramePr>
          <p:cNvPr id="36" name="Tabell 35">
            <a:extLst>
              <a:ext uri="{FF2B5EF4-FFF2-40B4-BE49-F238E27FC236}">
                <a16:creationId xmlns:a16="http://schemas.microsoft.com/office/drawing/2014/main" id="{DE287E5D-B962-4043-8976-D1D284986CCC}"/>
              </a:ext>
            </a:extLst>
          </p:cNvPr>
          <p:cNvGraphicFramePr>
            <a:graphicFrameLocks noGrp="1"/>
          </p:cNvGraphicFramePr>
          <p:nvPr/>
        </p:nvGraphicFramePr>
        <p:xfrm>
          <a:off x="330395" y="1922497"/>
          <a:ext cx="3342062" cy="2970694"/>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939074">
                <a:tc>
                  <a:txBody>
                    <a:bodyPr/>
                    <a:lstStyle/>
                    <a:p>
                      <a:r>
                        <a:rPr lang="sv-SE" sz="1000" dirty="0">
                          <a:latin typeface="Source Sans Pro" panose="020B0503030403020204" pitchFamily="34" charset="0"/>
                          <a:ea typeface="Source Sans Pro" panose="020B0503030403020204" pitchFamily="34" charset="0"/>
                        </a:rPr>
                        <a:t>Ej påbörjat</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76537">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76537">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84566">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8743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grpSp>
        <p:nvGrpSpPr>
          <p:cNvPr id="3" name="Grupp 2">
            <a:extLst>
              <a:ext uri="{FF2B5EF4-FFF2-40B4-BE49-F238E27FC236}">
                <a16:creationId xmlns:a16="http://schemas.microsoft.com/office/drawing/2014/main" id="{090AE399-94DB-4327-B371-3F1B6C30B004}"/>
              </a:ext>
            </a:extLst>
          </p:cNvPr>
          <p:cNvGrpSpPr/>
          <p:nvPr/>
        </p:nvGrpSpPr>
        <p:grpSpPr>
          <a:xfrm>
            <a:off x="7806500" y="141509"/>
            <a:ext cx="3052101" cy="644143"/>
            <a:chOff x="7806500" y="141509"/>
            <a:chExt cx="3052101" cy="644143"/>
          </a:xfrm>
        </p:grpSpPr>
        <p:sp>
          <p:nvSpPr>
            <p:cNvPr id="107" name="textruta 106">
              <a:extLst>
                <a:ext uri="{FF2B5EF4-FFF2-40B4-BE49-F238E27FC236}">
                  <a16:creationId xmlns:a16="http://schemas.microsoft.com/office/drawing/2014/main" id="{2AB078AF-A8BD-40CD-BDED-E484E67099D4}"/>
                </a:ext>
              </a:extLst>
            </p:cNvPr>
            <p:cNvSpPr txBox="1"/>
            <p:nvPr/>
          </p:nvSpPr>
          <p:spPr>
            <a:xfrm>
              <a:off x="7806500" y="200877"/>
              <a:ext cx="2503286"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Fjället</a:t>
              </a:r>
            </a:p>
            <a:p>
              <a:pPr algn="r"/>
              <a:r>
                <a:rPr lang="sv-SE" sz="1600" dirty="0">
                  <a:solidFill>
                    <a:schemeClr val="tx2"/>
                  </a:solidFill>
                  <a:latin typeface="Source Sans Pro" panose="020B0503030403020204" pitchFamily="34" charset="0"/>
                  <a:ea typeface="Source Sans Pro" panose="020B0503030403020204" pitchFamily="34" charset="0"/>
                </a:rPr>
                <a:t>2031-2036: 26 be</a:t>
              </a:r>
            </a:p>
          </p:txBody>
        </p:sp>
        <p:grpSp>
          <p:nvGrpSpPr>
            <p:cNvPr id="108" name="Grupp 107">
              <a:extLst>
                <a:ext uri="{FF2B5EF4-FFF2-40B4-BE49-F238E27FC236}">
                  <a16:creationId xmlns:a16="http://schemas.microsoft.com/office/drawing/2014/main" id="{6DD5117F-ABC4-4EAC-B565-9E01B0A3D4B1}"/>
                </a:ext>
              </a:extLst>
            </p:cNvPr>
            <p:cNvGrpSpPr/>
            <p:nvPr/>
          </p:nvGrpSpPr>
          <p:grpSpPr>
            <a:xfrm>
              <a:off x="10238413" y="141509"/>
              <a:ext cx="620188" cy="574135"/>
              <a:chOff x="7516699" y="-864912"/>
              <a:chExt cx="620188" cy="574135"/>
            </a:xfrm>
          </p:grpSpPr>
          <p:pic>
            <p:nvPicPr>
              <p:cNvPr id="109" name="Bild 108" descr="Fastighet">
                <a:extLst>
                  <a:ext uri="{FF2B5EF4-FFF2-40B4-BE49-F238E27FC236}">
                    <a16:creationId xmlns:a16="http://schemas.microsoft.com/office/drawing/2014/main" id="{BDEB64EE-9B0E-4309-9966-813AC60998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110" name="Bild 109" descr="Hus">
                <a:extLst>
                  <a:ext uri="{FF2B5EF4-FFF2-40B4-BE49-F238E27FC236}">
                    <a16:creationId xmlns:a16="http://schemas.microsoft.com/office/drawing/2014/main" id="{97B8C019-8E69-4B63-B712-A5668313B9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650777"/>
                <a:ext cx="360000" cy="360000"/>
              </a:xfrm>
              <a:prstGeom prst="rect">
                <a:avLst/>
              </a:prstGeom>
            </p:spPr>
          </p:pic>
        </p:grpSp>
      </p:grpSp>
      <p:grpSp>
        <p:nvGrpSpPr>
          <p:cNvPr id="13" name="Grupp 12">
            <a:extLst>
              <a:ext uri="{FF2B5EF4-FFF2-40B4-BE49-F238E27FC236}">
                <a16:creationId xmlns:a16="http://schemas.microsoft.com/office/drawing/2014/main" id="{916BCD62-5B91-475D-ACD2-5C0137AB7CEE}"/>
              </a:ext>
            </a:extLst>
          </p:cNvPr>
          <p:cNvGrpSpPr/>
          <p:nvPr/>
        </p:nvGrpSpPr>
        <p:grpSpPr>
          <a:xfrm>
            <a:off x="5713482" y="6079879"/>
            <a:ext cx="3081146" cy="584775"/>
            <a:chOff x="5713482" y="6079879"/>
            <a:chExt cx="3081146" cy="584775"/>
          </a:xfrm>
        </p:grpSpPr>
        <p:sp>
          <p:nvSpPr>
            <p:cNvPr id="130" name="textruta 129">
              <a:extLst>
                <a:ext uri="{FF2B5EF4-FFF2-40B4-BE49-F238E27FC236}">
                  <a16:creationId xmlns:a16="http://schemas.microsoft.com/office/drawing/2014/main" id="{98AF7F4B-EDC1-48E7-B900-915BE3F2101E}"/>
                </a:ext>
              </a:extLst>
            </p:cNvPr>
            <p:cNvSpPr txBox="1"/>
            <p:nvPr/>
          </p:nvSpPr>
          <p:spPr>
            <a:xfrm>
              <a:off x="6010346" y="6079879"/>
              <a:ext cx="278428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Östra Skogen, Skultorp</a:t>
              </a:r>
            </a:p>
            <a:p>
              <a:r>
                <a:rPr lang="sv-SE" sz="1600" dirty="0">
                  <a:solidFill>
                    <a:schemeClr val="tx2"/>
                  </a:solidFill>
                  <a:latin typeface="Source Sans Pro" panose="020B0503030403020204" pitchFamily="34" charset="0"/>
                  <a:ea typeface="Source Sans Pro" panose="020B0503030403020204" pitchFamily="34" charset="0"/>
                </a:rPr>
                <a:t>2031-2037: 76 be</a:t>
              </a:r>
              <a:endParaRPr lang="sv-SE" dirty="0">
                <a:solidFill>
                  <a:schemeClr val="tx2"/>
                </a:solidFill>
                <a:latin typeface="Source Sans Pro Black" panose="020B0803030403020204" pitchFamily="34" charset="0"/>
                <a:ea typeface="Source Sans Pro Black" panose="020B0803030403020204" pitchFamily="34" charset="0"/>
              </a:endParaRPr>
            </a:p>
          </p:txBody>
        </p:sp>
        <p:pic>
          <p:nvPicPr>
            <p:cNvPr id="131" name="Bild 130" descr="Hus">
              <a:extLst>
                <a:ext uri="{FF2B5EF4-FFF2-40B4-BE49-F238E27FC236}">
                  <a16:creationId xmlns:a16="http://schemas.microsoft.com/office/drawing/2014/main" id="{8B29FF23-5FF3-474B-AF82-123D99B61A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13482" y="6251227"/>
              <a:ext cx="360000" cy="360000"/>
            </a:xfrm>
            <a:prstGeom prst="rect">
              <a:avLst/>
            </a:prstGeom>
          </p:spPr>
        </p:pic>
      </p:grpSp>
      <p:grpSp>
        <p:nvGrpSpPr>
          <p:cNvPr id="7" name="Grupp 6">
            <a:extLst>
              <a:ext uri="{FF2B5EF4-FFF2-40B4-BE49-F238E27FC236}">
                <a16:creationId xmlns:a16="http://schemas.microsoft.com/office/drawing/2014/main" id="{F15C6271-3431-4ADD-B85B-1BABF89F135A}"/>
              </a:ext>
            </a:extLst>
          </p:cNvPr>
          <p:cNvGrpSpPr/>
          <p:nvPr/>
        </p:nvGrpSpPr>
        <p:grpSpPr>
          <a:xfrm>
            <a:off x="2941377" y="217011"/>
            <a:ext cx="2894032" cy="584775"/>
            <a:chOff x="2784979" y="1251561"/>
            <a:chExt cx="2894032" cy="584775"/>
          </a:xfrm>
        </p:grpSpPr>
        <p:sp>
          <p:nvSpPr>
            <p:cNvPr id="136" name="textruta 135">
              <a:extLst>
                <a:ext uri="{FF2B5EF4-FFF2-40B4-BE49-F238E27FC236}">
                  <a16:creationId xmlns:a16="http://schemas.microsoft.com/office/drawing/2014/main" id="{850AE583-A945-4DE4-838B-1EE3CB880C25}"/>
                </a:ext>
              </a:extLst>
            </p:cNvPr>
            <p:cNvSpPr txBox="1"/>
            <p:nvPr/>
          </p:nvSpPr>
          <p:spPr>
            <a:xfrm>
              <a:off x="2784979" y="1251561"/>
              <a:ext cx="2576403"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LIS Lången, </a:t>
              </a:r>
              <a:r>
                <a:rPr lang="sv-SE" sz="1600" b="1" dirty="0" err="1">
                  <a:solidFill>
                    <a:schemeClr val="tx2"/>
                  </a:solidFill>
                  <a:latin typeface="Source Sans Pro" panose="020B0503030403020204" pitchFamily="34" charset="0"/>
                  <a:ea typeface="Source Sans Pro" panose="020B0503030403020204" pitchFamily="34" charset="0"/>
                </a:rPr>
                <a:t>Melldala</a:t>
              </a:r>
              <a:endParaRPr lang="sv-SE" sz="1600" b="1" dirty="0">
                <a:solidFill>
                  <a:schemeClr val="tx2"/>
                </a:solidFill>
                <a:latin typeface="Source Sans Pro" panose="020B0503030403020204" pitchFamily="34" charset="0"/>
                <a:ea typeface="Source Sans Pro" panose="020B0503030403020204" pitchFamily="34" charset="0"/>
              </a:endParaRPr>
            </a:p>
            <a:p>
              <a:pPr algn="r"/>
              <a:r>
                <a:rPr lang="sv-SE" sz="1600" dirty="0">
                  <a:solidFill>
                    <a:schemeClr val="tx2"/>
                  </a:solidFill>
                  <a:latin typeface="Source Sans Pro" panose="020B0503030403020204" pitchFamily="34" charset="0"/>
                  <a:ea typeface="Source Sans Pro" panose="020B0503030403020204" pitchFamily="34" charset="0"/>
                </a:rPr>
                <a:t>2027-2036: 50 be</a:t>
              </a:r>
            </a:p>
          </p:txBody>
        </p:sp>
        <p:pic>
          <p:nvPicPr>
            <p:cNvPr id="137" name="Bild 136" descr="Hus">
              <a:extLst>
                <a:ext uri="{FF2B5EF4-FFF2-40B4-BE49-F238E27FC236}">
                  <a16:creationId xmlns:a16="http://schemas.microsoft.com/office/drawing/2014/main" id="{27733F49-8038-41D9-8945-34D898BCD0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19011" y="1334752"/>
              <a:ext cx="360000" cy="360000"/>
            </a:xfrm>
            <a:prstGeom prst="rect">
              <a:avLst/>
            </a:prstGeom>
          </p:spPr>
        </p:pic>
      </p:grpSp>
      <p:cxnSp>
        <p:nvCxnSpPr>
          <p:cNvPr id="138" name="Rak pilkoppling 137">
            <a:extLst>
              <a:ext uri="{FF2B5EF4-FFF2-40B4-BE49-F238E27FC236}">
                <a16:creationId xmlns:a16="http://schemas.microsoft.com/office/drawing/2014/main" id="{FA0829D1-D8AB-4E2C-BA2F-FD16A23991B0}"/>
              </a:ext>
            </a:extLst>
          </p:cNvPr>
          <p:cNvCxnSpPr>
            <a:cxnSpLocks/>
          </p:cNvCxnSpPr>
          <p:nvPr/>
        </p:nvCxnSpPr>
        <p:spPr>
          <a:xfrm flipH="1" flipV="1">
            <a:off x="5387171" y="28135"/>
            <a:ext cx="125472" cy="327509"/>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71" name="textruta 70">
            <a:extLst>
              <a:ext uri="{FF2B5EF4-FFF2-40B4-BE49-F238E27FC236}">
                <a16:creationId xmlns:a16="http://schemas.microsoft.com/office/drawing/2014/main" id="{A99FB053-AD1E-431A-B647-7C28AB21011C}"/>
              </a:ext>
            </a:extLst>
          </p:cNvPr>
          <p:cNvSpPr txBox="1"/>
          <p:nvPr/>
        </p:nvSpPr>
        <p:spPr>
          <a:xfrm>
            <a:off x="3378074" y="1745492"/>
            <a:ext cx="2784282"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Hasselbacken etapp 1(4)</a:t>
            </a:r>
          </a:p>
          <a:p>
            <a:pPr algn="r"/>
            <a:r>
              <a:rPr lang="sv-SE" sz="1600" dirty="0">
                <a:solidFill>
                  <a:schemeClr val="tx2"/>
                </a:solidFill>
                <a:latin typeface="Source Sans Pro" panose="020B0503030403020204" pitchFamily="34" charset="0"/>
                <a:ea typeface="Source Sans Pro" panose="020B0503030403020204" pitchFamily="34" charset="0"/>
              </a:rPr>
              <a:t>2033-2037: 55 be</a:t>
            </a:r>
            <a:endParaRPr lang="sv-SE" dirty="0">
              <a:solidFill>
                <a:schemeClr val="tx2"/>
              </a:solidFill>
              <a:latin typeface="Source Sans Pro Black" panose="020B0803030403020204" pitchFamily="34" charset="0"/>
              <a:ea typeface="Source Sans Pro Black" panose="020B0803030403020204" pitchFamily="34" charset="0"/>
            </a:endParaRPr>
          </a:p>
        </p:txBody>
      </p:sp>
      <p:pic>
        <p:nvPicPr>
          <p:cNvPr id="72" name="Bild 71" descr="Hus">
            <a:extLst>
              <a:ext uri="{FF2B5EF4-FFF2-40B4-BE49-F238E27FC236}">
                <a16:creationId xmlns:a16="http://schemas.microsoft.com/office/drawing/2014/main" id="{EAC9FBE8-4DB4-4922-9BBD-2A0178EE0B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7065" y="1899166"/>
            <a:ext cx="360000" cy="360000"/>
          </a:xfrm>
          <a:prstGeom prst="rect">
            <a:avLst/>
          </a:prstGeom>
        </p:spPr>
      </p:pic>
      <p:grpSp>
        <p:nvGrpSpPr>
          <p:cNvPr id="69" name="Grupp 68">
            <a:extLst>
              <a:ext uri="{FF2B5EF4-FFF2-40B4-BE49-F238E27FC236}">
                <a16:creationId xmlns:a16="http://schemas.microsoft.com/office/drawing/2014/main" id="{BB09CE37-3D14-46B8-B123-4FCF58074691}"/>
              </a:ext>
            </a:extLst>
          </p:cNvPr>
          <p:cNvGrpSpPr/>
          <p:nvPr/>
        </p:nvGrpSpPr>
        <p:grpSpPr>
          <a:xfrm>
            <a:off x="3618065" y="4498849"/>
            <a:ext cx="3019147" cy="584775"/>
            <a:chOff x="4139231" y="2972491"/>
            <a:chExt cx="2659902" cy="584775"/>
          </a:xfrm>
        </p:grpSpPr>
        <p:sp>
          <p:nvSpPr>
            <p:cNvPr id="70" name="textruta 69">
              <a:extLst>
                <a:ext uri="{FF2B5EF4-FFF2-40B4-BE49-F238E27FC236}">
                  <a16:creationId xmlns:a16="http://schemas.microsoft.com/office/drawing/2014/main" id="{2858F3C3-3659-417F-A36B-C465B5CA77FA}"/>
                </a:ext>
              </a:extLst>
            </p:cNvPr>
            <p:cNvSpPr txBox="1"/>
            <p:nvPr/>
          </p:nvSpPr>
          <p:spPr>
            <a:xfrm>
              <a:off x="4139231" y="2972491"/>
              <a:ext cx="216712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Södra IP</a:t>
              </a:r>
            </a:p>
            <a:p>
              <a:pPr algn="r"/>
              <a:r>
                <a:rPr lang="sv-SE" sz="1600" dirty="0">
                  <a:solidFill>
                    <a:schemeClr val="tx2"/>
                  </a:solidFill>
                  <a:latin typeface="Source Sans Pro" panose="020B0503030403020204" pitchFamily="34" charset="0"/>
                  <a:ea typeface="Source Sans Pro" panose="020B0503030403020204" pitchFamily="34" charset="0"/>
                </a:rPr>
                <a:t>?: ? be</a:t>
              </a:r>
            </a:p>
          </p:txBody>
        </p:sp>
        <p:pic>
          <p:nvPicPr>
            <p:cNvPr id="75" name="Bild 74" descr="Stad">
              <a:extLst>
                <a:ext uri="{FF2B5EF4-FFF2-40B4-BE49-F238E27FC236}">
                  <a16:creationId xmlns:a16="http://schemas.microsoft.com/office/drawing/2014/main" id="{6425BC66-317B-4C81-A243-E085F624F1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133" y="3013533"/>
              <a:ext cx="540000" cy="540000"/>
            </a:xfrm>
            <a:prstGeom prst="rect">
              <a:avLst/>
            </a:prstGeom>
          </p:spPr>
        </p:pic>
      </p:grpSp>
      <p:grpSp>
        <p:nvGrpSpPr>
          <p:cNvPr id="57" name="Grupp 56">
            <a:extLst>
              <a:ext uri="{FF2B5EF4-FFF2-40B4-BE49-F238E27FC236}">
                <a16:creationId xmlns:a16="http://schemas.microsoft.com/office/drawing/2014/main" id="{4ED5EF16-0745-4CA0-A07F-8C723D27B4A5}"/>
              </a:ext>
            </a:extLst>
          </p:cNvPr>
          <p:cNvGrpSpPr/>
          <p:nvPr/>
        </p:nvGrpSpPr>
        <p:grpSpPr>
          <a:xfrm>
            <a:off x="8847839" y="3471537"/>
            <a:ext cx="3046172" cy="606163"/>
            <a:chOff x="8011760" y="207197"/>
            <a:chExt cx="3046172" cy="606163"/>
          </a:xfrm>
        </p:grpSpPr>
        <p:sp>
          <p:nvSpPr>
            <p:cNvPr id="60" name="textruta 59">
              <a:extLst>
                <a:ext uri="{FF2B5EF4-FFF2-40B4-BE49-F238E27FC236}">
                  <a16:creationId xmlns:a16="http://schemas.microsoft.com/office/drawing/2014/main" id="{16464EF6-9732-4E4D-AC8E-5E75F663C4B6}"/>
                </a:ext>
              </a:extLst>
            </p:cNvPr>
            <p:cNvSpPr txBox="1"/>
            <p:nvPr/>
          </p:nvSpPr>
          <p:spPr>
            <a:xfrm>
              <a:off x="8554646" y="228585"/>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Stationsvägen, Igelstorp</a:t>
              </a:r>
            </a:p>
            <a:p>
              <a:r>
                <a:rPr lang="sv-SE" sz="1600" dirty="0">
                  <a:solidFill>
                    <a:schemeClr val="tx2"/>
                  </a:solidFill>
                  <a:latin typeface="Source Sans Pro" panose="020B0503030403020204" pitchFamily="34" charset="0"/>
                  <a:ea typeface="Source Sans Pro" panose="020B0503030403020204" pitchFamily="34" charset="0"/>
                </a:rPr>
                <a:t>2031-2034: 26 be</a:t>
              </a:r>
            </a:p>
          </p:txBody>
        </p:sp>
        <p:grpSp>
          <p:nvGrpSpPr>
            <p:cNvPr id="61" name="Grupp 60">
              <a:extLst>
                <a:ext uri="{FF2B5EF4-FFF2-40B4-BE49-F238E27FC236}">
                  <a16:creationId xmlns:a16="http://schemas.microsoft.com/office/drawing/2014/main" id="{7ADBC499-5475-40A8-98A0-913C730944E2}"/>
                </a:ext>
              </a:extLst>
            </p:cNvPr>
            <p:cNvGrpSpPr/>
            <p:nvPr/>
          </p:nvGrpSpPr>
          <p:grpSpPr>
            <a:xfrm>
              <a:off x="8011760" y="207197"/>
              <a:ext cx="620188" cy="574135"/>
              <a:chOff x="5290046" y="-799224"/>
              <a:chExt cx="620188" cy="574135"/>
            </a:xfrm>
          </p:grpSpPr>
          <p:pic>
            <p:nvPicPr>
              <p:cNvPr id="62" name="Bild 61" descr="Fastighet">
                <a:extLst>
                  <a:ext uri="{FF2B5EF4-FFF2-40B4-BE49-F238E27FC236}">
                    <a16:creationId xmlns:a16="http://schemas.microsoft.com/office/drawing/2014/main" id="{86B677F6-4042-4726-8C62-D758709E7F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70234" y="-799224"/>
                <a:ext cx="540000" cy="540000"/>
              </a:xfrm>
              <a:prstGeom prst="rect">
                <a:avLst/>
              </a:prstGeom>
            </p:spPr>
          </p:pic>
          <p:pic>
            <p:nvPicPr>
              <p:cNvPr id="73" name="Bild 72" descr="Hus">
                <a:extLst>
                  <a:ext uri="{FF2B5EF4-FFF2-40B4-BE49-F238E27FC236}">
                    <a16:creationId xmlns:a16="http://schemas.microsoft.com/office/drawing/2014/main" id="{1FFEF811-F3E4-4598-A46C-A30971EA9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0046" y="-585089"/>
                <a:ext cx="360000" cy="360000"/>
              </a:xfrm>
              <a:prstGeom prst="rect">
                <a:avLst/>
              </a:prstGeom>
            </p:spPr>
          </p:pic>
        </p:grpSp>
      </p:grpSp>
      <p:grpSp>
        <p:nvGrpSpPr>
          <p:cNvPr id="63" name="Grupp 62">
            <a:extLst>
              <a:ext uri="{FF2B5EF4-FFF2-40B4-BE49-F238E27FC236}">
                <a16:creationId xmlns:a16="http://schemas.microsoft.com/office/drawing/2014/main" id="{F124933A-7921-4941-8665-2F2205FC9AE6}"/>
              </a:ext>
            </a:extLst>
          </p:cNvPr>
          <p:cNvGrpSpPr/>
          <p:nvPr/>
        </p:nvGrpSpPr>
        <p:grpSpPr>
          <a:xfrm>
            <a:off x="1723319" y="5533062"/>
            <a:ext cx="3949145" cy="584775"/>
            <a:chOff x="1570919" y="5380662"/>
            <a:chExt cx="3949145" cy="584775"/>
          </a:xfrm>
        </p:grpSpPr>
        <p:sp>
          <p:nvSpPr>
            <p:cNvPr id="64" name="textruta 63">
              <a:extLst>
                <a:ext uri="{FF2B5EF4-FFF2-40B4-BE49-F238E27FC236}">
                  <a16:creationId xmlns:a16="http://schemas.microsoft.com/office/drawing/2014/main" id="{43DECEEA-3072-48E0-A179-4968657D66D5}"/>
                </a:ext>
              </a:extLst>
            </p:cNvPr>
            <p:cNvSpPr txBox="1"/>
            <p:nvPr/>
          </p:nvSpPr>
          <p:spPr>
            <a:xfrm>
              <a:off x="1570919" y="5380662"/>
              <a:ext cx="348754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Klasborg (</a:t>
              </a:r>
              <a:r>
                <a:rPr lang="sv-SE" sz="1600" b="1" dirty="0" err="1">
                  <a:solidFill>
                    <a:schemeClr val="tx2"/>
                  </a:solidFill>
                  <a:latin typeface="Source Sans Pro" panose="020B0503030403020204" pitchFamily="34" charset="0"/>
                  <a:ea typeface="Source Sans Pro" panose="020B0503030403020204" pitchFamily="34" charset="0"/>
                </a:rPr>
                <a:t>drivingrangen</a:t>
              </a:r>
              <a:r>
                <a:rPr lang="sv-SE" sz="1600" b="1" dirty="0">
                  <a:solidFill>
                    <a:schemeClr val="tx2"/>
                  </a:solidFill>
                  <a:latin typeface="Source Sans Pro" panose="020B0503030403020204" pitchFamily="34" charset="0"/>
                  <a:ea typeface="Source Sans Pro" panose="020B0503030403020204" pitchFamily="34" charset="0"/>
                </a:rPr>
                <a:t>)</a:t>
              </a:r>
            </a:p>
            <a:p>
              <a:pPr algn="r"/>
              <a:r>
                <a:rPr lang="sv-SE" sz="1600" dirty="0">
                  <a:solidFill>
                    <a:schemeClr val="tx2"/>
                  </a:solidFill>
                  <a:latin typeface="Source Sans Pro" panose="020B0503030403020204" pitchFamily="34" charset="0"/>
                  <a:ea typeface="Source Sans Pro" panose="020B0503030403020204" pitchFamily="34" charset="0"/>
                </a:rPr>
                <a:t>2033-2039: 246 be</a:t>
              </a:r>
            </a:p>
          </p:txBody>
        </p:sp>
        <p:grpSp>
          <p:nvGrpSpPr>
            <p:cNvPr id="65" name="Grupp 64">
              <a:extLst>
                <a:ext uri="{FF2B5EF4-FFF2-40B4-BE49-F238E27FC236}">
                  <a16:creationId xmlns:a16="http://schemas.microsoft.com/office/drawing/2014/main" id="{75E221D5-B717-4132-8BEC-A587173B647F}"/>
                </a:ext>
              </a:extLst>
            </p:cNvPr>
            <p:cNvGrpSpPr/>
            <p:nvPr/>
          </p:nvGrpSpPr>
          <p:grpSpPr>
            <a:xfrm>
              <a:off x="5046681" y="5381715"/>
              <a:ext cx="473383" cy="478125"/>
              <a:chOff x="8702350" y="-836752"/>
              <a:chExt cx="473383" cy="478125"/>
            </a:xfrm>
          </p:grpSpPr>
          <p:pic>
            <p:nvPicPr>
              <p:cNvPr id="66" name="Bild 65" descr="Hus">
                <a:extLst>
                  <a:ext uri="{FF2B5EF4-FFF2-40B4-BE49-F238E27FC236}">
                    <a16:creationId xmlns:a16="http://schemas.microsoft.com/office/drawing/2014/main" id="{96ACA563-FE48-460F-878C-A9C6E0F107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5733" y="-724340"/>
                <a:ext cx="360000" cy="360000"/>
              </a:xfrm>
              <a:prstGeom prst="rect">
                <a:avLst/>
              </a:prstGeom>
            </p:spPr>
          </p:pic>
          <p:sp>
            <p:nvSpPr>
              <p:cNvPr id="78" name="Frihandsfigur: Form 77">
                <a:extLst>
                  <a:ext uri="{FF2B5EF4-FFF2-40B4-BE49-F238E27FC236}">
                    <a16:creationId xmlns:a16="http://schemas.microsoft.com/office/drawing/2014/main" id="{FDC5C83C-42A1-4D38-B716-D27CA0982522}"/>
                  </a:ext>
                </a:extLst>
              </p:cNvPr>
              <p:cNvSpPr/>
              <p:nvPr/>
            </p:nvSpPr>
            <p:spPr>
              <a:xfrm>
                <a:off x="8702350" y="-836752"/>
                <a:ext cx="320625" cy="478125"/>
              </a:xfrm>
              <a:custGeom>
                <a:avLst/>
                <a:gdLst>
                  <a:gd name="connsiteX0" fmla="*/ 257344 w 320625"/>
                  <a:gd name="connsiteY0" fmla="*/ 133594 h 478125"/>
                  <a:gd name="connsiteX1" fmla="*/ 223594 w 320625"/>
                  <a:gd name="connsiteY1" fmla="*/ 133594 h 478125"/>
                  <a:gd name="connsiteX2" fmla="*/ 223594 w 320625"/>
                  <a:gd name="connsiteY2" fmla="*/ 99844 h 478125"/>
                  <a:gd name="connsiteX3" fmla="*/ 257344 w 320625"/>
                  <a:gd name="connsiteY3" fmla="*/ 99844 h 478125"/>
                  <a:gd name="connsiteX4" fmla="*/ 257344 w 320625"/>
                  <a:gd name="connsiteY4" fmla="*/ 133594 h 478125"/>
                  <a:gd name="connsiteX5" fmla="*/ 257344 w 320625"/>
                  <a:gd name="connsiteY5" fmla="*/ 223594 h 478125"/>
                  <a:gd name="connsiteX6" fmla="*/ 223594 w 320625"/>
                  <a:gd name="connsiteY6" fmla="*/ 223594 h 478125"/>
                  <a:gd name="connsiteX7" fmla="*/ 223594 w 320625"/>
                  <a:gd name="connsiteY7" fmla="*/ 189844 h 478125"/>
                  <a:gd name="connsiteX8" fmla="*/ 257344 w 320625"/>
                  <a:gd name="connsiteY8" fmla="*/ 189844 h 478125"/>
                  <a:gd name="connsiteX9" fmla="*/ 257344 w 320625"/>
                  <a:gd name="connsiteY9" fmla="*/ 223594 h 478125"/>
                  <a:gd name="connsiteX10" fmla="*/ 257344 w 320625"/>
                  <a:gd name="connsiteY10" fmla="*/ 313594 h 478125"/>
                  <a:gd name="connsiteX11" fmla="*/ 223594 w 320625"/>
                  <a:gd name="connsiteY11" fmla="*/ 313594 h 478125"/>
                  <a:gd name="connsiteX12" fmla="*/ 223594 w 320625"/>
                  <a:gd name="connsiteY12" fmla="*/ 279844 h 478125"/>
                  <a:gd name="connsiteX13" fmla="*/ 257344 w 320625"/>
                  <a:gd name="connsiteY13" fmla="*/ 279844 h 478125"/>
                  <a:gd name="connsiteX14" fmla="*/ 257344 w 320625"/>
                  <a:gd name="connsiteY14" fmla="*/ 313594 h 478125"/>
                  <a:gd name="connsiteX15" fmla="*/ 257344 w 320625"/>
                  <a:gd name="connsiteY15" fmla="*/ 403594 h 478125"/>
                  <a:gd name="connsiteX16" fmla="*/ 223594 w 320625"/>
                  <a:gd name="connsiteY16" fmla="*/ 403594 h 478125"/>
                  <a:gd name="connsiteX17" fmla="*/ 223594 w 320625"/>
                  <a:gd name="connsiteY17" fmla="*/ 369844 h 478125"/>
                  <a:gd name="connsiteX18" fmla="*/ 257344 w 320625"/>
                  <a:gd name="connsiteY18" fmla="*/ 369844 h 478125"/>
                  <a:gd name="connsiteX19" fmla="*/ 257344 w 320625"/>
                  <a:gd name="connsiteY19" fmla="*/ 403594 h 478125"/>
                  <a:gd name="connsiteX20" fmla="*/ 178594 w 320625"/>
                  <a:gd name="connsiteY20" fmla="*/ 133594 h 478125"/>
                  <a:gd name="connsiteX21" fmla="*/ 144844 w 320625"/>
                  <a:gd name="connsiteY21" fmla="*/ 133594 h 478125"/>
                  <a:gd name="connsiteX22" fmla="*/ 144844 w 320625"/>
                  <a:gd name="connsiteY22" fmla="*/ 99844 h 478125"/>
                  <a:gd name="connsiteX23" fmla="*/ 178594 w 320625"/>
                  <a:gd name="connsiteY23" fmla="*/ 99844 h 478125"/>
                  <a:gd name="connsiteX24" fmla="*/ 178594 w 320625"/>
                  <a:gd name="connsiteY24" fmla="*/ 133594 h 478125"/>
                  <a:gd name="connsiteX25" fmla="*/ 178594 w 320625"/>
                  <a:gd name="connsiteY25" fmla="*/ 223594 h 478125"/>
                  <a:gd name="connsiteX26" fmla="*/ 144844 w 320625"/>
                  <a:gd name="connsiteY26" fmla="*/ 223594 h 478125"/>
                  <a:gd name="connsiteX27" fmla="*/ 144844 w 320625"/>
                  <a:gd name="connsiteY27" fmla="*/ 189844 h 478125"/>
                  <a:gd name="connsiteX28" fmla="*/ 178594 w 320625"/>
                  <a:gd name="connsiteY28" fmla="*/ 189844 h 478125"/>
                  <a:gd name="connsiteX29" fmla="*/ 178594 w 320625"/>
                  <a:gd name="connsiteY29" fmla="*/ 223594 h 478125"/>
                  <a:gd name="connsiteX30" fmla="*/ 178594 w 320625"/>
                  <a:gd name="connsiteY30" fmla="*/ 313594 h 478125"/>
                  <a:gd name="connsiteX31" fmla="*/ 144844 w 320625"/>
                  <a:gd name="connsiteY31" fmla="*/ 313594 h 478125"/>
                  <a:gd name="connsiteX32" fmla="*/ 144844 w 320625"/>
                  <a:gd name="connsiteY32" fmla="*/ 279844 h 478125"/>
                  <a:gd name="connsiteX33" fmla="*/ 178594 w 320625"/>
                  <a:gd name="connsiteY33" fmla="*/ 279844 h 478125"/>
                  <a:gd name="connsiteX34" fmla="*/ 178594 w 320625"/>
                  <a:gd name="connsiteY34" fmla="*/ 313594 h 478125"/>
                  <a:gd name="connsiteX35" fmla="*/ 178594 w 320625"/>
                  <a:gd name="connsiteY35" fmla="*/ 437344 h 478125"/>
                  <a:gd name="connsiteX36" fmla="*/ 144844 w 320625"/>
                  <a:gd name="connsiteY36" fmla="*/ 437344 h 478125"/>
                  <a:gd name="connsiteX37" fmla="*/ 144844 w 320625"/>
                  <a:gd name="connsiteY37" fmla="*/ 369844 h 478125"/>
                  <a:gd name="connsiteX38" fmla="*/ 178594 w 320625"/>
                  <a:gd name="connsiteY38" fmla="*/ 369844 h 478125"/>
                  <a:gd name="connsiteX39" fmla="*/ 178594 w 320625"/>
                  <a:gd name="connsiteY39" fmla="*/ 437344 h 478125"/>
                  <a:gd name="connsiteX40" fmla="*/ 99844 w 320625"/>
                  <a:gd name="connsiteY40" fmla="*/ 133594 h 478125"/>
                  <a:gd name="connsiteX41" fmla="*/ 66094 w 320625"/>
                  <a:gd name="connsiteY41" fmla="*/ 133594 h 478125"/>
                  <a:gd name="connsiteX42" fmla="*/ 66094 w 320625"/>
                  <a:gd name="connsiteY42" fmla="*/ 99844 h 478125"/>
                  <a:gd name="connsiteX43" fmla="*/ 99844 w 320625"/>
                  <a:gd name="connsiteY43" fmla="*/ 99844 h 478125"/>
                  <a:gd name="connsiteX44" fmla="*/ 99844 w 320625"/>
                  <a:gd name="connsiteY44" fmla="*/ 133594 h 478125"/>
                  <a:gd name="connsiteX45" fmla="*/ 99844 w 320625"/>
                  <a:gd name="connsiteY45" fmla="*/ 223594 h 478125"/>
                  <a:gd name="connsiteX46" fmla="*/ 66094 w 320625"/>
                  <a:gd name="connsiteY46" fmla="*/ 223594 h 478125"/>
                  <a:gd name="connsiteX47" fmla="*/ 66094 w 320625"/>
                  <a:gd name="connsiteY47" fmla="*/ 189844 h 478125"/>
                  <a:gd name="connsiteX48" fmla="*/ 99844 w 320625"/>
                  <a:gd name="connsiteY48" fmla="*/ 189844 h 478125"/>
                  <a:gd name="connsiteX49" fmla="*/ 99844 w 320625"/>
                  <a:gd name="connsiteY49" fmla="*/ 223594 h 478125"/>
                  <a:gd name="connsiteX50" fmla="*/ 99844 w 320625"/>
                  <a:gd name="connsiteY50" fmla="*/ 313594 h 478125"/>
                  <a:gd name="connsiteX51" fmla="*/ 66094 w 320625"/>
                  <a:gd name="connsiteY51" fmla="*/ 313594 h 478125"/>
                  <a:gd name="connsiteX52" fmla="*/ 66094 w 320625"/>
                  <a:gd name="connsiteY52" fmla="*/ 279844 h 478125"/>
                  <a:gd name="connsiteX53" fmla="*/ 99844 w 320625"/>
                  <a:gd name="connsiteY53" fmla="*/ 279844 h 478125"/>
                  <a:gd name="connsiteX54" fmla="*/ 99844 w 320625"/>
                  <a:gd name="connsiteY54" fmla="*/ 313594 h 478125"/>
                  <a:gd name="connsiteX55" fmla="*/ 99844 w 320625"/>
                  <a:gd name="connsiteY55" fmla="*/ 403594 h 478125"/>
                  <a:gd name="connsiteX56" fmla="*/ 66094 w 320625"/>
                  <a:gd name="connsiteY56" fmla="*/ 403594 h 478125"/>
                  <a:gd name="connsiteX57" fmla="*/ 66094 w 320625"/>
                  <a:gd name="connsiteY57" fmla="*/ 369844 h 478125"/>
                  <a:gd name="connsiteX58" fmla="*/ 99844 w 320625"/>
                  <a:gd name="connsiteY58" fmla="*/ 369844 h 478125"/>
                  <a:gd name="connsiteX59" fmla="*/ 99844 w 320625"/>
                  <a:gd name="connsiteY59" fmla="*/ 403594 h 478125"/>
                  <a:gd name="connsiteX60" fmla="*/ 296719 w 320625"/>
                  <a:gd name="connsiteY60" fmla="*/ 437344 h 478125"/>
                  <a:gd name="connsiteX61" fmla="*/ 296719 w 320625"/>
                  <a:gd name="connsiteY61" fmla="*/ 60469 h 478125"/>
                  <a:gd name="connsiteX62" fmla="*/ 279844 w 320625"/>
                  <a:gd name="connsiteY62" fmla="*/ 60469 h 478125"/>
                  <a:gd name="connsiteX63" fmla="*/ 279844 w 320625"/>
                  <a:gd name="connsiteY63" fmla="*/ 26719 h 478125"/>
                  <a:gd name="connsiteX64" fmla="*/ 262969 w 320625"/>
                  <a:gd name="connsiteY64" fmla="*/ 26719 h 478125"/>
                  <a:gd name="connsiteX65" fmla="*/ 262969 w 320625"/>
                  <a:gd name="connsiteY65" fmla="*/ 4219 h 478125"/>
                  <a:gd name="connsiteX66" fmla="*/ 60469 w 320625"/>
                  <a:gd name="connsiteY66" fmla="*/ 4219 h 478125"/>
                  <a:gd name="connsiteX67" fmla="*/ 60469 w 320625"/>
                  <a:gd name="connsiteY67" fmla="*/ 26719 h 478125"/>
                  <a:gd name="connsiteX68" fmla="*/ 43594 w 320625"/>
                  <a:gd name="connsiteY68" fmla="*/ 26719 h 478125"/>
                  <a:gd name="connsiteX69" fmla="*/ 43594 w 320625"/>
                  <a:gd name="connsiteY69" fmla="*/ 60469 h 478125"/>
                  <a:gd name="connsiteX70" fmla="*/ 26719 w 320625"/>
                  <a:gd name="connsiteY70" fmla="*/ 60469 h 478125"/>
                  <a:gd name="connsiteX71" fmla="*/ 26719 w 320625"/>
                  <a:gd name="connsiteY71" fmla="*/ 437344 h 478125"/>
                  <a:gd name="connsiteX72" fmla="*/ 4219 w 320625"/>
                  <a:gd name="connsiteY72" fmla="*/ 437344 h 478125"/>
                  <a:gd name="connsiteX73" fmla="*/ 4219 w 320625"/>
                  <a:gd name="connsiteY73" fmla="*/ 476719 h 478125"/>
                  <a:gd name="connsiteX74" fmla="*/ 319219 w 320625"/>
                  <a:gd name="connsiteY74" fmla="*/ 476719 h 478125"/>
                  <a:gd name="connsiteX75" fmla="*/ 319219 w 320625"/>
                  <a:gd name="connsiteY75" fmla="*/ 437344 h 478125"/>
                  <a:gd name="connsiteX76" fmla="*/ 296719 w 320625"/>
                  <a:gd name="connsiteY76" fmla="*/ 437344 h 47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0625" h="478125">
                    <a:moveTo>
                      <a:pt x="257344" y="133594"/>
                    </a:moveTo>
                    <a:lnTo>
                      <a:pt x="223594" y="133594"/>
                    </a:lnTo>
                    <a:lnTo>
                      <a:pt x="223594" y="99844"/>
                    </a:lnTo>
                    <a:lnTo>
                      <a:pt x="257344" y="99844"/>
                    </a:lnTo>
                    <a:lnTo>
                      <a:pt x="257344" y="133594"/>
                    </a:lnTo>
                    <a:close/>
                    <a:moveTo>
                      <a:pt x="257344" y="223594"/>
                    </a:moveTo>
                    <a:lnTo>
                      <a:pt x="223594" y="223594"/>
                    </a:lnTo>
                    <a:lnTo>
                      <a:pt x="223594" y="189844"/>
                    </a:lnTo>
                    <a:lnTo>
                      <a:pt x="257344" y="189844"/>
                    </a:lnTo>
                    <a:lnTo>
                      <a:pt x="257344" y="223594"/>
                    </a:lnTo>
                    <a:close/>
                    <a:moveTo>
                      <a:pt x="257344" y="313594"/>
                    </a:moveTo>
                    <a:lnTo>
                      <a:pt x="223594" y="313594"/>
                    </a:lnTo>
                    <a:lnTo>
                      <a:pt x="223594" y="279844"/>
                    </a:lnTo>
                    <a:lnTo>
                      <a:pt x="257344" y="279844"/>
                    </a:lnTo>
                    <a:lnTo>
                      <a:pt x="257344" y="313594"/>
                    </a:lnTo>
                    <a:close/>
                    <a:moveTo>
                      <a:pt x="257344" y="403594"/>
                    </a:moveTo>
                    <a:lnTo>
                      <a:pt x="223594" y="403594"/>
                    </a:lnTo>
                    <a:lnTo>
                      <a:pt x="223594" y="369844"/>
                    </a:lnTo>
                    <a:lnTo>
                      <a:pt x="257344" y="369844"/>
                    </a:lnTo>
                    <a:lnTo>
                      <a:pt x="257344" y="403594"/>
                    </a:lnTo>
                    <a:close/>
                    <a:moveTo>
                      <a:pt x="178594" y="133594"/>
                    </a:moveTo>
                    <a:lnTo>
                      <a:pt x="144844" y="133594"/>
                    </a:lnTo>
                    <a:lnTo>
                      <a:pt x="144844" y="99844"/>
                    </a:lnTo>
                    <a:lnTo>
                      <a:pt x="178594" y="99844"/>
                    </a:lnTo>
                    <a:lnTo>
                      <a:pt x="178594" y="133594"/>
                    </a:lnTo>
                    <a:close/>
                    <a:moveTo>
                      <a:pt x="178594" y="223594"/>
                    </a:moveTo>
                    <a:lnTo>
                      <a:pt x="144844" y="223594"/>
                    </a:lnTo>
                    <a:lnTo>
                      <a:pt x="144844" y="189844"/>
                    </a:lnTo>
                    <a:lnTo>
                      <a:pt x="178594" y="189844"/>
                    </a:lnTo>
                    <a:lnTo>
                      <a:pt x="178594" y="223594"/>
                    </a:lnTo>
                    <a:close/>
                    <a:moveTo>
                      <a:pt x="178594" y="313594"/>
                    </a:moveTo>
                    <a:lnTo>
                      <a:pt x="144844" y="313594"/>
                    </a:lnTo>
                    <a:lnTo>
                      <a:pt x="144844" y="279844"/>
                    </a:lnTo>
                    <a:lnTo>
                      <a:pt x="178594" y="279844"/>
                    </a:lnTo>
                    <a:lnTo>
                      <a:pt x="178594" y="313594"/>
                    </a:lnTo>
                    <a:close/>
                    <a:moveTo>
                      <a:pt x="178594" y="437344"/>
                    </a:moveTo>
                    <a:lnTo>
                      <a:pt x="144844" y="437344"/>
                    </a:lnTo>
                    <a:lnTo>
                      <a:pt x="144844" y="369844"/>
                    </a:lnTo>
                    <a:lnTo>
                      <a:pt x="178594" y="369844"/>
                    </a:lnTo>
                    <a:lnTo>
                      <a:pt x="178594" y="437344"/>
                    </a:lnTo>
                    <a:close/>
                    <a:moveTo>
                      <a:pt x="99844" y="133594"/>
                    </a:moveTo>
                    <a:lnTo>
                      <a:pt x="66094" y="133594"/>
                    </a:lnTo>
                    <a:lnTo>
                      <a:pt x="66094" y="99844"/>
                    </a:lnTo>
                    <a:lnTo>
                      <a:pt x="99844" y="99844"/>
                    </a:lnTo>
                    <a:lnTo>
                      <a:pt x="99844" y="133594"/>
                    </a:lnTo>
                    <a:close/>
                    <a:moveTo>
                      <a:pt x="99844" y="223594"/>
                    </a:moveTo>
                    <a:lnTo>
                      <a:pt x="66094" y="223594"/>
                    </a:lnTo>
                    <a:lnTo>
                      <a:pt x="66094" y="189844"/>
                    </a:lnTo>
                    <a:lnTo>
                      <a:pt x="99844" y="189844"/>
                    </a:lnTo>
                    <a:lnTo>
                      <a:pt x="99844" y="223594"/>
                    </a:lnTo>
                    <a:close/>
                    <a:moveTo>
                      <a:pt x="99844" y="313594"/>
                    </a:moveTo>
                    <a:lnTo>
                      <a:pt x="66094" y="313594"/>
                    </a:lnTo>
                    <a:lnTo>
                      <a:pt x="66094" y="279844"/>
                    </a:lnTo>
                    <a:lnTo>
                      <a:pt x="99844" y="279844"/>
                    </a:lnTo>
                    <a:lnTo>
                      <a:pt x="99844" y="313594"/>
                    </a:lnTo>
                    <a:close/>
                    <a:moveTo>
                      <a:pt x="99844" y="403594"/>
                    </a:moveTo>
                    <a:lnTo>
                      <a:pt x="66094" y="403594"/>
                    </a:lnTo>
                    <a:lnTo>
                      <a:pt x="66094" y="369844"/>
                    </a:lnTo>
                    <a:lnTo>
                      <a:pt x="99844" y="369844"/>
                    </a:lnTo>
                    <a:lnTo>
                      <a:pt x="99844" y="403594"/>
                    </a:lnTo>
                    <a:close/>
                    <a:moveTo>
                      <a:pt x="296719" y="437344"/>
                    </a:moveTo>
                    <a:lnTo>
                      <a:pt x="296719" y="60469"/>
                    </a:lnTo>
                    <a:lnTo>
                      <a:pt x="279844" y="60469"/>
                    </a:lnTo>
                    <a:lnTo>
                      <a:pt x="279844" y="26719"/>
                    </a:lnTo>
                    <a:lnTo>
                      <a:pt x="262969" y="26719"/>
                    </a:lnTo>
                    <a:lnTo>
                      <a:pt x="262969" y="4219"/>
                    </a:lnTo>
                    <a:lnTo>
                      <a:pt x="60469" y="4219"/>
                    </a:lnTo>
                    <a:lnTo>
                      <a:pt x="60469" y="26719"/>
                    </a:lnTo>
                    <a:lnTo>
                      <a:pt x="43594" y="26719"/>
                    </a:lnTo>
                    <a:lnTo>
                      <a:pt x="43594" y="60469"/>
                    </a:lnTo>
                    <a:lnTo>
                      <a:pt x="26719" y="60469"/>
                    </a:lnTo>
                    <a:lnTo>
                      <a:pt x="26719" y="437344"/>
                    </a:lnTo>
                    <a:lnTo>
                      <a:pt x="4219" y="437344"/>
                    </a:lnTo>
                    <a:lnTo>
                      <a:pt x="4219" y="476719"/>
                    </a:lnTo>
                    <a:lnTo>
                      <a:pt x="319219" y="476719"/>
                    </a:lnTo>
                    <a:lnTo>
                      <a:pt x="319219" y="437344"/>
                    </a:lnTo>
                    <a:lnTo>
                      <a:pt x="296719" y="437344"/>
                    </a:lnTo>
                    <a:close/>
                  </a:path>
                </a:pathLst>
              </a:custGeom>
              <a:solidFill>
                <a:srgbClr val="00B0F0"/>
              </a:solidFill>
              <a:ln w="9525" cap="flat">
                <a:noFill/>
                <a:prstDash val="solid"/>
                <a:miter/>
              </a:ln>
            </p:spPr>
            <p:txBody>
              <a:bodyPr rtlCol="0" anchor="ctr"/>
              <a:lstStyle/>
              <a:p>
                <a:endParaRPr lang="sv-SE"/>
              </a:p>
            </p:txBody>
          </p:sp>
        </p:grpSp>
      </p:grpSp>
      <p:cxnSp>
        <p:nvCxnSpPr>
          <p:cNvPr id="84" name="Rak pilkoppling 83">
            <a:extLst>
              <a:ext uri="{FF2B5EF4-FFF2-40B4-BE49-F238E27FC236}">
                <a16:creationId xmlns:a16="http://schemas.microsoft.com/office/drawing/2014/main" id="{908E1CAE-AA3B-40AB-80CC-8B3A06DD82FB}"/>
              </a:ext>
            </a:extLst>
          </p:cNvPr>
          <p:cNvCxnSpPr>
            <a:cxnSpLocks/>
          </p:cNvCxnSpPr>
          <p:nvPr/>
        </p:nvCxnSpPr>
        <p:spPr>
          <a:xfrm>
            <a:off x="7650433" y="6431227"/>
            <a:ext cx="0" cy="288979"/>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79" name="textruta 78">
            <a:extLst>
              <a:ext uri="{FF2B5EF4-FFF2-40B4-BE49-F238E27FC236}">
                <a16:creationId xmlns:a16="http://schemas.microsoft.com/office/drawing/2014/main" id="{4636B218-BC5E-4EBD-939D-44E296E8A9FD}"/>
              </a:ext>
            </a:extLst>
          </p:cNvPr>
          <p:cNvSpPr txBox="1"/>
          <p:nvPr/>
        </p:nvSpPr>
        <p:spPr>
          <a:xfrm>
            <a:off x="9217615" y="4026510"/>
            <a:ext cx="278428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Östergårdsvägen, Igelstorp</a:t>
            </a:r>
          </a:p>
          <a:p>
            <a:r>
              <a:rPr lang="sv-SE" sz="1600" dirty="0">
                <a:solidFill>
                  <a:schemeClr val="tx2"/>
                </a:solidFill>
                <a:latin typeface="Source Sans Pro" panose="020B0503030403020204" pitchFamily="34" charset="0"/>
                <a:ea typeface="Source Sans Pro" panose="020B0503030403020204" pitchFamily="34" charset="0"/>
              </a:rPr>
              <a:t>2028-2029: 16 be</a:t>
            </a:r>
            <a:endParaRPr lang="sv-SE" dirty="0">
              <a:solidFill>
                <a:schemeClr val="tx2"/>
              </a:solidFill>
              <a:latin typeface="Source Sans Pro Black" panose="020B0803030403020204" pitchFamily="34" charset="0"/>
              <a:ea typeface="Source Sans Pro Black" panose="020B0803030403020204" pitchFamily="34" charset="0"/>
            </a:endParaRPr>
          </a:p>
        </p:txBody>
      </p:sp>
      <p:pic>
        <p:nvPicPr>
          <p:cNvPr id="83" name="Bild 82" descr="Hus">
            <a:extLst>
              <a:ext uri="{FF2B5EF4-FFF2-40B4-BE49-F238E27FC236}">
                <a16:creationId xmlns:a16="http://schemas.microsoft.com/office/drawing/2014/main" id="{AF30D8CA-958A-449A-B782-9638E56FC2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10241" y="4181596"/>
            <a:ext cx="360000" cy="360000"/>
          </a:xfrm>
          <a:prstGeom prst="rect">
            <a:avLst/>
          </a:prstGeom>
        </p:spPr>
      </p:pic>
      <p:sp>
        <p:nvSpPr>
          <p:cNvPr id="85" name="textruta 84">
            <a:extLst>
              <a:ext uri="{FF2B5EF4-FFF2-40B4-BE49-F238E27FC236}">
                <a16:creationId xmlns:a16="http://schemas.microsoft.com/office/drawing/2014/main" id="{29DC00B2-C91E-4160-B569-04707E37A69A}"/>
              </a:ext>
            </a:extLst>
          </p:cNvPr>
          <p:cNvSpPr txBox="1"/>
          <p:nvPr/>
        </p:nvSpPr>
        <p:spPr>
          <a:xfrm>
            <a:off x="9010770" y="1417391"/>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5</a:t>
            </a:r>
          </a:p>
          <a:p>
            <a:r>
              <a:rPr lang="sv-SE" sz="1600" dirty="0">
                <a:solidFill>
                  <a:schemeClr val="tx2"/>
                </a:solidFill>
                <a:latin typeface="Source Sans Pro" panose="020B0503030403020204" pitchFamily="34" charset="0"/>
                <a:ea typeface="Source Sans Pro" panose="020B0503030403020204" pitchFamily="34" charset="0"/>
              </a:rPr>
              <a:t>2031-2035: 350 be</a:t>
            </a:r>
          </a:p>
        </p:txBody>
      </p:sp>
      <p:pic>
        <p:nvPicPr>
          <p:cNvPr id="86" name="Bild 85" descr="Fastighet">
            <a:extLst>
              <a:ext uri="{FF2B5EF4-FFF2-40B4-BE49-F238E27FC236}">
                <a16:creationId xmlns:a16="http://schemas.microsoft.com/office/drawing/2014/main" id="{62DC65AE-9264-4B14-8CB1-8132C0E104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1923" y="1413537"/>
            <a:ext cx="540000" cy="540000"/>
          </a:xfrm>
          <a:prstGeom prst="rect">
            <a:avLst/>
          </a:prstGeom>
        </p:spPr>
      </p:pic>
      <p:pic>
        <p:nvPicPr>
          <p:cNvPr id="87" name="Bild 86" descr="Hus">
            <a:extLst>
              <a:ext uri="{FF2B5EF4-FFF2-40B4-BE49-F238E27FC236}">
                <a16:creationId xmlns:a16="http://schemas.microsoft.com/office/drawing/2014/main" id="{8F5927B4-84C3-465D-9083-E2F1BD140F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1735" y="1627672"/>
            <a:ext cx="360000" cy="360000"/>
          </a:xfrm>
          <a:prstGeom prst="rect">
            <a:avLst/>
          </a:prstGeom>
        </p:spPr>
      </p:pic>
      <p:grpSp>
        <p:nvGrpSpPr>
          <p:cNvPr id="45" name="Grupp 44">
            <a:extLst>
              <a:ext uri="{FF2B5EF4-FFF2-40B4-BE49-F238E27FC236}">
                <a16:creationId xmlns:a16="http://schemas.microsoft.com/office/drawing/2014/main" id="{3B7D4371-B583-4455-8E3B-A60902B37663}"/>
              </a:ext>
            </a:extLst>
          </p:cNvPr>
          <p:cNvGrpSpPr/>
          <p:nvPr/>
        </p:nvGrpSpPr>
        <p:grpSpPr>
          <a:xfrm>
            <a:off x="3136868" y="2346807"/>
            <a:ext cx="3123279" cy="632048"/>
            <a:chOff x="7225405" y="186873"/>
            <a:chExt cx="3123279" cy="632048"/>
          </a:xfrm>
        </p:grpSpPr>
        <p:sp>
          <p:nvSpPr>
            <p:cNvPr id="46" name="textruta 45">
              <a:extLst>
                <a:ext uri="{FF2B5EF4-FFF2-40B4-BE49-F238E27FC236}">
                  <a16:creationId xmlns:a16="http://schemas.microsoft.com/office/drawing/2014/main" id="{CB830166-5365-4E27-BEA6-9AB5CE391BAA}"/>
                </a:ext>
              </a:extLst>
            </p:cNvPr>
            <p:cNvSpPr txBox="1"/>
            <p:nvPr/>
          </p:nvSpPr>
          <p:spPr>
            <a:xfrm>
              <a:off x="7225405" y="234146"/>
              <a:ext cx="2503286"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Norr Lerdalavägen</a:t>
              </a:r>
            </a:p>
            <a:p>
              <a:pPr algn="r"/>
              <a:r>
                <a:rPr lang="sv-SE" sz="1600" dirty="0">
                  <a:solidFill>
                    <a:schemeClr val="tx2"/>
                  </a:solidFill>
                  <a:latin typeface="Source Sans Pro" panose="020B0503030403020204" pitchFamily="34" charset="0"/>
                  <a:ea typeface="Source Sans Pro" panose="020B0503030403020204" pitchFamily="34" charset="0"/>
                </a:rPr>
                <a:t>2028-2034: 265 be</a:t>
              </a:r>
            </a:p>
          </p:txBody>
        </p:sp>
        <p:grpSp>
          <p:nvGrpSpPr>
            <p:cNvPr id="47" name="Grupp 46">
              <a:extLst>
                <a:ext uri="{FF2B5EF4-FFF2-40B4-BE49-F238E27FC236}">
                  <a16:creationId xmlns:a16="http://schemas.microsoft.com/office/drawing/2014/main" id="{E6C8B6C7-124E-4759-B7C9-93A08655A757}"/>
                </a:ext>
              </a:extLst>
            </p:cNvPr>
            <p:cNvGrpSpPr/>
            <p:nvPr/>
          </p:nvGrpSpPr>
          <p:grpSpPr>
            <a:xfrm>
              <a:off x="9728496" y="186873"/>
              <a:ext cx="620188" cy="574135"/>
              <a:chOff x="7006782" y="-819548"/>
              <a:chExt cx="620188" cy="574135"/>
            </a:xfrm>
          </p:grpSpPr>
          <p:pic>
            <p:nvPicPr>
              <p:cNvPr id="48" name="Bild 47" descr="Fastighet">
                <a:extLst>
                  <a:ext uri="{FF2B5EF4-FFF2-40B4-BE49-F238E27FC236}">
                    <a16:creationId xmlns:a16="http://schemas.microsoft.com/office/drawing/2014/main" id="{A4E36B97-537A-4A1E-B7E8-0D9F613FC3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6970" y="-819548"/>
                <a:ext cx="540000" cy="540000"/>
              </a:xfrm>
              <a:prstGeom prst="rect">
                <a:avLst/>
              </a:prstGeom>
            </p:spPr>
          </p:pic>
          <p:pic>
            <p:nvPicPr>
              <p:cNvPr id="50" name="Bild 49" descr="Hus">
                <a:extLst>
                  <a:ext uri="{FF2B5EF4-FFF2-40B4-BE49-F238E27FC236}">
                    <a16:creationId xmlns:a16="http://schemas.microsoft.com/office/drawing/2014/main" id="{6DA43C63-6A5D-401C-93E2-7FEF47332C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06782" y="-605413"/>
                <a:ext cx="360000" cy="360000"/>
              </a:xfrm>
              <a:prstGeom prst="rect">
                <a:avLst/>
              </a:prstGeom>
            </p:spPr>
          </p:pic>
        </p:grpSp>
      </p:grpSp>
      <p:grpSp>
        <p:nvGrpSpPr>
          <p:cNvPr id="51" name="Grupp 50">
            <a:extLst>
              <a:ext uri="{FF2B5EF4-FFF2-40B4-BE49-F238E27FC236}">
                <a16:creationId xmlns:a16="http://schemas.microsoft.com/office/drawing/2014/main" id="{B6345B8A-84AE-48C8-80C9-735212F8F200}"/>
              </a:ext>
            </a:extLst>
          </p:cNvPr>
          <p:cNvGrpSpPr/>
          <p:nvPr/>
        </p:nvGrpSpPr>
        <p:grpSpPr>
          <a:xfrm>
            <a:off x="4057943" y="3098058"/>
            <a:ext cx="3019147" cy="584775"/>
            <a:chOff x="4139231" y="2972491"/>
            <a:chExt cx="2659902" cy="584775"/>
          </a:xfrm>
        </p:grpSpPr>
        <p:sp>
          <p:nvSpPr>
            <p:cNvPr id="53" name="textruta 52">
              <a:extLst>
                <a:ext uri="{FF2B5EF4-FFF2-40B4-BE49-F238E27FC236}">
                  <a16:creationId xmlns:a16="http://schemas.microsoft.com/office/drawing/2014/main" id="{E5A6D43B-D746-4DE6-9AF9-EA0807B855B6}"/>
                </a:ext>
              </a:extLst>
            </p:cNvPr>
            <p:cNvSpPr txBox="1"/>
            <p:nvPr/>
          </p:nvSpPr>
          <p:spPr>
            <a:xfrm>
              <a:off x="4139231" y="2972491"/>
              <a:ext cx="216712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Arenaområdet, Motorn</a:t>
              </a:r>
            </a:p>
            <a:p>
              <a:pPr algn="r"/>
              <a:r>
                <a:rPr lang="sv-SE" sz="1600" dirty="0">
                  <a:solidFill>
                    <a:schemeClr val="tx2"/>
                  </a:solidFill>
                  <a:latin typeface="Source Sans Pro" panose="020B0503030403020204" pitchFamily="34" charset="0"/>
                  <a:ea typeface="Source Sans Pro" panose="020B0503030403020204" pitchFamily="34" charset="0"/>
                </a:rPr>
                <a:t>2028-2029: 120 be</a:t>
              </a:r>
            </a:p>
          </p:txBody>
        </p:sp>
        <p:pic>
          <p:nvPicPr>
            <p:cNvPr id="54" name="Bild 53" descr="Stad">
              <a:extLst>
                <a:ext uri="{FF2B5EF4-FFF2-40B4-BE49-F238E27FC236}">
                  <a16:creationId xmlns:a16="http://schemas.microsoft.com/office/drawing/2014/main" id="{93AAC110-A824-4B8A-90DA-02EDA7E240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133" y="3013533"/>
              <a:ext cx="540000" cy="540000"/>
            </a:xfrm>
            <a:prstGeom prst="rect">
              <a:avLst/>
            </a:prstGeom>
          </p:spPr>
        </p:pic>
      </p:grpSp>
    </p:spTree>
    <p:extLst>
      <p:ext uri="{BB962C8B-B14F-4D97-AF65-F5344CB8AC3E}">
        <p14:creationId xmlns:p14="http://schemas.microsoft.com/office/powerpoint/2010/main" val="3396673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40" name="Rubrik 1">
            <a:extLst>
              <a:ext uri="{FF2B5EF4-FFF2-40B4-BE49-F238E27FC236}">
                <a16:creationId xmlns:a16="http://schemas.microsoft.com/office/drawing/2014/main" id="{90270A71-22F5-4114-BED4-B4F7E21D50DD}"/>
              </a:ext>
            </a:extLst>
          </p:cNvPr>
          <p:cNvSpPr txBox="1">
            <a:spLocks/>
          </p:cNvSpPr>
          <p:nvPr/>
        </p:nvSpPr>
        <p:spPr>
          <a:xfrm>
            <a:off x="347996" y="5410"/>
            <a:ext cx="6028741" cy="1380246"/>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Kommande bostadsprojekt</a:t>
            </a:r>
          </a:p>
        </p:txBody>
      </p:sp>
      <p:sp>
        <p:nvSpPr>
          <p:cNvPr id="67" name="textruta 66">
            <a:extLst>
              <a:ext uri="{FF2B5EF4-FFF2-40B4-BE49-F238E27FC236}">
                <a16:creationId xmlns:a16="http://schemas.microsoft.com/office/drawing/2014/main" id="{AC61D35F-0165-4244-81FB-2CFF99D73549}"/>
              </a:ext>
            </a:extLst>
          </p:cNvPr>
          <p:cNvSpPr txBox="1"/>
          <p:nvPr/>
        </p:nvSpPr>
        <p:spPr>
          <a:xfrm>
            <a:off x="4864691" y="5616589"/>
            <a:ext cx="585216"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125</a:t>
            </a:r>
          </a:p>
        </p:txBody>
      </p:sp>
      <p:sp>
        <p:nvSpPr>
          <p:cNvPr id="49" name="textruta 48">
            <a:extLst>
              <a:ext uri="{FF2B5EF4-FFF2-40B4-BE49-F238E27FC236}">
                <a16:creationId xmlns:a16="http://schemas.microsoft.com/office/drawing/2014/main" id="{E098CD04-E747-4929-9E41-0B2414DE6FC3}"/>
              </a:ext>
            </a:extLst>
          </p:cNvPr>
          <p:cNvSpPr txBox="1"/>
          <p:nvPr/>
        </p:nvSpPr>
        <p:spPr>
          <a:xfrm>
            <a:off x="387054" y="4981605"/>
            <a:ext cx="3188010" cy="707886"/>
          </a:xfrm>
          <a:prstGeom prst="rect">
            <a:avLst/>
          </a:prstGeom>
          <a:noFill/>
        </p:spPr>
        <p:txBody>
          <a:bodyPr wrap="square" rtlCol="0">
            <a:spAutoFit/>
          </a:bodyPr>
          <a:lstStyle/>
          <a:p>
            <a:r>
              <a:rPr lang="sv-SE" sz="2000" b="1" dirty="0">
                <a:latin typeface="Source Sans Pro" panose="020B0503030403020204" pitchFamily="34" charset="0"/>
                <a:ea typeface="Source Sans Pro" panose="020B0503030403020204" pitchFamily="34" charset="0"/>
              </a:rPr>
              <a:t>Totalt cirka 1 000 bostäder</a:t>
            </a:r>
          </a:p>
          <a:p>
            <a:r>
              <a:rPr lang="sv-SE" sz="2000" b="1" dirty="0">
                <a:latin typeface="Source Sans Pro" panose="020B0503030403020204" pitchFamily="34" charset="0"/>
                <a:ea typeface="Source Sans Pro" panose="020B0503030403020204" pitchFamily="34" charset="0"/>
              </a:rPr>
              <a:t>2027-2038</a:t>
            </a:r>
          </a:p>
        </p:txBody>
      </p:sp>
      <p:sp>
        <p:nvSpPr>
          <p:cNvPr id="52" name="textruta 51">
            <a:extLst>
              <a:ext uri="{FF2B5EF4-FFF2-40B4-BE49-F238E27FC236}">
                <a16:creationId xmlns:a16="http://schemas.microsoft.com/office/drawing/2014/main" id="{FFDFB7CB-0EC5-4986-82E3-04B1F8B7835F}"/>
              </a:ext>
            </a:extLst>
          </p:cNvPr>
          <p:cNvSpPr txBox="1"/>
          <p:nvPr/>
        </p:nvSpPr>
        <p:spPr>
          <a:xfrm>
            <a:off x="4233179" y="6312262"/>
            <a:ext cx="585216"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a:t>
            </a:r>
          </a:p>
        </p:txBody>
      </p:sp>
      <p:graphicFrame>
        <p:nvGraphicFramePr>
          <p:cNvPr id="36" name="Tabell 35">
            <a:extLst>
              <a:ext uri="{FF2B5EF4-FFF2-40B4-BE49-F238E27FC236}">
                <a16:creationId xmlns:a16="http://schemas.microsoft.com/office/drawing/2014/main" id="{DE287E5D-B962-4043-8976-D1D284986CCC}"/>
              </a:ext>
            </a:extLst>
          </p:cNvPr>
          <p:cNvGraphicFramePr>
            <a:graphicFrameLocks noGrp="1"/>
          </p:cNvGraphicFramePr>
          <p:nvPr/>
        </p:nvGraphicFramePr>
        <p:xfrm>
          <a:off x="330395" y="1922497"/>
          <a:ext cx="3342062" cy="2970694"/>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939074">
                <a:tc>
                  <a:txBody>
                    <a:bodyPr/>
                    <a:lstStyle/>
                    <a:p>
                      <a:r>
                        <a:rPr lang="sv-SE" sz="1000" dirty="0">
                          <a:latin typeface="Source Sans Pro" panose="020B0503030403020204" pitchFamily="34" charset="0"/>
                          <a:ea typeface="Source Sans Pro" panose="020B0503030403020204" pitchFamily="34" charset="0"/>
                        </a:rPr>
                        <a:t>Ej påbörjat</a:t>
                      </a: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76537">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76537">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6885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84566">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87430">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grpSp>
        <p:nvGrpSpPr>
          <p:cNvPr id="3" name="Grupp 2">
            <a:extLst>
              <a:ext uri="{FF2B5EF4-FFF2-40B4-BE49-F238E27FC236}">
                <a16:creationId xmlns:a16="http://schemas.microsoft.com/office/drawing/2014/main" id="{090AE399-94DB-4327-B371-3F1B6C30B004}"/>
              </a:ext>
            </a:extLst>
          </p:cNvPr>
          <p:cNvGrpSpPr/>
          <p:nvPr/>
        </p:nvGrpSpPr>
        <p:grpSpPr>
          <a:xfrm>
            <a:off x="7806500" y="141509"/>
            <a:ext cx="3052101" cy="644143"/>
            <a:chOff x="7806500" y="141509"/>
            <a:chExt cx="3052101" cy="644143"/>
          </a:xfrm>
        </p:grpSpPr>
        <p:sp>
          <p:nvSpPr>
            <p:cNvPr id="107" name="textruta 106">
              <a:extLst>
                <a:ext uri="{FF2B5EF4-FFF2-40B4-BE49-F238E27FC236}">
                  <a16:creationId xmlns:a16="http://schemas.microsoft.com/office/drawing/2014/main" id="{2AB078AF-A8BD-40CD-BDED-E484E67099D4}"/>
                </a:ext>
              </a:extLst>
            </p:cNvPr>
            <p:cNvSpPr txBox="1"/>
            <p:nvPr/>
          </p:nvSpPr>
          <p:spPr>
            <a:xfrm>
              <a:off x="7806500" y="200877"/>
              <a:ext cx="2503286"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Fjället</a:t>
              </a:r>
            </a:p>
            <a:p>
              <a:pPr algn="r"/>
              <a:r>
                <a:rPr lang="sv-SE" sz="1600" dirty="0">
                  <a:solidFill>
                    <a:schemeClr val="tx2"/>
                  </a:solidFill>
                  <a:latin typeface="Source Sans Pro" panose="020B0503030403020204" pitchFamily="34" charset="0"/>
                  <a:ea typeface="Source Sans Pro" panose="020B0503030403020204" pitchFamily="34" charset="0"/>
                </a:rPr>
                <a:t>2031-2036: 26 be</a:t>
              </a:r>
            </a:p>
          </p:txBody>
        </p:sp>
        <p:grpSp>
          <p:nvGrpSpPr>
            <p:cNvPr id="108" name="Grupp 107">
              <a:extLst>
                <a:ext uri="{FF2B5EF4-FFF2-40B4-BE49-F238E27FC236}">
                  <a16:creationId xmlns:a16="http://schemas.microsoft.com/office/drawing/2014/main" id="{6DD5117F-ABC4-4EAC-B565-9E01B0A3D4B1}"/>
                </a:ext>
              </a:extLst>
            </p:cNvPr>
            <p:cNvGrpSpPr/>
            <p:nvPr/>
          </p:nvGrpSpPr>
          <p:grpSpPr>
            <a:xfrm>
              <a:off x="10238413" y="141509"/>
              <a:ext cx="620188" cy="574135"/>
              <a:chOff x="7516699" y="-864912"/>
              <a:chExt cx="620188" cy="574135"/>
            </a:xfrm>
          </p:grpSpPr>
          <p:pic>
            <p:nvPicPr>
              <p:cNvPr id="109" name="Bild 108" descr="Fastighet">
                <a:extLst>
                  <a:ext uri="{FF2B5EF4-FFF2-40B4-BE49-F238E27FC236}">
                    <a16:creationId xmlns:a16="http://schemas.microsoft.com/office/drawing/2014/main" id="{BDEB64EE-9B0E-4309-9966-813AC60998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6887" y="-864912"/>
                <a:ext cx="540000" cy="540000"/>
              </a:xfrm>
              <a:prstGeom prst="rect">
                <a:avLst/>
              </a:prstGeom>
            </p:spPr>
          </p:pic>
          <p:pic>
            <p:nvPicPr>
              <p:cNvPr id="110" name="Bild 109" descr="Hus">
                <a:extLst>
                  <a:ext uri="{FF2B5EF4-FFF2-40B4-BE49-F238E27FC236}">
                    <a16:creationId xmlns:a16="http://schemas.microsoft.com/office/drawing/2014/main" id="{97B8C019-8E69-4B63-B712-A5668313B9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6699" y="-650777"/>
                <a:ext cx="360000" cy="360000"/>
              </a:xfrm>
              <a:prstGeom prst="rect">
                <a:avLst/>
              </a:prstGeom>
            </p:spPr>
          </p:pic>
        </p:grpSp>
      </p:grpSp>
      <p:grpSp>
        <p:nvGrpSpPr>
          <p:cNvPr id="13" name="Grupp 12">
            <a:extLst>
              <a:ext uri="{FF2B5EF4-FFF2-40B4-BE49-F238E27FC236}">
                <a16:creationId xmlns:a16="http://schemas.microsoft.com/office/drawing/2014/main" id="{916BCD62-5B91-475D-ACD2-5C0137AB7CEE}"/>
              </a:ext>
            </a:extLst>
          </p:cNvPr>
          <p:cNvGrpSpPr/>
          <p:nvPr/>
        </p:nvGrpSpPr>
        <p:grpSpPr>
          <a:xfrm>
            <a:off x="5713482" y="6079879"/>
            <a:ext cx="3081146" cy="584775"/>
            <a:chOff x="5713482" y="6079879"/>
            <a:chExt cx="3081146" cy="584775"/>
          </a:xfrm>
        </p:grpSpPr>
        <p:sp>
          <p:nvSpPr>
            <p:cNvPr id="130" name="textruta 129">
              <a:extLst>
                <a:ext uri="{FF2B5EF4-FFF2-40B4-BE49-F238E27FC236}">
                  <a16:creationId xmlns:a16="http://schemas.microsoft.com/office/drawing/2014/main" id="{98AF7F4B-EDC1-48E7-B900-915BE3F2101E}"/>
                </a:ext>
              </a:extLst>
            </p:cNvPr>
            <p:cNvSpPr txBox="1"/>
            <p:nvPr/>
          </p:nvSpPr>
          <p:spPr>
            <a:xfrm>
              <a:off x="6010346" y="6079879"/>
              <a:ext cx="278428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Östra Skogen, Skultorp</a:t>
              </a:r>
            </a:p>
            <a:p>
              <a:r>
                <a:rPr lang="sv-SE" sz="1600" dirty="0">
                  <a:solidFill>
                    <a:schemeClr val="tx2"/>
                  </a:solidFill>
                  <a:latin typeface="Source Sans Pro" panose="020B0503030403020204" pitchFamily="34" charset="0"/>
                  <a:ea typeface="Source Sans Pro" panose="020B0503030403020204" pitchFamily="34" charset="0"/>
                </a:rPr>
                <a:t>2031-2037: 76 be</a:t>
              </a:r>
              <a:endParaRPr lang="sv-SE" dirty="0">
                <a:solidFill>
                  <a:schemeClr val="tx2"/>
                </a:solidFill>
                <a:latin typeface="Source Sans Pro Black" panose="020B0803030403020204" pitchFamily="34" charset="0"/>
                <a:ea typeface="Source Sans Pro Black" panose="020B0803030403020204" pitchFamily="34" charset="0"/>
              </a:endParaRPr>
            </a:p>
          </p:txBody>
        </p:sp>
        <p:pic>
          <p:nvPicPr>
            <p:cNvPr id="131" name="Bild 130" descr="Hus">
              <a:extLst>
                <a:ext uri="{FF2B5EF4-FFF2-40B4-BE49-F238E27FC236}">
                  <a16:creationId xmlns:a16="http://schemas.microsoft.com/office/drawing/2014/main" id="{8B29FF23-5FF3-474B-AF82-123D99B61A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13482" y="6251227"/>
              <a:ext cx="360000" cy="360000"/>
            </a:xfrm>
            <a:prstGeom prst="rect">
              <a:avLst/>
            </a:prstGeom>
          </p:spPr>
        </p:pic>
      </p:grpSp>
      <p:grpSp>
        <p:nvGrpSpPr>
          <p:cNvPr id="7" name="Grupp 6">
            <a:extLst>
              <a:ext uri="{FF2B5EF4-FFF2-40B4-BE49-F238E27FC236}">
                <a16:creationId xmlns:a16="http://schemas.microsoft.com/office/drawing/2014/main" id="{F15C6271-3431-4ADD-B85B-1BABF89F135A}"/>
              </a:ext>
            </a:extLst>
          </p:cNvPr>
          <p:cNvGrpSpPr/>
          <p:nvPr/>
        </p:nvGrpSpPr>
        <p:grpSpPr>
          <a:xfrm>
            <a:off x="2941377" y="217011"/>
            <a:ext cx="2894032" cy="584775"/>
            <a:chOff x="2784979" y="1251561"/>
            <a:chExt cx="2894032" cy="584775"/>
          </a:xfrm>
        </p:grpSpPr>
        <p:sp>
          <p:nvSpPr>
            <p:cNvPr id="136" name="textruta 135">
              <a:extLst>
                <a:ext uri="{FF2B5EF4-FFF2-40B4-BE49-F238E27FC236}">
                  <a16:creationId xmlns:a16="http://schemas.microsoft.com/office/drawing/2014/main" id="{850AE583-A945-4DE4-838B-1EE3CB880C25}"/>
                </a:ext>
              </a:extLst>
            </p:cNvPr>
            <p:cNvSpPr txBox="1"/>
            <p:nvPr/>
          </p:nvSpPr>
          <p:spPr>
            <a:xfrm>
              <a:off x="2784979" y="1251561"/>
              <a:ext cx="2576403"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LIS Lången, </a:t>
              </a:r>
              <a:r>
                <a:rPr lang="sv-SE" sz="1600" b="1" dirty="0" err="1">
                  <a:solidFill>
                    <a:schemeClr val="tx2"/>
                  </a:solidFill>
                  <a:latin typeface="Source Sans Pro" panose="020B0503030403020204" pitchFamily="34" charset="0"/>
                  <a:ea typeface="Source Sans Pro" panose="020B0503030403020204" pitchFamily="34" charset="0"/>
                </a:rPr>
                <a:t>Melldala</a:t>
              </a:r>
              <a:endParaRPr lang="sv-SE" sz="1600" b="1" dirty="0">
                <a:solidFill>
                  <a:schemeClr val="tx2"/>
                </a:solidFill>
                <a:latin typeface="Source Sans Pro" panose="020B0503030403020204" pitchFamily="34" charset="0"/>
                <a:ea typeface="Source Sans Pro" panose="020B0503030403020204" pitchFamily="34" charset="0"/>
              </a:endParaRPr>
            </a:p>
            <a:p>
              <a:pPr algn="r"/>
              <a:r>
                <a:rPr lang="sv-SE" sz="1600" dirty="0">
                  <a:solidFill>
                    <a:schemeClr val="tx2"/>
                  </a:solidFill>
                  <a:latin typeface="Source Sans Pro" panose="020B0503030403020204" pitchFamily="34" charset="0"/>
                  <a:ea typeface="Source Sans Pro" panose="020B0503030403020204" pitchFamily="34" charset="0"/>
                </a:rPr>
                <a:t>2027-2036: 50 be</a:t>
              </a:r>
            </a:p>
          </p:txBody>
        </p:sp>
        <p:pic>
          <p:nvPicPr>
            <p:cNvPr id="137" name="Bild 136" descr="Hus">
              <a:extLst>
                <a:ext uri="{FF2B5EF4-FFF2-40B4-BE49-F238E27FC236}">
                  <a16:creationId xmlns:a16="http://schemas.microsoft.com/office/drawing/2014/main" id="{27733F49-8038-41D9-8945-34D898BCD0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19011" y="1334752"/>
              <a:ext cx="360000" cy="360000"/>
            </a:xfrm>
            <a:prstGeom prst="rect">
              <a:avLst/>
            </a:prstGeom>
          </p:spPr>
        </p:pic>
      </p:grpSp>
      <p:cxnSp>
        <p:nvCxnSpPr>
          <p:cNvPr id="138" name="Rak pilkoppling 137">
            <a:extLst>
              <a:ext uri="{FF2B5EF4-FFF2-40B4-BE49-F238E27FC236}">
                <a16:creationId xmlns:a16="http://schemas.microsoft.com/office/drawing/2014/main" id="{FA0829D1-D8AB-4E2C-BA2F-FD16A23991B0}"/>
              </a:ext>
            </a:extLst>
          </p:cNvPr>
          <p:cNvCxnSpPr>
            <a:cxnSpLocks/>
          </p:cNvCxnSpPr>
          <p:nvPr/>
        </p:nvCxnSpPr>
        <p:spPr>
          <a:xfrm flipH="1" flipV="1">
            <a:off x="5387171" y="28135"/>
            <a:ext cx="125472" cy="327509"/>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71" name="textruta 70">
            <a:extLst>
              <a:ext uri="{FF2B5EF4-FFF2-40B4-BE49-F238E27FC236}">
                <a16:creationId xmlns:a16="http://schemas.microsoft.com/office/drawing/2014/main" id="{A99FB053-AD1E-431A-B647-7C28AB21011C}"/>
              </a:ext>
            </a:extLst>
          </p:cNvPr>
          <p:cNvSpPr txBox="1"/>
          <p:nvPr/>
        </p:nvSpPr>
        <p:spPr>
          <a:xfrm>
            <a:off x="3378074" y="1745492"/>
            <a:ext cx="2784282"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Hasselbacken etapp 1(4)</a:t>
            </a:r>
          </a:p>
          <a:p>
            <a:pPr algn="r"/>
            <a:r>
              <a:rPr lang="sv-SE" sz="1600" dirty="0">
                <a:solidFill>
                  <a:schemeClr val="tx2"/>
                </a:solidFill>
                <a:latin typeface="Source Sans Pro" panose="020B0503030403020204" pitchFamily="34" charset="0"/>
                <a:ea typeface="Source Sans Pro" panose="020B0503030403020204" pitchFamily="34" charset="0"/>
              </a:rPr>
              <a:t>2033-2037: 55 be</a:t>
            </a:r>
            <a:endParaRPr lang="sv-SE" dirty="0">
              <a:solidFill>
                <a:schemeClr val="tx2"/>
              </a:solidFill>
              <a:latin typeface="Source Sans Pro Black" panose="020B0803030403020204" pitchFamily="34" charset="0"/>
              <a:ea typeface="Source Sans Pro Black" panose="020B0803030403020204" pitchFamily="34" charset="0"/>
            </a:endParaRPr>
          </a:p>
        </p:txBody>
      </p:sp>
      <p:pic>
        <p:nvPicPr>
          <p:cNvPr id="72" name="Bild 71" descr="Hus">
            <a:extLst>
              <a:ext uri="{FF2B5EF4-FFF2-40B4-BE49-F238E27FC236}">
                <a16:creationId xmlns:a16="http://schemas.microsoft.com/office/drawing/2014/main" id="{EAC9FBE8-4DB4-4922-9BBD-2A0178EE0B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7065" y="1899166"/>
            <a:ext cx="360000" cy="360000"/>
          </a:xfrm>
          <a:prstGeom prst="rect">
            <a:avLst/>
          </a:prstGeom>
        </p:spPr>
      </p:pic>
      <p:grpSp>
        <p:nvGrpSpPr>
          <p:cNvPr id="69" name="Grupp 68">
            <a:extLst>
              <a:ext uri="{FF2B5EF4-FFF2-40B4-BE49-F238E27FC236}">
                <a16:creationId xmlns:a16="http://schemas.microsoft.com/office/drawing/2014/main" id="{BB09CE37-3D14-46B8-B123-4FCF58074691}"/>
              </a:ext>
            </a:extLst>
          </p:cNvPr>
          <p:cNvGrpSpPr/>
          <p:nvPr/>
        </p:nvGrpSpPr>
        <p:grpSpPr>
          <a:xfrm>
            <a:off x="3618065" y="4498849"/>
            <a:ext cx="3019147" cy="584775"/>
            <a:chOff x="4139231" y="2972491"/>
            <a:chExt cx="2659902" cy="584775"/>
          </a:xfrm>
        </p:grpSpPr>
        <p:sp>
          <p:nvSpPr>
            <p:cNvPr id="70" name="textruta 69">
              <a:extLst>
                <a:ext uri="{FF2B5EF4-FFF2-40B4-BE49-F238E27FC236}">
                  <a16:creationId xmlns:a16="http://schemas.microsoft.com/office/drawing/2014/main" id="{2858F3C3-3659-417F-A36B-C465B5CA77FA}"/>
                </a:ext>
              </a:extLst>
            </p:cNvPr>
            <p:cNvSpPr txBox="1"/>
            <p:nvPr/>
          </p:nvSpPr>
          <p:spPr>
            <a:xfrm>
              <a:off x="4139231" y="2972491"/>
              <a:ext cx="2167128" cy="584775"/>
            </a:xfrm>
            <a:prstGeom prst="rect">
              <a:avLst/>
            </a:prstGeom>
            <a:noFill/>
          </p:spPr>
          <p:txBody>
            <a:bodyPr wrap="square" rtlCol="0">
              <a:spAutoFit/>
            </a:bodyPr>
            <a:lstStyle/>
            <a:p>
              <a:pPr algn="r"/>
              <a:r>
                <a:rPr lang="sv-SE" sz="1600" b="1" dirty="0">
                  <a:solidFill>
                    <a:schemeClr val="accent1">
                      <a:lumMod val="75000"/>
                    </a:schemeClr>
                  </a:solidFill>
                  <a:latin typeface="Source Sans Pro" panose="020B0503030403020204" pitchFamily="34" charset="0"/>
                  <a:ea typeface="Source Sans Pro" panose="020B0503030403020204" pitchFamily="34" charset="0"/>
                </a:rPr>
                <a:t>Södra IP</a:t>
              </a:r>
            </a:p>
            <a:p>
              <a:pPr algn="r"/>
              <a:r>
                <a:rPr lang="sv-SE" sz="1600" dirty="0">
                  <a:solidFill>
                    <a:schemeClr val="accent1">
                      <a:lumMod val="75000"/>
                    </a:schemeClr>
                  </a:solidFill>
                  <a:latin typeface="Source Sans Pro" panose="020B0503030403020204" pitchFamily="34" charset="0"/>
                  <a:ea typeface="Source Sans Pro" panose="020B0503030403020204" pitchFamily="34" charset="0"/>
                </a:rPr>
                <a:t>?: ? be</a:t>
              </a:r>
            </a:p>
          </p:txBody>
        </p:sp>
        <p:pic>
          <p:nvPicPr>
            <p:cNvPr id="75" name="Bild 74" descr="Stad">
              <a:extLst>
                <a:ext uri="{FF2B5EF4-FFF2-40B4-BE49-F238E27FC236}">
                  <a16:creationId xmlns:a16="http://schemas.microsoft.com/office/drawing/2014/main" id="{6425BC66-317B-4C81-A243-E085F624F1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133" y="3013533"/>
              <a:ext cx="540000" cy="540000"/>
            </a:xfrm>
            <a:prstGeom prst="rect">
              <a:avLst/>
            </a:prstGeom>
          </p:spPr>
        </p:pic>
      </p:grpSp>
      <p:grpSp>
        <p:nvGrpSpPr>
          <p:cNvPr id="57" name="Grupp 56">
            <a:extLst>
              <a:ext uri="{FF2B5EF4-FFF2-40B4-BE49-F238E27FC236}">
                <a16:creationId xmlns:a16="http://schemas.microsoft.com/office/drawing/2014/main" id="{4ED5EF16-0745-4CA0-A07F-8C723D27B4A5}"/>
              </a:ext>
            </a:extLst>
          </p:cNvPr>
          <p:cNvGrpSpPr/>
          <p:nvPr/>
        </p:nvGrpSpPr>
        <p:grpSpPr>
          <a:xfrm>
            <a:off x="8847839" y="3471537"/>
            <a:ext cx="3046172" cy="606163"/>
            <a:chOff x="8011760" y="207197"/>
            <a:chExt cx="3046172" cy="606163"/>
          </a:xfrm>
        </p:grpSpPr>
        <p:sp>
          <p:nvSpPr>
            <p:cNvPr id="60" name="textruta 59">
              <a:extLst>
                <a:ext uri="{FF2B5EF4-FFF2-40B4-BE49-F238E27FC236}">
                  <a16:creationId xmlns:a16="http://schemas.microsoft.com/office/drawing/2014/main" id="{16464EF6-9732-4E4D-AC8E-5E75F663C4B6}"/>
                </a:ext>
              </a:extLst>
            </p:cNvPr>
            <p:cNvSpPr txBox="1"/>
            <p:nvPr/>
          </p:nvSpPr>
          <p:spPr>
            <a:xfrm>
              <a:off x="8554646" y="228585"/>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Stationsvägen, Igelstorp</a:t>
              </a:r>
            </a:p>
            <a:p>
              <a:r>
                <a:rPr lang="sv-SE" sz="1600" dirty="0">
                  <a:solidFill>
                    <a:schemeClr val="tx2"/>
                  </a:solidFill>
                  <a:latin typeface="Source Sans Pro" panose="020B0503030403020204" pitchFamily="34" charset="0"/>
                  <a:ea typeface="Source Sans Pro" panose="020B0503030403020204" pitchFamily="34" charset="0"/>
                </a:rPr>
                <a:t>2031-2034: 26 be</a:t>
              </a:r>
            </a:p>
          </p:txBody>
        </p:sp>
        <p:grpSp>
          <p:nvGrpSpPr>
            <p:cNvPr id="61" name="Grupp 60">
              <a:extLst>
                <a:ext uri="{FF2B5EF4-FFF2-40B4-BE49-F238E27FC236}">
                  <a16:creationId xmlns:a16="http://schemas.microsoft.com/office/drawing/2014/main" id="{7ADBC499-5475-40A8-98A0-913C730944E2}"/>
                </a:ext>
              </a:extLst>
            </p:cNvPr>
            <p:cNvGrpSpPr/>
            <p:nvPr/>
          </p:nvGrpSpPr>
          <p:grpSpPr>
            <a:xfrm>
              <a:off x="8011760" y="207197"/>
              <a:ext cx="620188" cy="574135"/>
              <a:chOff x="5290046" y="-799224"/>
              <a:chExt cx="620188" cy="574135"/>
            </a:xfrm>
          </p:grpSpPr>
          <p:pic>
            <p:nvPicPr>
              <p:cNvPr id="62" name="Bild 61" descr="Fastighet">
                <a:extLst>
                  <a:ext uri="{FF2B5EF4-FFF2-40B4-BE49-F238E27FC236}">
                    <a16:creationId xmlns:a16="http://schemas.microsoft.com/office/drawing/2014/main" id="{86B677F6-4042-4726-8C62-D758709E7F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70234" y="-799224"/>
                <a:ext cx="540000" cy="540000"/>
              </a:xfrm>
              <a:prstGeom prst="rect">
                <a:avLst/>
              </a:prstGeom>
            </p:spPr>
          </p:pic>
          <p:pic>
            <p:nvPicPr>
              <p:cNvPr id="73" name="Bild 72" descr="Hus">
                <a:extLst>
                  <a:ext uri="{FF2B5EF4-FFF2-40B4-BE49-F238E27FC236}">
                    <a16:creationId xmlns:a16="http://schemas.microsoft.com/office/drawing/2014/main" id="{1FFEF811-F3E4-4598-A46C-A30971EA9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0046" y="-585089"/>
                <a:ext cx="360000" cy="360000"/>
              </a:xfrm>
              <a:prstGeom prst="rect">
                <a:avLst/>
              </a:prstGeom>
            </p:spPr>
          </p:pic>
        </p:grpSp>
      </p:grpSp>
      <p:grpSp>
        <p:nvGrpSpPr>
          <p:cNvPr id="63" name="Grupp 62">
            <a:extLst>
              <a:ext uri="{FF2B5EF4-FFF2-40B4-BE49-F238E27FC236}">
                <a16:creationId xmlns:a16="http://schemas.microsoft.com/office/drawing/2014/main" id="{F124933A-7921-4941-8665-2F2205FC9AE6}"/>
              </a:ext>
            </a:extLst>
          </p:cNvPr>
          <p:cNvGrpSpPr/>
          <p:nvPr/>
        </p:nvGrpSpPr>
        <p:grpSpPr>
          <a:xfrm>
            <a:off x="1723319" y="5533062"/>
            <a:ext cx="3949145" cy="584775"/>
            <a:chOff x="1570919" y="5380662"/>
            <a:chExt cx="3949145" cy="584775"/>
          </a:xfrm>
        </p:grpSpPr>
        <p:sp>
          <p:nvSpPr>
            <p:cNvPr id="64" name="textruta 63">
              <a:extLst>
                <a:ext uri="{FF2B5EF4-FFF2-40B4-BE49-F238E27FC236}">
                  <a16:creationId xmlns:a16="http://schemas.microsoft.com/office/drawing/2014/main" id="{43DECEEA-3072-48E0-A179-4968657D66D5}"/>
                </a:ext>
              </a:extLst>
            </p:cNvPr>
            <p:cNvSpPr txBox="1"/>
            <p:nvPr/>
          </p:nvSpPr>
          <p:spPr>
            <a:xfrm>
              <a:off x="1570919" y="5380662"/>
              <a:ext cx="348754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Klasborg (</a:t>
              </a:r>
              <a:r>
                <a:rPr lang="sv-SE" sz="1600" b="1" dirty="0" err="1">
                  <a:solidFill>
                    <a:schemeClr val="tx2"/>
                  </a:solidFill>
                  <a:latin typeface="Source Sans Pro" panose="020B0503030403020204" pitchFamily="34" charset="0"/>
                  <a:ea typeface="Source Sans Pro" panose="020B0503030403020204" pitchFamily="34" charset="0"/>
                </a:rPr>
                <a:t>drivingrangen</a:t>
              </a:r>
              <a:r>
                <a:rPr lang="sv-SE" sz="1600" b="1" dirty="0">
                  <a:solidFill>
                    <a:schemeClr val="tx2"/>
                  </a:solidFill>
                  <a:latin typeface="Source Sans Pro" panose="020B0503030403020204" pitchFamily="34" charset="0"/>
                  <a:ea typeface="Source Sans Pro" panose="020B0503030403020204" pitchFamily="34" charset="0"/>
                </a:rPr>
                <a:t>)</a:t>
              </a:r>
            </a:p>
            <a:p>
              <a:pPr algn="r"/>
              <a:r>
                <a:rPr lang="sv-SE" sz="1600" dirty="0">
                  <a:solidFill>
                    <a:schemeClr val="tx2"/>
                  </a:solidFill>
                  <a:latin typeface="Source Sans Pro" panose="020B0503030403020204" pitchFamily="34" charset="0"/>
                  <a:ea typeface="Source Sans Pro" panose="020B0503030403020204" pitchFamily="34" charset="0"/>
                </a:rPr>
                <a:t>2033-2039: 246 be</a:t>
              </a:r>
            </a:p>
          </p:txBody>
        </p:sp>
        <p:grpSp>
          <p:nvGrpSpPr>
            <p:cNvPr id="65" name="Grupp 64">
              <a:extLst>
                <a:ext uri="{FF2B5EF4-FFF2-40B4-BE49-F238E27FC236}">
                  <a16:creationId xmlns:a16="http://schemas.microsoft.com/office/drawing/2014/main" id="{75E221D5-B717-4132-8BEC-A587173B647F}"/>
                </a:ext>
              </a:extLst>
            </p:cNvPr>
            <p:cNvGrpSpPr/>
            <p:nvPr/>
          </p:nvGrpSpPr>
          <p:grpSpPr>
            <a:xfrm>
              <a:off x="5046681" y="5381715"/>
              <a:ext cx="473383" cy="478125"/>
              <a:chOff x="8702350" y="-836752"/>
              <a:chExt cx="473383" cy="478125"/>
            </a:xfrm>
          </p:grpSpPr>
          <p:pic>
            <p:nvPicPr>
              <p:cNvPr id="66" name="Bild 65" descr="Hus">
                <a:extLst>
                  <a:ext uri="{FF2B5EF4-FFF2-40B4-BE49-F238E27FC236}">
                    <a16:creationId xmlns:a16="http://schemas.microsoft.com/office/drawing/2014/main" id="{96ACA563-FE48-460F-878C-A9C6E0F107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5733" y="-724340"/>
                <a:ext cx="360000" cy="360000"/>
              </a:xfrm>
              <a:prstGeom prst="rect">
                <a:avLst/>
              </a:prstGeom>
            </p:spPr>
          </p:pic>
          <p:sp>
            <p:nvSpPr>
              <p:cNvPr id="78" name="Frihandsfigur: Form 77">
                <a:extLst>
                  <a:ext uri="{FF2B5EF4-FFF2-40B4-BE49-F238E27FC236}">
                    <a16:creationId xmlns:a16="http://schemas.microsoft.com/office/drawing/2014/main" id="{FDC5C83C-42A1-4D38-B716-D27CA0982522}"/>
                  </a:ext>
                </a:extLst>
              </p:cNvPr>
              <p:cNvSpPr/>
              <p:nvPr/>
            </p:nvSpPr>
            <p:spPr>
              <a:xfrm>
                <a:off x="8702350" y="-836752"/>
                <a:ext cx="320625" cy="478125"/>
              </a:xfrm>
              <a:custGeom>
                <a:avLst/>
                <a:gdLst>
                  <a:gd name="connsiteX0" fmla="*/ 257344 w 320625"/>
                  <a:gd name="connsiteY0" fmla="*/ 133594 h 478125"/>
                  <a:gd name="connsiteX1" fmla="*/ 223594 w 320625"/>
                  <a:gd name="connsiteY1" fmla="*/ 133594 h 478125"/>
                  <a:gd name="connsiteX2" fmla="*/ 223594 w 320625"/>
                  <a:gd name="connsiteY2" fmla="*/ 99844 h 478125"/>
                  <a:gd name="connsiteX3" fmla="*/ 257344 w 320625"/>
                  <a:gd name="connsiteY3" fmla="*/ 99844 h 478125"/>
                  <a:gd name="connsiteX4" fmla="*/ 257344 w 320625"/>
                  <a:gd name="connsiteY4" fmla="*/ 133594 h 478125"/>
                  <a:gd name="connsiteX5" fmla="*/ 257344 w 320625"/>
                  <a:gd name="connsiteY5" fmla="*/ 223594 h 478125"/>
                  <a:gd name="connsiteX6" fmla="*/ 223594 w 320625"/>
                  <a:gd name="connsiteY6" fmla="*/ 223594 h 478125"/>
                  <a:gd name="connsiteX7" fmla="*/ 223594 w 320625"/>
                  <a:gd name="connsiteY7" fmla="*/ 189844 h 478125"/>
                  <a:gd name="connsiteX8" fmla="*/ 257344 w 320625"/>
                  <a:gd name="connsiteY8" fmla="*/ 189844 h 478125"/>
                  <a:gd name="connsiteX9" fmla="*/ 257344 w 320625"/>
                  <a:gd name="connsiteY9" fmla="*/ 223594 h 478125"/>
                  <a:gd name="connsiteX10" fmla="*/ 257344 w 320625"/>
                  <a:gd name="connsiteY10" fmla="*/ 313594 h 478125"/>
                  <a:gd name="connsiteX11" fmla="*/ 223594 w 320625"/>
                  <a:gd name="connsiteY11" fmla="*/ 313594 h 478125"/>
                  <a:gd name="connsiteX12" fmla="*/ 223594 w 320625"/>
                  <a:gd name="connsiteY12" fmla="*/ 279844 h 478125"/>
                  <a:gd name="connsiteX13" fmla="*/ 257344 w 320625"/>
                  <a:gd name="connsiteY13" fmla="*/ 279844 h 478125"/>
                  <a:gd name="connsiteX14" fmla="*/ 257344 w 320625"/>
                  <a:gd name="connsiteY14" fmla="*/ 313594 h 478125"/>
                  <a:gd name="connsiteX15" fmla="*/ 257344 w 320625"/>
                  <a:gd name="connsiteY15" fmla="*/ 403594 h 478125"/>
                  <a:gd name="connsiteX16" fmla="*/ 223594 w 320625"/>
                  <a:gd name="connsiteY16" fmla="*/ 403594 h 478125"/>
                  <a:gd name="connsiteX17" fmla="*/ 223594 w 320625"/>
                  <a:gd name="connsiteY17" fmla="*/ 369844 h 478125"/>
                  <a:gd name="connsiteX18" fmla="*/ 257344 w 320625"/>
                  <a:gd name="connsiteY18" fmla="*/ 369844 h 478125"/>
                  <a:gd name="connsiteX19" fmla="*/ 257344 w 320625"/>
                  <a:gd name="connsiteY19" fmla="*/ 403594 h 478125"/>
                  <a:gd name="connsiteX20" fmla="*/ 178594 w 320625"/>
                  <a:gd name="connsiteY20" fmla="*/ 133594 h 478125"/>
                  <a:gd name="connsiteX21" fmla="*/ 144844 w 320625"/>
                  <a:gd name="connsiteY21" fmla="*/ 133594 h 478125"/>
                  <a:gd name="connsiteX22" fmla="*/ 144844 w 320625"/>
                  <a:gd name="connsiteY22" fmla="*/ 99844 h 478125"/>
                  <a:gd name="connsiteX23" fmla="*/ 178594 w 320625"/>
                  <a:gd name="connsiteY23" fmla="*/ 99844 h 478125"/>
                  <a:gd name="connsiteX24" fmla="*/ 178594 w 320625"/>
                  <a:gd name="connsiteY24" fmla="*/ 133594 h 478125"/>
                  <a:gd name="connsiteX25" fmla="*/ 178594 w 320625"/>
                  <a:gd name="connsiteY25" fmla="*/ 223594 h 478125"/>
                  <a:gd name="connsiteX26" fmla="*/ 144844 w 320625"/>
                  <a:gd name="connsiteY26" fmla="*/ 223594 h 478125"/>
                  <a:gd name="connsiteX27" fmla="*/ 144844 w 320625"/>
                  <a:gd name="connsiteY27" fmla="*/ 189844 h 478125"/>
                  <a:gd name="connsiteX28" fmla="*/ 178594 w 320625"/>
                  <a:gd name="connsiteY28" fmla="*/ 189844 h 478125"/>
                  <a:gd name="connsiteX29" fmla="*/ 178594 w 320625"/>
                  <a:gd name="connsiteY29" fmla="*/ 223594 h 478125"/>
                  <a:gd name="connsiteX30" fmla="*/ 178594 w 320625"/>
                  <a:gd name="connsiteY30" fmla="*/ 313594 h 478125"/>
                  <a:gd name="connsiteX31" fmla="*/ 144844 w 320625"/>
                  <a:gd name="connsiteY31" fmla="*/ 313594 h 478125"/>
                  <a:gd name="connsiteX32" fmla="*/ 144844 w 320625"/>
                  <a:gd name="connsiteY32" fmla="*/ 279844 h 478125"/>
                  <a:gd name="connsiteX33" fmla="*/ 178594 w 320625"/>
                  <a:gd name="connsiteY33" fmla="*/ 279844 h 478125"/>
                  <a:gd name="connsiteX34" fmla="*/ 178594 w 320625"/>
                  <a:gd name="connsiteY34" fmla="*/ 313594 h 478125"/>
                  <a:gd name="connsiteX35" fmla="*/ 178594 w 320625"/>
                  <a:gd name="connsiteY35" fmla="*/ 437344 h 478125"/>
                  <a:gd name="connsiteX36" fmla="*/ 144844 w 320625"/>
                  <a:gd name="connsiteY36" fmla="*/ 437344 h 478125"/>
                  <a:gd name="connsiteX37" fmla="*/ 144844 w 320625"/>
                  <a:gd name="connsiteY37" fmla="*/ 369844 h 478125"/>
                  <a:gd name="connsiteX38" fmla="*/ 178594 w 320625"/>
                  <a:gd name="connsiteY38" fmla="*/ 369844 h 478125"/>
                  <a:gd name="connsiteX39" fmla="*/ 178594 w 320625"/>
                  <a:gd name="connsiteY39" fmla="*/ 437344 h 478125"/>
                  <a:gd name="connsiteX40" fmla="*/ 99844 w 320625"/>
                  <a:gd name="connsiteY40" fmla="*/ 133594 h 478125"/>
                  <a:gd name="connsiteX41" fmla="*/ 66094 w 320625"/>
                  <a:gd name="connsiteY41" fmla="*/ 133594 h 478125"/>
                  <a:gd name="connsiteX42" fmla="*/ 66094 w 320625"/>
                  <a:gd name="connsiteY42" fmla="*/ 99844 h 478125"/>
                  <a:gd name="connsiteX43" fmla="*/ 99844 w 320625"/>
                  <a:gd name="connsiteY43" fmla="*/ 99844 h 478125"/>
                  <a:gd name="connsiteX44" fmla="*/ 99844 w 320625"/>
                  <a:gd name="connsiteY44" fmla="*/ 133594 h 478125"/>
                  <a:gd name="connsiteX45" fmla="*/ 99844 w 320625"/>
                  <a:gd name="connsiteY45" fmla="*/ 223594 h 478125"/>
                  <a:gd name="connsiteX46" fmla="*/ 66094 w 320625"/>
                  <a:gd name="connsiteY46" fmla="*/ 223594 h 478125"/>
                  <a:gd name="connsiteX47" fmla="*/ 66094 w 320625"/>
                  <a:gd name="connsiteY47" fmla="*/ 189844 h 478125"/>
                  <a:gd name="connsiteX48" fmla="*/ 99844 w 320625"/>
                  <a:gd name="connsiteY48" fmla="*/ 189844 h 478125"/>
                  <a:gd name="connsiteX49" fmla="*/ 99844 w 320625"/>
                  <a:gd name="connsiteY49" fmla="*/ 223594 h 478125"/>
                  <a:gd name="connsiteX50" fmla="*/ 99844 w 320625"/>
                  <a:gd name="connsiteY50" fmla="*/ 313594 h 478125"/>
                  <a:gd name="connsiteX51" fmla="*/ 66094 w 320625"/>
                  <a:gd name="connsiteY51" fmla="*/ 313594 h 478125"/>
                  <a:gd name="connsiteX52" fmla="*/ 66094 w 320625"/>
                  <a:gd name="connsiteY52" fmla="*/ 279844 h 478125"/>
                  <a:gd name="connsiteX53" fmla="*/ 99844 w 320625"/>
                  <a:gd name="connsiteY53" fmla="*/ 279844 h 478125"/>
                  <a:gd name="connsiteX54" fmla="*/ 99844 w 320625"/>
                  <a:gd name="connsiteY54" fmla="*/ 313594 h 478125"/>
                  <a:gd name="connsiteX55" fmla="*/ 99844 w 320625"/>
                  <a:gd name="connsiteY55" fmla="*/ 403594 h 478125"/>
                  <a:gd name="connsiteX56" fmla="*/ 66094 w 320625"/>
                  <a:gd name="connsiteY56" fmla="*/ 403594 h 478125"/>
                  <a:gd name="connsiteX57" fmla="*/ 66094 w 320625"/>
                  <a:gd name="connsiteY57" fmla="*/ 369844 h 478125"/>
                  <a:gd name="connsiteX58" fmla="*/ 99844 w 320625"/>
                  <a:gd name="connsiteY58" fmla="*/ 369844 h 478125"/>
                  <a:gd name="connsiteX59" fmla="*/ 99844 w 320625"/>
                  <a:gd name="connsiteY59" fmla="*/ 403594 h 478125"/>
                  <a:gd name="connsiteX60" fmla="*/ 296719 w 320625"/>
                  <a:gd name="connsiteY60" fmla="*/ 437344 h 478125"/>
                  <a:gd name="connsiteX61" fmla="*/ 296719 w 320625"/>
                  <a:gd name="connsiteY61" fmla="*/ 60469 h 478125"/>
                  <a:gd name="connsiteX62" fmla="*/ 279844 w 320625"/>
                  <a:gd name="connsiteY62" fmla="*/ 60469 h 478125"/>
                  <a:gd name="connsiteX63" fmla="*/ 279844 w 320625"/>
                  <a:gd name="connsiteY63" fmla="*/ 26719 h 478125"/>
                  <a:gd name="connsiteX64" fmla="*/ 262969 w 320625"/>
                  <a:gd name="connsiteY64" fmla="*/ 26719 h 478125"/>
                  <a:gd name="connsiteX65" fmla="*/ 262969 w 320625"/>
                  <a:gd name="connsiteY65" fmla="*/ 4219 h 478125"/>
                  <a:gd name="connsiteX66" fmla="*/ 60469 w 320625"/>
                  <a:gd name="connsiteY66" fmla="*/ 4219 h 478125"/>
                  <a:gd name="connsiteX67" fmla="*/ 60469 w 320625"/>
                  <a:gd name="connsiteY67" fmla="*/ 26719 h 478125"/>
                  <a:gd name="connsiteX68" fmla="*/ 43594 w 320625"/>
                  <a:gd name="connsiteY68" fmla="*/ 26719 h 478125"/>
                  <a:gd name="connsiteX69" fmla="*/ 43594 w 320625"/>
                  <a:gd name="connsiteY69" fmla="*/ 60469 h 478125"/>
                  <a:gd name="connsiteX70" fmla="*/ 26719 w 320625"/>
                  <a:gd name="connsiteY70" fmla="*/ 60469 h 478125"/>
                  <a:gd name="connsiteX71" fmla="*/ 26719 w 320625"/>
                  <a:gd name="connsiteY71" fmla="*/ 437344 h 478125"/>
                  <a:gd name="connsiteX72" fmla="*/ 4219 w 320625"/>
                  <a:gd name="connsiteY72" fmla="*/ 437344 h 478125"/>
                  <a:gd name="connsiteX73" fmla="*/ 4219 w 320625"/>
                  <a:gd name="connsiteY73" fmla="*/ 476719 h 478125"/>
                  <a:gd name="connsiteX74" fmla="*/ 319219 w 320625"/>
                  <a:gd name="connsiteY74" fmla="*/ 476719 h 478125"/>
                  <a:gd name="connsiteX75" fmla="*/ 319219 w 320625"/>
                  <a:gd name="connsiteY75" fmla="*/ 437344 h 478125"/>
                  <a:gd name="connsiteX76" fmla="*/ 296719 w 320625"/>
                  <a:gd name="connsiteY76" fmla="*/ 437344 h 47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0625" h="478125">
                    <a:moveTo>
                      <a:pt x="257344" y="133594"/>
                    </a:moveTo>
                    <a:lnTo>
                      <a:pt x="223594" y="133594"/>
                    </a:lnTo>
                    <a:lnTo>
                      <a:pt x="223594" y="99844"/>
                    </a:lnTo>
                    <a:lnTo>
                      <a:pt x="257344" y="99844"/>
                    </a:lnTo>
                    <a:lnTo>
                      <a:pt x="257344" y="133594"/>
                    </a:lnTo>
                    <a:close/>
                    <a:moveTo>
                      <a:pt x="257344" y="223594"/>
                    </a:moveTo>
                    <a:lnTo>
                      <a:pt x="223594" y="223594"/>
                    </a:lnTo>
                    <a:lnTo>
                      <a:pt x="223594" y="189844"/>
                    </a:lnTo>
                    <a:lnTo>
                      <a:pt x="257344" y="189844"/>
                    </a:lnTo>
                    <a:lnTo>
                      <a:pt x="257344" y="223594"/>
                    </a:lnTo>
                    <a:close/>
                    <a:moveTo>
                      <a:pt x="257344" y="313594"/>
                    </a:moveTo>
                    <a:lnTo>
                      <a:pt x="223594" y="313594"/>
                    </a:lnTo>
                    <a:lnTo>
                      <a:pt x="223594" y="279844"/>
                    </a:lnTo>
                    <a:lnTo>
                      <a:pt x="257344" y="279844"/>
                    </a:lnTo>
                    <a:lnTo>
                      <a:pt x="257344" y="313594"/>
                    </a:lnTo>
                    <a:close/>
                    <a:moveTo>
                      <a:pt x="257344" y="403594"/>
                    </a:moveTo>
                    <a:lnTo>
                      <a:pt x="223594" y="403594"/>
                    </a:lnTo>
                    <a:lnTo>
                      <a:pt x="223594" y="369844"/>
                    </a:lnTo>
                    <a:lnTo>
                      <a:pt x="257344" y="369844"/>
                    </a:lnTo>
                    <a:lnTo>
                      <a:pt x="257344" y="403594"/>
                    </a:lnTo>
                    <a:close/>
                    <a:moveTo>
                      <a:pt x="178594" y="133594"/>
                    </a:moveTo>
                    <a:lnTo>
                      <a:pt x="144844" y="133594"/>
                    </a:lnTo>
                    <a:lnTo>
                      <a:pt x="144844" y="99844"/>
                    </a:lnTo>
                    <a:lnTo>
                      <a:pt x="178594" y="99844"/>
                    </a:lnTo>
                    <a:lnTo>
                      <a:pt x="178594" y="133594"/>
                    </a:lnTo>
                    <a:close/>
                    <a:moveTo>
                      <a:pt x="178594" y="223594"/>
                    </a:moveTo>
                    <a:lnTo>
                      <a:pt x="144844" y="223594"/>
                    </a:lnTo>
                    <a:lnTo>
                      <a:pt x="144844" y="189844"/>
                    </a:lnTo>
                    <a:lnTo>
                      <a:pt x="178594" y="189844"/>
                    </a:lnTo>
                    <a:lnTo>
                      <a:pt x="178594" y="223594"/>
                    </a:lnTo>
                    <a:close/>
                    <a:moveTo>
                      <a:pt x="178594" y="313594"/>
                    </a:moveTo>
                    <a:lnTo>
                      <a:pt x="144844" y="313594"/>
                    </a:lnTo>
                    <a:lnTo>
                      <a:pt x="144844" y="279844"/>
                    </a:lnTo>
                    <a:lnTo>
                      <a:pt x="178594" y="279844"/>
                    </a:lnTo>
                    <a:lnTo>
                      <a:pt x="178594" y="313594"/>
                    </a:lnTo>
                    <a:close/>
                    <a:moveTo>
                      <a:pt x="178594" y="437344"/>
                    </a:moveTo>
                    <a:lnTo>
                      <a:pt x="144844" y="437344"/>
                    </a:lnTo>
                    <a:lnTo>
                      <a:pt x="144844" y="369844"/>
                    </a:lnTo>
                    <a:lnTo>
                      <a:pt x="178594" y="369844"/>
                    </a:lnTo>
                    <a:lnTo>
                      <a:pt x="178594" y="437344"/>
                    </a:lnTo>
                    <a:close/>
                    <a:moveTo>
                      <a:pt x="99844" y="133594"/>
                    </a:moveTo>
                    <a:lnTo>
                      <a:pt x="66094" y="133594"/>
                    </a:lnTo>
                    <a:lnTo>
                      <a:pt x="66094" y="99844"/>
                    </a:lnTo>
                    <a:lnTo>
                      <a:pt x="99844" y="99844"/>
                    </a:lnTo>
                    <a:lnTo>
                      <a:pt x="99844" y="133594"/>
                    </a:lnTo>
                    <a:close/>
                    <a:moveTo>
                      <a:pt x="99844" y="223594"/>
                    </a:moveTo>
                    <a:lnTo>
                      <a:pt x="66094" y="223594"/>
                    </a:lnTo>
                    <a:lnTo>
                      <a:pt x="66094" y="189844"/>
                    </a:lnTo>
                    <a:lnTo>
                      <a:pt x="99844" y="189844"/>
                    </a:lnTo>
                    <a:lnTo>
                      <a:pt x="99844" y="223594"/>
                    </a:lnTo>
                    <a:close/>
                    <a:moveTo>
                      <a:pt x="99844" y="313594"/>
                    </a:moveTo>
                    <a:lnTo>
                      <a:pt x="66094" y="313594"/>
                    </a:lnTo>
                    <a:lnTo>
                      <a:pt x="66094" y="279844"/>
                    </a:lnTo>
                    <a:lnTo>
                      <a:pt x="99844" y="279844"/>
                    </a:lnTo>
                    <a:lnTo>
                      <a:pt x="99844" y="313594"/>
                    </a:lnTo>
                    <a:close/>
                    <a:moveTo>
                      <a:pt x="99844" y="403594"/>
                    </a:moveTo>
                    <a:lnTo>
                      <a:pt x="66094" y="403594"/>
                    </a:lnTo>
                    <a:lnTo>
                      <a:pt x="66094" y="369844"/>
                    </a:lnTo>
                    <a:lnTo>
                      <a:pt x="99844" y="369844"/>
                    </a:lnTo>
                    <a:lnTo>
                      <a:pt x="99844" y="403594"/>
                    </a:lnTo>
                    <a:close/>
                    <a:moveTo>
                      <a:pt x="296719" y="437344"/>
                    </a:moveTo>
                    <a:lnTo>
                      <a:pt x="296719" y="60469"/>
                    </a:lnTo>
                    <a:lnTo>
                      <a:pt x="279844" y="60469"/>
                    </a:lnTo>
                    <a:lnTo>
                      <a:pt x="279844" y="26719"/>
                    </a:lnTo>
                    <a:lnTo>
                      <a:pt x="262969" y="26719"/>
                    </a:lnTo>
                    <a:lnTo>
                      <a:pt x="262969" y="4219"/>
                    </a:lnTo>
                    <a:lnTo>
                      <a:pt x="60469" y="4219"/>
                    </a:lnTo>
                    <a:lnTo>
                      <a:pt x="60469" y="26719"/>
                    </a:lnTo>
                    <a:lnTo>
                      <a:pt x="43594" y="26719"/>
                    </a:lnTo>
                    <a:lnTo>
                      <a:pt x="43594" y="60469"/>
                    </a:lnTo>
                    <a:lnTo>
                      <a:pt x="26719" y="60469"/>
                    </a:lnTo>
                    <a:lnTo>
                      <a:pt x="26719" y="437344"/>
                    </a:lnTo>
                    <a:lnTo>
                      <a:pt x="4219" y="437344"/>
                    </a:lnTo>
                    <a:lnTo>
                      <a:pt x="4219" y="476719"/>
                    </a:lnTo>
                    <a:lnTo>
                      <a:pt x="319219" y="476719"/>
                    </a:lnTo>
                    <a:lnTo>
                      <a:pt x="319219" y="437344"/>
                    </a:lnTo>
                    <a:lnTo>
                      <a:pt x="296719" y="437344"/>
                    </a:lnTo>
                    <a:close/>
                  </a:path>
                </a:pathLst>
              </a:custGeom>
              <a:solidFill>
                <a:srgbClr val="00B0F0"/>
              </a:solidFill>
              <a:ln w="9525" cap="flat">
                <a:noFill/>
                <a:prstDash val="solid"/>
                <a:miter/>
              </a:ln>
            </p:spPr>
            <p:txBody>
              <a:bodyPr rtlCol="0" anchor="ctr"/>
              <a:lstStyle/>
              <a:p>
                <a:endParaRPr lang="sv-SE"/>
              </a:p>
            </p:txBody>
          </p:sp>
        </p:grpSp>
      </p:grpSp>
      <p:cxnSp>
        <p:nvCxnSpPr>
          <p:cNvPr id="84" name="Rak pilkoppling 83">
            <a:extLst>
              <a:ext uri="{FF2B5EF4-FFF2-40B4-BE49-F238E27FC236}">
                <a16:creationId xmlns:a16="http://schemas.microsoft.com/office/drawing/2014/main" id="{908E1CAE-AA3B-40AB-80CC-8B3A06DD82FB}"/>
              </a:ext>
            </a:extLst>
          </p:cNvPr>
          <p:cNvCxnSpPr>
            <a:cxnSpLocks/>
          </p:cNvCxnSpPr>
          <p:nvPr/>
        </p:nvCxnSpPr>
        <p:spPr>
          <a:xfrm>
            <a:off x="7650433" y="6431227"/>
            <a:ext cx="0" cy="288979"/>
          </a:xfrm>
          <a:prstGeom prst="straightConnector1">
            <a:avLst/>
          </a:prstGeom>
          <a:ln w="57150">
            <a:solidFill>
              <a:schemeClr val="bg2"/>
            </a:solidFill>
            <a:tailEnd type="triangle"/>
          </a:ln>
        </p:spPr>
        <p:style>
          <a:lnRef idx="1">
            <a:schemeClr val="accent2"/>
          </a:lnRef>
          <a:fillRef idx="0">
            <a:schemeClr val="accent2"/>
          </a:fillRef>
          <a:effectRef idx="0">
            <a:schemeClr val="accent2"/>
          </a:effectRef>
          <a:fontRef idx="minor">
            <a:schemeClr val="tx1"/>
          </a:fontRef>
        </p:style>
      </p:cxnSp>
      <p:sp>
        <p:nvSpPr>
          <p:cNvPr id="79" name="textruta 78">
            <a:extLst>
              <a:ext uri="{FF2B5EF4-FFF2-40B4-BE49-F238E27FC236}">
                <a16:creationId xmlns:a16="http://schemas.microsoft.com/office/drawing/2014/main" id="{4636B218-BC5E-4EBD-939D-44E296E8A9FD}"/>
              </a:ext>
            </a:extLst>
          </p:cNvPr>
          <p:cNvSpPr txBox="1"/>
          <p:nvPr/>
        </p:nvSpPr>
        <p:spPr>
          <a:xfrm>
            <a:off x="9217615" y="4026510"/>
            <a:ext cx="2784282"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Östergårdsvägen, Igelstorp</a:t>
            </a:r>
          </a:p>
          <a:p>
            <a:r>
              <a:rPr lang="sv-SE" sz="1600" dirty="0">
                <a:solidFill>
                  <a:schemeClr val="tx2"/>
                </a:solidFill>
                <a:latin typeface="Source Sans Pro" panose="020B0503030403020204" pitchFamily="34" charset="0"/>
                <a:ea typeface="Source Sans Pro" panose="020B0503030403020204" pitchFamily="34" charset="0"/>
              </a:rPr>
              <a:t>2028-2029: 16 be</a:t>
            </a:r>
            <a:endParaRPr lang="sv-SE" dirty="0">
              <a:solidFill>
                <a:schemeClr val="tx2"/>
              </a:solidFill>
              <a:latin typeface="Source Sans Pro Black" panose="020B0803030403020204" pitchFamily="34" charset="0"/>
              <a:ea typeface="Source Sans Pro Black" panose="020B0803030403020204" pitchFamily="34" charset="0"/>
            </a:endParaRPr>
          </a:p>
        </p:txBody>
      </p:sp>
      <p:pic>
        <p:nvPicPr>
          <p:cNvPr id="83" name="Bild 82" descr="Hus">
            <a:extLst>
              <a:ext uri="{FF2B5EF4-FFF2-40B4-BE49-F238E27FC236}">
                <a16:creationId xmlns:a16="http://schemas.microsoft.com/office/drawing/2014/main" id="{AF30D8CA-958A-449A-B782-9638E56FC2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10241" y="4181596"/>
            <a:ext cx="360000" cy="360000"/>
          </a:xfrm>
          <a:prstGeom prst="rect">
            <a:avLst/>
          </a:prstGeom>
        </p:spPr>
      </p:pic>
      <p:sp>
        <p:nvSpPr>
          <p:cNvPr id="85" name="textruta 84">
            <a:extLst>
              <a:ext uri="{FF2B5EF4-FFF2-40B4-BE49-F238E27FC236}">
                <a16:creationId xmlns:a16="http://schemas.microsoft.com/office/drawing/2014/main" id="{29DC00B2-C91E-4160-B569-04707E37A69A}"/>
              </a:ext>
            </a:extLst>
          </p:cNvPr>
          <p:cNvSpPr txBox="1"/>
          <p:nvPr/>
        </p:nvSpPr>
        <p:spPr>
          <a:xfrm>
            <a:off x="9010770" y="1417391"/>
            <a:ext cx="2503286" cy="584775"/>
          </a:xfrm>
          <a:prstGeom prst="rect">
            <a:avLst/>
          </a:prstGeom>
          <a:noFill/>
        </p:spPr>
        <p:txBody>
          <a:bodyPr wrap="square" rtlCol="0">
            <a:spAutoFit/>
          </a:bodyPr>
          <a:lstStyle/>
          <a:p>
            <a:r>
              <a:rPr lang="sv-SE" sz="1600" b="1" dirty="0">
                <a:solidFill>
                  <a:schemeClr val="tx2"/>
                </a:solidFill>
                <a:latin typeface="Source Sans Pro" panose="020B0503030403020204" pitchFamily="34" charset="0"/>
                <a:ea typeface="Source Sans Pro" panose="020B0503030403020204" pitchFamily="34" charset="0"/>
              </a:rPr>
              <a:t>Trädgårdsstaden etapp 5</a:t>
            </a:r>
          </a:p>
          <a:p>
            <a:r>
              <a:rPr lang="sv-SE" sz="1600" dirty="0">
                <a:solidFill>
                  <a:schemeClr val="tx2"/>
                </a:solidFill>
                <a:latin typeface="Source Sans Pro" panose="020B0503030403020204" pitchFamily="34" charset="0"/>
                <a:ea typeface="Source Sans Pro" panose="020B0503030403020204" pitchFamily="34" charset="0"/>
              </a:rPr>
              <a:t>2031-2035: 350 be</a:t>
            </a:r>
          </a:p>
        </p:txBody>
      </p:sp>
      <p:pic>
        <p:nvPicPr>
          <p:cNvPr id="86" name="Bild 85" descr="Fastighet">
            <a:extLst>
              <a:ext uri="{FF2B5EF4-FFF2-40B4-BE49-F238E27FC236}">
                <a16:creationId xmlns:a16="http://schemas.microsoft.com/office/drawing/2014/main" id="{62DC65AE-9264-4B14-8CB1-8132C0E104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1923" y="1413537"/>
            <a:ext cx="540000" cy="540000"/>
          </a:xfrm>
          <a:prstGeom prst="rect">
            <a:avLst/>
          </a:prstGeom>
        </p:spPr>
      </p:pic>
      <p:pic>
        <p:nvPicPr>
          <p:cNvPr id="87" name="Bild 86" descr="Hus">
            <a:extLst>
              <a:ext uri="{FF2B5EF4-FFF2-40B4-BE49-F238E27FC236}">
                <a16:creationId xmlns:a16="http://schemas.microsoft.com/office/drawing/2014/main" id="{8F5927B4-84C3-465D-9083-E2F1BD140F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1735" y="1627672"/>
            <a:ext cx="360000" cy="360000"/>
          </a:xfrm>
          <a:prstGeom prst="rect">
            <a:avLst/>
          </a:prstGeom>
        </p:spPr>
      </p:pic>
      <p:grpSp>
        <p:nvGrpSpPr>
          <p:cNvPr id="45" name="Grupp 44">
            <a:extLst>
              <a:ext uri="{FF2B5EF4-FFF2-40B4-BE49-F238E27FC236}">
                <a16:creationId xmlns:a16="http://schemas.microsoft.com/office/drawing/2014/main" id="{3B7D4371-B583-4455-8E3B-A60902B37663}"/>
              </a:ext>
            </a:extLst>
          </p:cNvPr>
          <p:cNvGrpSpPr/>
          <p:nvPr/>
        </p:nvGrpSpPr>
        <p:grpSpPr>
          <a:xfrm>
            <a:off x="3136868" y="2346807"/>
            <a:ext cx="3123279" cy="632048"/>
            <a:chOff x="7225405" y="186873"/>
            <a:chExt cx="3123279" cy="632048"/>
          </a:xfrm>
        </p:grpSpPr>
        <p:sp>
          <p:nvSpPr>
            <p:cNvPr id="46" name="textruta 45">
              <a:extLst>
                <a:ext uri="{FF2B5EF4-FFF2-40B4-BE49-F238E27FC236}">
                  <a16:creationId xmlns:a16="http://schemas.microsoft.com/office/drawing/2014/main" id="{CB830166-5365-4E27-BEA6-9AB5CE391BAA}"/>
                </a:ext>
              </a:extLst>
            </p:cNvPr>
            <p:cNvSpPr txBox="1"/>
            <p:nvPr/>
          </p:nvSpPr>
          <p:spPr>
            <a:xfrm>
              <a:off x="7225405" y="234146"/>
              <a:ext cx="2503286" cy="584775"/>
            </a:xfrm>
            <a:prstGeom prst="rect">
              <a:avLst/>
            </a:prstGeom>
            <a:noFill/>
          </p:spPr>
          <p:txBody>
            <a:bodyPr wrap="square" rtlCol="0">
              <a:spAutoFit/>
            </a:bodyPr>
            <a:lstStyle/>
            <a:p>
              <a:pPr algn="r"/>
              <a:r>
                <a:rPr lang="sv-SE" sz="1600" b="1" dirty="0">
                  <a:solidFill>
                    <a:srgbClr val="FF0000"/>
                  </a:solidFill>
                  <a:latin typeface="Source Sans Pro" panose="020B0503030403020204" pitchFamily="34" charset="0"/>
                  <a:ea typeface="Source Sans Pro" panose="020B0503030403020204" pitchFamily="34" charset="0"/>
                </a:rPr>
                <a:t>Norr Lerdalavägen</a:t>
              </a:r>
            </a:p>
            <a:p>
              <a:pPr algn="r"/>
              <a:r>
                <a:rPr lang="sv-SE" sz="1600" dirty="0">
                  <a:solidFill>
                    <a:srgbClr val="FF0000"/>
                  </a:solidFill>
                  <a:latin typeface="Source Sans Pro" panose="020B0503030403020204" pitchFamily="34" charset="0"/>
                  <a:ea typeface="Source Sans Pro" panose="020B0503030403020204" pitchFamily="34" charset="0"/>
                </a:rPr>
                <a:t>2028-2034: 265 be</a:t>
              </a:r>
            </a:p>
          </p:txBody>
        </p:sp>
        <p:grpSp>
          <p:nvGrpSpPr>
            <p:cNvPr id="47" name="Grupp 46">
              <a:extLst>
                <a:ext uri="{FF2B5EF4-FFF2-40B4-BE49-F238E27FC236}">
                  <a16:creationId xmlns:a16="http://schemas.microsoft.com/office/drawing/2014/main" id="{E6C8B6C7-124E-4759-B7C9-93A08655A757}"/>
                </a:ext>
              </a:extLst>
            </p:cNvPr>
            <p:cNvGrpSpPr/>
            <p:nvPr/>
          </p:nvGrpSpPr>
          <p:grpSpPr>
            <a:xfrm>
              <a:off x="9728496" y="186873"/>
              <a:ext cx="620188" cy="574135"/>
              <a:chOff x="7006782" y="-819548"/>
              <a:chExt cx="620188" cy="574135"/>
            </a:xfrm>
          </p:grpSpPr>
          <p:pic>
            <p:nvPicPr>
              <p:cNvPr id="48" name="Bild 47" descr="Fastighet">
                <a:extLst>
                  <a:ext uri="{FF2B5EF4-FFF2-40B4-BE49-F238E27FC236}">
                    <a16:creationId xmlns:a16="http://schemas.microsoft.com/office/drawing/2014/main" id="{A4E36B97-537A-4A1E-B7E8-0D9F613FC3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6970" y="-819548"/>
                <a:ext cx="540000" cy="540000"/>
              </a:xfrm>
              <a:prstGeom prst="rect">
                <a:avLst/>
              </a:prstGeom>
            </p:spPr>
          </p:pic>
          <p:pic>
            <p:nvPicPr>
              <p:cNvPr id="50" name="Bild 49" descr="Hus">
                <a:extLst>
                  <a:ext uri="{FF2B5EF4-FFF2-40B4-BE49-F238E27FC236}">
                    <a16:creationId xmlns:a16="http://schemas.microsoft.com/office/drawing/2014/main" id="{6DA43C63-6A5D-401C-93E2-7FEF47332C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06782" y="-605413"/>
                <a:ext cx="360000" cy="360000"/>
              </a:xfrm>
              <a:prstGeom prst="rect">
                <a:avLst/>
              </a:prstGeom>
            </p:spPr>
          </p:pic>
        </p:grpSp>
      </p:grpSp>
      <p:grpSp>
        <p:nvGrpSpPr>
          <p:cNvPr id="51" name="Grupp 50">
            <a:extLst>
              <a:ext uri="{FF2B5EF4-FFF2-40B4-BE49-F238E27FC236}">
                <a16:creationId xmlns:a16="http://schemas.microsoft.com/office/drawing/2014/main" id="{B6345B8A-84AE-48C8-80C9-735212F8F200}"/>
              </a:ext>
            </a:extLst>
          </p:cNvPr>
          <p:cNvGrpSpPr/>
          <p:nvPr/>
        </p:nvGrpSpPr>
        <p:grpSpPr>
          <a:xfrm>
            <a:off x="4057943" y="3098058"/>
            <a:ext cx="3019147" cy="584775"/>
            <a:chOff x="4139231" y="2972491"/>
            <a:chExt cx="2659902" cy="584775"/>
          </a:xfrm>
        </p:grpSpPr>
        <p:sp>
          <p:nvSpPr>
            <p:cNvPr id="53" name="textruta 52">
              <a:extLst>
                <a:ext uri="{FF2B5EF4-FFF2-40B4-BE49-F238E27FC236}">
                  <a16:creationId xmlns:a16="http://schemas.microsoft.com/office/drawing/2014/main" id="{E5A6D43B-D746-4DE6-9AF9-EA0807B855B6}"/>
                </a:ext>
              </a:extLst>
            </p:cNvPr>
            <p:cNvSpPr txBox="1"/>
            <p:nvPr/>
          </p:nvSpPr>
          <p:spPr>
            <a:xfrm>
              <a:off x="4139231" y="2972491"/>
              <a:ext cx="2167128" cy="584775"/>
            </a:xfrm>
            <a:prstGeom prst="rect">
              <a:avLst/>
            </a:prstGeom>
            <a:noFill/>
          </p:spPr>
          <p:txBody>
            <a:bodyPr wrap="square" rtlCol="0">
              <a:spAutoFit/>
            </a:bodyPr>
            <a:lstStyle/>
            <a:p>
              <a:pPr algn="r"/>
              <a:r>
                <a:rPr lang="sv-SE" sz="1600" b="1" dirty="0">
                  <a:solidFill>
                    <a:schemeClr val="tx2"/>
                  </a:solidFill>
                  <a:latin typeface="Source Sans Pro" panose="020B0503030403020204" pitchFamily="34" charset="0"/>
                  <a:ea typeface="Source Sans Pro" panose="020B0503030403020204" pitchFamily="34" charset="0"/>
                </a:rPr>
                <a:t>Arenaområdet, Motorn</a:t>
              </a:r>
            </a:p>
            <a:p>
              <a:pPr algn="r"/>
              <a:r>
                <a:rPr lang="sv-SE" sz="1600" dirty="0">
                  <a:solidFill>
                    <a:schemeClr val="tx2"/>
                  </a:solidFill>
                  <a:latin typeface="Source Sans Pro" panose="020B0503030403020204" pitchFamily="34" charset="0"/>
                  <a:ea typeface="Source Sans Pro" panose="020B0503030403020204" pitchFamily="34" charset="0"/>
                </a:rPr>
                <a:t>2028-2029: 120 be</a:t>
              </a:r>
            </a:p>
          </p:txBody>
        </p:sp>
        <p:pic>
          <p:nvPicPr>
            <p:cNvPr id="54" name="Bild 53" descr="Stad">
              <a:extLst>
                <a:ext uri="{FF2B5EF4-FFF2-40B4-BE49-F238E27FC236}">
                  <a16:creationId xmlns:a16="http://schemas.microsoft.com/office/drawing/2014/main" id="{93AAC110-A824-4B8A-90DA-02EDA7E240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133" y="3013533"/>
              <a:ext cx="540000" cy="540000"/>
            </a:xfrm>
            <a:prstGeom prst="rect">
              <a:avLst/>
            </a:prstGeom>
          </p:spPr>
        </p:pic>
      </p:grpSp>
    </p:spTree>
    <p:extLst>
      <p:ext uri="{BB962C8B-B14F-4D97-AF65-F5344CB8AC3E}">
        <p14:creationId xmlns:p14="http://schemas.microsoft.com/office/powerpoint/2010/main" val="78588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20F7418-588F-4A82-BE09-5277A74F3DEB}"/>
              </a:ext>
            </a:extLst>
          </p:cNvPr>
          <p:cNvPicPr>
            <a:picLocks noChangeAspect="1"/>
          </p:cNvPicPr>
          <p:nvPr/>
        </p:nvPicPr>
        <p:blipFill rotWithShape="1">
          <a:blip r:embed="rId2"/>
          <a:srcRect l="33421" r="33290"/>
          <a:stretch/>
        </p:blipFill>
        <p:spPr>
          <a:xfrm>
            <a:off x="0" y="-9036"/>
            <a:ext cx="12191999" cy="6867036"/>
          </a:xfrm>
          <a:prstGeom prst="rect">
            <a:avLst/>
          </a:prstGeom>
        </p:spPr>
      </p:pic>
      <p:pic>
        <p:nvPicPr>
          <p:cNvPr id="6" name="Bildobjekt 5">
            <a:extLst>
              <a:ext uri="{FF2B5EF4-FFF2-40B4-BE49-F238E27FC236}">
                <a16:creationId xmlns:a16="http://schemas.microsoft.com/office/drawing/2014/main" id="{13697FB9-4751-43C7-A1D3-95F85CA4937B}"/>
              </a:ext>
            </a:extLst>
          </p:cNvPr>
          <p:cNvPicPr>
            <a:picLocks noChangeAspect="1"/>
          </p:cNvPicPr>
          <p:nvPr/>
        </p:nvPicPr>
        <p:blipFill>
          <a:blip r:embed="rId3"/>
          <a:stretch>
            <a:fillRect/>
          </a:stretch>
        </p:blipFill>
        <p:spPr>
          <a:xfrm rot="637306">
            <a:off x="7522180" y="491644"/>
            <a:ext cx="4164067" cy="5874711"/>
          </a:xfrm>
          <a:prstGeom prst="rect">
            <a:avLst/>
          </a:prstGeom>
          <a:ln>
            <a:solidFill>
              <a:schemeClr val="tx1"/>
            </a:solidFill>
          </a:ln>
        </p:spPr>
      </p:pic>
    </p:spTree>
    <p:extLst>
      <p:ext uri="{BB962C8B-B14F-4D97-AF65-F5344CB8AC3E}">
        <p14:creationId xmlns:p14="http://schemas.microsoft.com/office/powerpoint/2010/main" val="115312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AAA2AFB-F741-46FE-9D2A-A7D1B8500FFC}"/>
              </a:ext>
            </a:extLst>
          </p:cNvPr>
          <p:cNvSpPr>
            <a:spLocks noGrp="1"/>
          </p:cNvSpPr>
          <p:nvPr>
            <p:ph type="body" sz="quarter" idx="10"/>
          </p:nvPr>
        </p:nvSpPr>
        <p:spPr/>
        <p:txBody>
          <a:bodyPr/>
          <a:lstStyle/>
          <a:p>
            <a:endParaRPr lang="sv-SE" dirty="0"/>
          </a:p>
          <a:p>
            <a:r>
              <a:rPr lang="sv-SE" dirty="0"/>
              <a:t>Elektrifierat, energi- och klimatsmart Skövde 2022-09-09</a:t>
            </a:r>
          </a:p>
          <a:p>
            <a:endParaRPr lang="sv-SE" dirty="0"/>
          </a:p>
          <a:p>
            <a:endParaRPr lang="sv-SE" dirty="0"/>
          </a:p>
        </p:txBody>
      </p:sp>
      <p:sp>
        <p:nvSpPr>
          <p:cNvPr id="3" name="Rubrik 2">
            <a:extLst>
              <a:ext uri="{FF2B5EF4-FFF2-40B4-BE49-F238E27FC236}">
                <a16:creationId xmlns:a16="http://schemas.microsoft.com/office/drawing/2014/main" id="{884924F0-2398-4910-A1B4-C23597E8AD04}"/>
              </a:ext>
            </a:extLst>
          </p:cNvPr>
          <p:cNvSpPr>
            <a:spLocks noGrp="1"/>
          </p:cNvSpPr>
          <p:nvPr>
            <p:ph type="ctrTitle"/>
          </p:nvPr>
        </p:nvSpPr>
        <p:spPr>
          <a:xfrm>
            <a:off x="494950" y="4399396"/>
            <a:ext cx="8673113" cy="743056"/>
          </a:xfrm>
        </p:spPr>
        <p:txBody>
          <a:bodyPr/>
          <a:lstStyle/>
          <a:p>
            <a:r>
              <a:rPr lang="sv-SE" err="1">
                <a:latin typeface="Source Sans Pro Semibold"/>
                <a:ea typeface="Source Sans Pro Semibold"/>
              </a:rPr>
              <a:t>European</a:t>
            </a:r>
            <a:r>
              <a:rPr lang="sv-SE">
                <a:latin typeface="Source Sans Pro Semibold"/>
                <a:ea typeface="Source Sans Pro Semibold"/>
              </a:rPr>
              <a:t> City </a:t>
            </a:r>
            <a:r>
              <a:rPr lang="sv-SE" err="1">
                <a:latin typeface="Source Sans Pro Semibold"/>
                <a:ea typeface="Source Sans Pro Semibold"/>
              </a:rPr>
              <a:t>Facility</a:t>
            </a:r>
            <a:r>
              <a:rPr lang="sv-SE">
                <a:latin typeface="Source Sans Pro Semibold"/>
                <a:ea typeface="Source Sans Pro Semibold"/>
              </a:rPr>
              <a:t>- EUCF</a:t>
            </a:r>
            <a:endParaRPr lang="sv-SE"/>
          </a:p>
        </p:txBody>
      </p:sp>
    </p:spTree>
    <p:extLst>
      <p:ext uri="{BB962C8B-B14F-4D97-AF65-F5344CB8AC3E}">
        <p14:creationId xmlns:p14="http://schemas.microsoft.com/office/powerpoint/2010/main" val="1717260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E1009D56-5257-40DA-81D5-8E656BA3CD6A}"/>
              </a:ext>
            </a:extLst>
          </p:cNvPr>
          <p:cNvSpPr>
            <a:spLocks noGrp="1"/>
          </p:cNvSpPr>
          <p:nvPr>
            <p:ph idx="10"/>
          </p:nvPr>
        </p:nvSpPr>
        <p:spPr/>
        <p:txBody>
          <a:bodyPr lIns="91440" tIns="45720" rIns="91440" bIns="45720" anchor="t"/>
          <a:lstStyle/>
          <a:p>
            <a:pPr marL="0" indent="0">
              <a:buNone/>
            </a:pPr>
            <a:r>
              <a:rPr lang="sv-SE" dirty="0">
                <a:latin typeface="Segoe UI Semilight"/>
                <a:cs typeface="Segoe UI Semilight"/>
              </a:rPr>
              <a:t>Det europeiska initiativet </a:t>
            </a:r>
            <a:r>
              <a:rPr lang="sv-SE" dirty="0" err="1">
                <a:latin typeface="Segoe UI Semilight"/>
                <a:cs typeface="Segoe UI Semilight"/>
              </a:rPr>
              <a:t>European</a:t>
            </a:r>
            <a:r>
              <a:rPr lang="sv-SE" dirty="0">
                <a:latin typeface="Segoe UI Semilight"/>
                <a:cs typeface="Segoe UI Semilight"/>
              </a:rPr>
              <a:t> City </a:t>
            </a:r>
            <a:r>
              <a:rPr lang="sv-SE" dirty="0" err="1">
                <a:latin typeface="Segoe UI Semilight"/>
                <a:cs typeface="Segoe UI Semilight"/>
              </a:rPr>
              <a:t>Facility</a:t>
            </a:r>
            <a:r>
              <a:rPr lang="sv-SE" dirty="0">
                <a:latin typeface="Segoe UI Semilight"/>
                <a:cs typeface="Segoe UI Semilight"/>
              </a:rPr>
              <a:t> (EUCF) erbjuder med start 2020 ett </a:t>
            </a:r>
            <a:r>
              <a:rPr lang="sv-SE" b="1" dirty="0">
                <a:solidFill>
                  <a:srgbClr val="92D050"/>
                </a:solidFill>
                <a:latin typeface="Source Sans Pro Semibold"/>
              </a:rPr>
              <a:t>stöd som ska hjälpa kommuner och grupper av kommuner i Europa mobilisera kapital för omställningen till ett fossilfritt och mer energieffektivt samhälle.</a:t>
            </a:r>
          </a:p>
          <a:p>
            <a:endParaRPr lang="sv-SE" dirty="0"/>
          </a:p>
        </p:txBody>
      </p:sp>
      <p:sp>
        <p:nvSpPr>
          <p:cNvPr id="3" name="Rubrik 2">
            <a:extLst>
              <a:ext uri="{FF2B5EF4-FFF2-40B4-BE49-F238E27FC236}">
                <a16:creationId xmlns:a16="http://schemas.microsoft.com/office/drawing/2014/main" id="{1E16B733-6177-4334-B066-E888DC0823EA}"/>
              </a:ext>
            </a:extLst>
          </p:cNvPr>
          <p:cNvSpPr>
            <a:spLocks noGrp="1"/>
          </p:cNvSpPr>
          <p:nvPr>
            <p:ph type="ctrTitle"/>
          </p:nvPr>
        </p:nvSpPr>
        <p:spPr/>
        <p:txBody>
          <a:bodyPr/>
          <a:lstStyle/>
          <a:p>
            <a:r>
              <a:rPr lang="sv-SE"/>
              <a:t>Syfte</a:t>
            </a:r>
          </a:p>
        </p:txBody>
      </p:sp>
      <p:pic>
        <p:nvPicPr>
          <p:cNvPr id="5" name="Bildobjekt 4" descr="En bild som visar text&#10;&#10;Automatiskt genererad beskrivning">
            <a:extLst>
              <a:ext uri="{FF2B5EF4-FFF2-40B4-BE49-F238E27FC236}">
                <a16:creationId xmlns:a16="http://schemas.microsoft.com/office/drawing/2014/main" id="{E14FA246-145D-4345-8978-B0126C65B572}"/>
              </a:ext>
            </a:extLst>
          </p:cNvPr>
          <p:cNvPicPr>
            <a:picLocks noChangeAspect="1"/>
          </p:cNvPicPr>
          <p:nvPr/>
        </p:nvPicPr>
        <p:blipFill rotWithShape="1">
          <a:blip r:embed="rId3"/>
          <a:srcRect l="8021" t="36091" r="8771" b="7769"/>
          <a:stretch/>
        </p:blipFill>
        <p:spPr>
          <a:xfrm>
            <a:off x="8305800" y="4800599"/>
            <a:ext cx="3312887" cy="1676401"/>
          </a:xfrm>
          <a:prstGeom prst="rect">
            <a:avLst/>
          </a:prstGeom>
        </p:spPr>
      </p:pic>
    </p:spTree>
    <p:extLst>
      <p:ext uri="{BB962C8B-B14F-4D97-AF65-F5344CB8AC3E}">
        <p14:creationId xmlns:p14="http://schemas.microsoft.com/office/powerpoint/2010/main" val="3431354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5753E21-BCA9-4E5D-8D9A-29346A3E05A7}"/>
              </a:ext>
            </a:extLst>
          </p:cNvPr>
          <p:cNvSpPr>
            <a:spLocks noGrp="1"/>
          </p:cNvSpPr>
          <p:nvPr>
            <p:ph idx="10"/>
          </p:nvPr>
        </p:nvSpPr>
        <p:spPr/>
        <p:txBody>
          <a:bodyPr lIns="91440" tIns="45720" rIns="91440" bIns="45720" anchor="t"/>
          <a:lstStyle/>
          <a:p>
            <a:endParaRPr lang="sv-SE" dirty="0"/>
          </a:p>
          <a:p>
            <a:endParaRPr lang="sv-SE" dirty="0">
              <a:ea typeface="Source Sans Pro Semibold"/>
            </a:endParaRPr>
          </a:p>
        </p:txBody>
      </p:sp>
      <p:sp>
        <p:nvSpPr>
          <p:cNvPr id="3" name="Rubrik 2">
            <a:extLst>
              <a:ext uri="{FF2B5EF4-FFF2-40B4-BE49-F238E27FC236}">
                <a16:creationId xmlns:a16="http://schemas.microsoft.com/office/drawing/2014/main" id="{3D11558B-706C-4789-AB35-900F03930C51}"/>
              </a:ext>
            </a:extLst>
          </p:cNvPr>
          <p:cNvSpPr>
            <a:spLocks noGrp="1"/>
          </p:cNvSpPr>
          <p:nvPr>
            <p:ph type="ctrTitle"/>
          </p:nvPr>
        </p:nvSpPr>
        <p:spPr/>
        <p:txBody>
          <a:bodyPr/>
          <a:lstStyle/>
          <a:p>
            <a:r>
              <a:rPr lang="sv-SE" dirty="0"/>
              <a:t>Investeringskoncept</a:t>
            </a:r>
          </a:p>
        </p:txBody>
      </p:sp>
      <p:pic>
        <p:nvPicPr>
          <p:cNvPr id="4" name="Bildobjekt 4">
            <a:extLst>
              <a:ext uri="{FF2B5EF4-FFF2-40B4-BE49-F238E27FC236}">
                <a16:creationId xmlns:a16="http://schemas.microsoft.com/office/drawing/2014/main" id="{073D54DD-6576-DC1A-DE41-ADC3CE1D67D8}"/>
              </a:ext>
            </a:extLst>
          </p:cNvPr>
          <p:cNvPicPr>
            <a:picLocks noChangeAspect="1"/>
          </p:cNvPicPr>
          <p:nvPr/>
        </p:nvPicPr>
        <p:blipFill>
          <a:blip r:embed="rId3"/>
          <a:stretch>
            <a:fillRect/>
          </a:stretch>
        </p:blipFill>
        <p:spPr>
          <a:xfrm>
            <a:off x="899408" y="2019775"/>
            <a:ext cx="6874950" cy="4267305"/>
          </a:xfrm>
          <a:prstGeom prst="rect">
            <a:avLst/>
          </a:prstGeom>
        </p:spPr>
      </p:pic>
    </p:spTree>
    <p:extLst>
      <p:ext uri="{BB962C8B-B14F-4D97-AF65-F5344CB8AC3E}">
        <p14:creationId xmlns:p14="http://schemas.microsoft.com/office/powerpoint/2010/main" val="1067229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C560235-68E8-4279-8B02-A388E76B9895}"/>
              </a:ext>
            </a:extLst>
          </p:cNvPr>
          <p:cNvSpPr>
            <a:spLocks noGrp="1"/>
          </p:cNvSpPr>
          <p:nvPr>
            <p:ph idx="10"/>
          </p:nvPr>
        </p:nvSpPr>
        <p:spPr/>
        <p:txBody>
          <a:bodyPr lIns="91440" tIns="45720" rIns="91440" bIns="45720" anchor="t"/>
          <a:lstStyle/>
          <a:p>
            <a:r>
              <a:rPr lang="sv-SE" dirty="0">
                <a:latin typeface="Source Sans Pro Semibold"/>
                <a:ea typeface="Source Sans Pro Semibold"/>
              </a:rPr>
              <a:t>Projektet är en del av Skövdes långsiktiga klimatarbete</a:t>
            </a:r>
          </a:p>
          <a:p>
            <a:r>
              <a:rPr lang="sv-SE" dirty="0">
                <a:latin typeface="Source Sans Pro Semibold"/>
                <a:ea typeface="Source Sans Pro Semibold"/>
              </a:rPr>
              <a:t>Ökad samverkan mellan kommunens olika verksamheter och bolag</a:t>
            </a:r>
          </a:p>
          <a:p>
            <a:r>
              <a:rPr lang="sv-SE" dirty="0">
                <a:latin typeface="Source Sans Pro Semibold"/>
                <a:ea typeface="Source Sans Pro Semibold"/>
              </a:rPr>
              <a:t>Bra PR för Skövde </a:t>
            </a:r>
          </a:p>
          <a:p>
            <a:r>
              <a:rPr lang="sv-SE" dirty="0">
                <a:latin typeface="Source Sans Pro Semibold"/>
                <a:ea typeface="Source Sans Pro Semibold"/>
              </a:rPr>
              <a:t>Ökade möjligheter att göra långsiktiga investeringar</a:t>
            </a:r>
          </a:p>
          <a:p>
            <a:endParaRPr lang="sv-SE" dirty="0"/>
          </a:p>
          <a:p>
            <a:endParaRPr lang="sv-SE" dirty="0"/>
          </a:p>
        </p:txBody>
      </p:sp>
      <p:sp>
        <p:nvSpPr>
          <p:cNvPr id="3" name="Rubrik 2">
            <a:extLst>
              <a:ext uri="{FF2B5EF4-FFF2-40B4-BE49-F238E27FC236}">
                <a16:creationId xmlns:a16="http://schemas.microsoft.com/office/drawing/2014/main" id="{B22DFC59-43CF-447D-A8E3-C67E89C5A902}"/>
              </a:ext>
            </a:extLst>
          </p:cNvPr>
          <p:cNvSpPr>
            <a:spLocks noGrp="1"/>
          </p:cNvSpPr>
          <p:nvPr>
            <p:ph type="ctrTitle"/>
          </p:nvPr>
        </p:nvSpPr>
        <p:spPr/>
        <p:txBody>
          <a:bodyPr/>
          <a:lstStyle/>
          <a:p>
            <a:r>
              <a:rPr lang="sv-SE" dirty="0"/>
              <a:t>Nytta</a:t>
            </a:r>
          </a:p>
        </p:txBody>
      </p:sp>
    </p:spTree>
    <p:extLst>
      <p:ext uri="{BB962C8B-B14F-4D97-AF65-F5344CB8AC3E}">
        <p14:creationId xmlns:p14="http://schemas.microsoft.com/office/powerpoint/2010/main" val="985871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4CE60355-ABBC-44E1-B996-ED04ABA85F03}"/>
              </a:ext>
            </a:extLst>
          </p:cNvPr>
          <p:cNvPicPr>
            <a:picLocks noChangeAspect="1"/>
          </p:cNvPicPr>
          <p:nvPr/>
        </p:nvPicPr>
        <p:blipFill rotWithShape="1">
          <a:blip r:embed="rId3"/>
          <a:srcRect l="18683" t="31390" r="16526" b="8055"/>
          <a:stretch/>
        </p:blipFill>
        <p:spPr>
          <a:xfrm>
            <a:off x="409580" y="1500352"/>
            <a:ext cx="5829033" cy="4085959"/>
          </a:xfrm>
          <a:prstGeom prst="rect">
            <a:avLst/>
          </a:prstGeom>
          <a:noFill/>
        </p:spPr>
      </p:pic>
      <p:sp>
        <p:nvSpPr>
          <p:cNvPr id="2" name="Platshållare för innehåll 1">
            <a:extLst>
              <a:ext uri="{FF2B5EF4-FFF2-40B4-BE49-F238E27FC236}">
                <a16:creationId xmlns:a16="http://schemas.microsoft.com/office/drawing/2014/main" id="{81D19CD3-8E84-4DFF-9A6C-C1D3854C8BA8}"/>
              </a:ext>
            </a:extLst>
          </p:cNvPr>
          <p:cNvSpPr>
            <a:spLocks noGrp="1"/>
          </p:cNvSpPr>
          <p:nvPr>
            <p:ph idx="13"/>
          </p:nvPr>
        </p:nvSpPr>
        <p:spPr>
          <a:xfrm>
            <a:off x="6708773" y="2662495"/>
            <a:ext cx="4880700" cy="3422975"/>
          </a:xfrm>
        </p:spPr>
        <p:txBody>
          <a:bodyPr lIns="91440" tIns="45720" rIns="91440" bIns="45720">
            <a:normAutofit/>
          </a:bodyPr>
          <a:lstStyle/>
          <a:p>
            <a:pPr lvl="1"/>
            <a:r>
              <a:rPr lang="sv-SE" b="1" dirty="0"/>
              <a:t>Installation av nya </a:t>
            </a:r>
            <a:r>
              <a:rPr lang="sv-SE" b="1" dirty="0" err="1"/>
              <a:t>laddstolpar</a:t>
            </a:r>
            <a:r>
              <a:rPr lang="sv-SE" b="1" dirty="0"/>
              <a:t> samt batterilager</a:t>
            </a:r>
            <a:endParaRPr lang="sv-SE" dirty="0"/>
          </a:p>
          <a:p>
            <a:pPr lvl="1"/>
            <a:r>
              <a:rPr lang="sv-SE" b="1" dirty="0"/>
              <a:t>Installation av solceller på platta tak i verksamhetsområden</a:t>
            </a:r>
          </a:p>
          <a:p>
            <a:pPr lvl="1"/>
            <a:r>
              <a:rPr lang="sv-SE" b="1" dirty="0"/>
              <a:t>Energieffektivisera kommunala bostäder och lokaler (BELOK totalmetodik)</a:t>
            </a:r>
          </a:p>
          <a:p>
            <a:pPr lvl="1"/>
            <a:r>
              <a:rPr lang="sv-SE" b="1" dirty="0"/>
              <a:t>Energieffektivisera inom gatubelysning genom byte till LED</a:t>
            </a:r>
          </a:p>
          <a:p>
            <a:endParaRPr lang="sv-SE" sz="1700" dirty="0"/>
          </a:p>
        </p:txBody>
      </p:sp>
      <p:sp>
        <p:nvSpPr>
          <p:cNvPr id="3" name="Rubrik 2">
            <a:extLst>
              <a:ext uri="{FF2B5EF4-FFF2-40B4-BE49-F238E27FC236}">
                <a16:creationId xmlns:a16="http://schemas.microsoft.com/office/drawing/2014/main" id="{EF48F7D7-EF97-48C6-A1BF-4591565C0918}"/>
              </a:ext>
            </a:extLst>
          </p:cNvPr>
          <p:cNvSpPr>
            <a:spLocks noGrp="1"/>
          </p:cNvSpPr>
          <p:nvPr>
            <p:ph type="ctrTitle"/>
          </p:nvPr>
        </p:nvSpPr>
        <p:spPr>
          <a:xfrm>
            <a:off x="6723926" y="1900674"/>
            <a:ext cx="4865547" cy="761821"/>
          </a:xfrm>
        </p:spPr>
        <p:txBody>
          <a:bodyPr anchor="t">
            <a:noAutofit/>
          </a:bodyPr>
          <a:lstStyle/>
          <a:p>
            <a:pPr lvl="0"/>
            <a:r>
              <a:rPr lang="sv-SE" sz="3600" b="1" dirty="0"/>
              <a:t>Vad?</a:t>
            </a:r>
          </a:p>
        </p:txBody>
      </p:sp>
    </p:spTree>
    <p:extLst>
      <p:ext uri="{BB962C8B-B14F-4D97-AF65-F5344CB8AC3E}">
        <p14:creationId xmlns:p14="http://schemas.microsoft.com/office/powerpoint/2010/main" val="655728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02E7F8EA-0B44-426B-8C57-F83D1018C498}"/>
              </a:ext>
            </a:extLst>
          </p:cNvPr>
          <p:cNvPicPr>
            <a:picLocks noGrp="1" noChangeAspect="1"/>
          </p:cNvPicPr>
          <p:nvPr>
            <p:ph idx="10"/>
          </p:nvPr>
        </p:nvPicPr>
        <p:blipFill>
          <a:blip r:embed="rId3">
            <a:extLst>
              <a:ext uri="{837473B0-CC2E-450A-ABE3-18F120FF3D39}">
                <a1611:picAttrSrcUrl xmlns:a1611="http://schemas.microsoft.com/office/drawing/2016/11/main" r:id="rId4"/>
              </a:ext>
            </a:extLst>
          </a:blip>
          <a:stretch>
            <a:fillRect/>
          </a:stretch>
        </p:blipFill>
        <p:spPr>
          <a:xfrm>
            <a:off x="742950" y="2361397"/>
            <a:ext cx="7956550" cy="2532081"/>
          </a:xfrm>
        </p:spPr>
      </p:pic>
      <p:sp>
        <p:nvSpPr>
          <p:cNvPr id="3" name="Rubrik 2">
            <a:extLst>
              <a:ext uri="{FF2B5EF4-FFF2-40B4-BE49-F238E27FC236}">
                <a16:creationId xmlns:a16="http://schemas.microsoft.com/office/drawing/2014/main" id="{0CCD9055-1AE9-4E51-BC77-4927126FB77D}"/>
              </a:ext>
            </a:extLst>
          </p:cNvPr>
          <p:cNvSpPr>
            <a:spLocks noGrp="1"/>
          </p:cNvSpPr>
          <p:nvPr>
            <p:ph type="ctrTitle"/>
          </p:nvPr>
        </p:nvSpPr>
        <p:spPr>
          <a:xfrm>
            <a:off x="742950" y="998170"/>
            <a:ext cx="9414679" cy="1059231"/>
          </a:xfrm>
        </p:spPr>
        <p:txBody>
          <a:bodyPr/>
          <a:lstStyle/>
          <a:p>
            <a:br>
              <a:rPr lang="sv-SE" b="1" dirty="0">
                <a:solidFill>
                  <a:srgbClr val="00B0F0"/>
                </a:solidFill>
                <a:latin typeface="Segoe UI Semilight"/>
                <a:ea typeface="Source Sans Pro Light"/>
                <a:cs typeface="Segoe UI Semilight"/>
              </a:rPr>
            </a:br>
            <a:br>
              <a:rPr lang="sv-SE" b="1" dirty="0">
                <a:solidFill>
                  <a:srgbClr val="00B0F0"/>
                </a:solidFill>
                <a:latin typeface="Segoe UI Semilight"/>
                <a:ea typeface="Source Sans Pro Light"/>
                <a:cs typeface="Segoe UI Semilight"/>
              </a:rPr>
            </a:br>
            <a:br>
              <a:rPr lang="sv-SE" b="1" dirty="0">
                <a:solidFill>
                  <a:srgbClr val="00B0F0"/>
                </a:solidFill>
                <a:latin typeface="Segoe UI Semilight"/>
                <a:ea typeface="Source Sans Pro Light"/>
                <a:cs typeface="Segoe UI Semilight"/>
              </a:rPr>
            </a:br>
            <a:r>
              <a:rPr lang="sv-SE" b="1" dirty="0">
                <a:latin typeface="+mj-lt"/>
                <a:ea typeface="Source Sans Pro Light"/>
                <a:cs typeface="Segoe UI Semilight"/>
              </a:rPr>
              <a:t>Installation av </a:t>
            </a:r>
            <a:r>
              <a:rPr lang="sv-SE" b="1" dirty="0" err="1">
                <a:latin typeface="+mj-lt"/>
                <a:ea typeface="Source Sans Pro Light"/>
                <a:cs typeface="Segoe UI Semilight"/>
              </a:rPr>
              <a:t>laddstolpar</a:t>
            </a:r>
            <a:r>
              <a:rPr lang="sv-SE" b="1" dirty="0">
                <a:latin typeface="+mj-lt"/>
                <a:ea typeface="Source Sans Pro Light"/>
                <a:cs typeface="Segoe UI Semilight"/>
              </a:rPr>
              <a:t> </a:t>
            </a:r>
            <a:br>
              <a:rPr lang="sv-SE" b="1" dirty="0">
                <a:latin typeface="+mj-lt"/>
                <a:ea typeface="Source Sans Pro Light"/>
                <a:cs typeface="Segoe UI Semilight"/>
              </a:rPr>
            </a:br>
            <a:r>
              <a:rPr lang="sv-SE" b="1" dirty="0">
                <a:latin typeface="+mj-lt"/>
                <a:ea typeface="Source Sans Pro Light"/>
                <a:cs typeface="Segoe UI Semilight"/>
              </a:rPr>
              <a:t>samt batterilager</a:t>
            </a:r>
            <a:endParaRPr lang="sv-SE" dirty="0">
              <a:latin typeface="+mj-lt"/>
            </a:endParaRPr>
          </a:p>
        </p:txBody>
      </p:sp>
      <p:pic>
        <p:nvPicPr>
          <p:cNvPr id="11" name="Bildobjekt 10" descr="En bild som visar text&#10;&#10;Automatiskt genererad beskrivning">
            <a:extLst>
              <a:ext uri="{FF2B5EF4-FFF2-40B4-BE49-F238E27FC236}">
                <a16:creationId xmlns:a16="http://schemas.microsoft.com/office/drawing/2014/main" id="{CB2DE14A-A45D-4F15-80D0-CF0218F1B60F}"/>
              </a:ext>
            </a:extLst>
          </p:cNvPr>
          <p:cNvPicPr>
            <a:picLocks noChangeAspect="1"/>
          </p:cNvPicPr>
          <p:nvPr/>
        </p:nvPicPr>
        <p:blipFill rotWithShape="1">
          <a:blip r:embed="rId5"/>
          <a:srcRect l="8021" t="36091" r="8771" b="7769"/>
          <a:stretch/>
        </p:blipFill>
        <p:spPr>
          <a:xfrm>
            <a:off x="8305800" y="4800599"/>
            <a:ext cx="3312887" cy="1676401"/>
          </a:xfrm>
          <a:prstGeom prst="rect">
            <a:avLst/>
          </a:prstGeom>
        </p:spPr>
      </p:pic>
    </p:spTree>
    <p:extLst>
      <p:ext uri="{BB962C8B-B14F-4D97-AF65-F5344CB8AC3E}">
        <p14:creationId xmlns:p14="http://schemas.microsoft.com/office/powerpoint/2010/main" val="217684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AAA2AFB-F741-46FE-9D2A-A7D1B8500FFC}"/>
              </a:ext>
            </a:extLst>
          </p:cNvPr>
          <p:cNvSpPr>
            <a:spLocks noGrp="1"/>
          </p:cNvSpPr>
          <p:nvPr>
            <p:ph type="body" sz="quarter" idx="10"/>
          </p:nvPr>
        </p:nvSpPr>
        <p:spPr/>
        <p:txBody>
          <a:bodyPr/>
          <a:lstStyle/>
          <a:p>
            <a:endParaRPr lang="sv-SE"/>
          </a:p>
        </p:txBody>
      </p:sp>
      <p:sp>
        <p:nvSpPr>
          <p:cNvPr id="3" name="Rubrik 2">
            <a:extLst>
              <a:ext uri="{FF2B5EF4-FFF2-40B4-BE49-F238E27FC236}">
                <a16:creationId xmlns:a16="http://schemas.microsoft.com/office/drawing/2014/main" id="{884924F0-2398-4910-A1B4-C23597E8AD04}"/>
              </a:ext>
            </a:extLst>
          </p:cNvPr>
          <p:cNvSpPr>
            <a:spLocks noGrp="1"/>
          </p:cNvSpPr>
          <p:nvPr>
            <p:ph type="ctrTitle"/>
          </p:nvPr>
        </p:nvSpPr>
        <p:spPr/>
        <p:txBody>
          <a:bodyPr/>
          <a:lstStyle/>
          <a:p>
            <a:r>
              <a:rPr lang="sv-SE" dirty="0"/>
              <a:t>Exploateringsprojekt – bostäder &amp; verksamheter</a:t>
            </a:r>
          </a:p>
        </p:txBody>
      </p:sp>
    </p:spTree>
    <p:extLst>
      <p:ext uri="{BB962C8B-B14F-4D97-AF65-F5344CB8AC3E}">
        <p14:creationId xmlns:p14="http://schemas.microsoft.com/office/powerpoint/2010/main" val="3085299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solcell, föremål utomhus&#10;&#10;Automatiskt genererad beskrivning">
            <a:extLst>
              <a:ext uri="{FF2B5EF4-FFF2-40B4-BE49-F238E27FC236}">
                <a16:creationId xmlns:a16="http://schemas.microsoft.com/office/drawing/2014/main" id="{A7B38903-7D80-44CC-9653-06911AA3200D}"/>
              </a:ext>
            </a:extLst>
          </p:cNvPr>
          <p:cNvPicPr>
            <a:picLocks noGrp="1" noChangeAspect="1"/>
          </p:cNvPicPr>
          <p:nvPr>
            <p:ph idx="10"/>
          </p:nvPr>
        </p:nvPicPr>
        <p:blipFill>
          <a:blip r:embed="rId3">
            <a:extLst>
              <a:ext uri="{837473B0-CC2E-450A-ABE3-18F120FF3D39}">
                <a1611:picAttrSrcUrl xmlns:a1611="http://schemas.microsoft.com/office/drawing/2016/11/main" r:id="rId4"/>
              </a:ext>
            </a:extLst>
          </a:blip>
          <a:stretch>
            <a:fillRect/>
          </a:stretch>
        </p:blipFill>
        <p:spPr>
          <a:xfrm>
            <a:off x="893822" y="2086266"/>
            <a:ext cx="5984758" cy="4488569"/>
          </a:xfrm>
        </p:spPr>
      </p:pic>
      <p:sp>
        <p:nvSpPr>
          <p:cNvPr id="3" name="Rubrik 2">
            <a:extLst>
              <a:ext uri="{FF2B5EF4-FFF2-40B4-BE49-F238E27FC236}">
                <a16:creationId xmlns:a16="http://schemas.microsoft.com/office/drawing/2014/main" id="{9D1CBB54-0756-4F79-898D-26EB77A846C2}"/>
              </a:ext>
            </a:extLst>
          </p:cNvPr>
          <p:cNvSpPr>
            <a:spLocks noGrp="1"/>
          </p:cNvSpPr>
          <p:nvPr>
            <p:ph type="ctrTitle"/>
          </p:nvPr>
        </p:nvSpPr>
        <p:spPr/>
        <p:txBody>
          <a:bodyPr/>
          <a:lstStyle/>
          <a:p>
            <a:br>
              <a:rPr lang="sv-SE" b="1" dirty="0">
                <a:solidFill>
                  <a:srgbClr val="00B0F0"/>
                </a:solidFill>
                <a:latin typeface="Segoe UI Semilight"/>
                <a:ea typeface="Source Sans Pro Light"/>
                <a:cs typeface="Segoe UI Semilight"/>
              </a:rPr>
            </a:br>
            <a:endParaRPr lang="sv-SE" dirty="0"/>
          </a:p>
        </p:txBody>
      </p:sp>
      <p:sp>
        <p:nvSpPr>
          <p:cNvPr id="4" name="Rektangel 3">
            <a:extLst>
              <a:ext uri="{FF2B5EF4-FFF2-40B4-BE49-F238E27FC236}">
                <a16:creationId xmlns:a16="http://schemas.microsoft.com/office/drawing/2014/main" id="{53C545BB-7A1F-4D03-B435-A93EC98B37ED}"/>
              </a:ext>
            </a:extLst>
          </p:cNvPr>
          <p:cNvSpPr/>
          <p:nvPr/>
        </p:nvSpPr>
        <p:spPr>
          <a:xfrm>
            <a:off x="738131" y="481319"/>
            <a:ext cx="8365487" cy="1446550"/>
          </a:xfrm>
          <a:prstGeom prst="rect">
            <a:avLst/>
          </a:prstGeom>
        </p:spPr>
        <p:txBody>
          <a:bodyPr wrap="square">
            <a:spAutoFit/>
          </a:bodyPr>
          <a:lstStyle/>
          <a:p>
            <a:r>
              <a:rPr lang="sv-SE" sz="4400" b="1" dirty="0">
                <a:solidFill>
                  <a:schemeClr val="bg1"/>
                </a:solidFill>
                <a:latin typeface="+mj-lt"/>
                <a:ea typeface="Source Sans Pro Light"/>
                <a:cs typeface="Segoe UI Semilight"/>
              </a:rPr>
              <a:t>Installation av solceller på platta tak i verksamhetsområden</a:t>
            </a:r>
            <a:endParaRPr lang="sv-SE" sz="4400" dirty="0">
              <a:solidFill>
                <a:schemeClr val="bg1"/>
              </a:solidFill>
              <a:latin typeface="+mj-lt"/>
            </a:endParaRPr>
          </a:p>
        </p:txBody>
      </p:sp>
      <p:pic>
        <p:nvPicPr>
          <p:cNvPr id="7" name="Bildobjekt 6" descr="En bild som visar text&#10;&#10;Automatiskt genererad beskrivning">
            <a:extLst>
              <a:ext uri="{FF2B5EF4-FFF2-40B4-BE49-F238E27FC236}">
                <a16:creationId xmlns:a16="http://schemas.microsoft.com/office/drawing/2014/main" id="{C5098871-D9AA-4CC4-803A-DFB26280CAD6}"/>
              </a:ext>
            </a:extLst>
          </p:cNvPr>
          <p:cNvPicPr>
            <a:picLocks noChangeAspect="1"/>
          </p:cNvPicPr>
          <p:nvPr/>
        </p:nvPicPr>
        <p:blipFill rotWithShape="1">
          <a:blip r:embed="rId5"/>
          <a:srcRect l="8021" t="36091" r="8771" b="7769"/>
          <a:stretch/>
        </p:blipFill>
        <p:spPr>
          <a:xfrm>
            <a:off x="8305800" y="4800599"/>
            <a:ext cx="3312887" cy="1676401"/>
          </a:xfrm>
          <a:prstGeom prst="rect">
            <a:avLst/>
          </a:prstGeom>
        </p:spPr>
      </p:pic>
    </p:spTree>
    <p:extLst>
      <p:ext uri="{BB962C8B-B14F-4D97-AF65-F5344CB8AC3E}">
        <p14:creationId xmlns:p14="http://schemas.microsoft.com/office/powerpoint/2010/main" val="2807951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8F69AD0-8C71-4774-A785-AB1A8A46F6A0}"/>
              </a:ext>
            </a:extLst>
          </p:cNvPr>
          <p:cNvSpPr>
            <a:spLocks noGrp="1"/>
          </p:cNvSpPr>
          <p:nvPr>
            <p:ph type="ctrTitle"/>
          </p:nvPr>
        </p:nvSpPr>
        <p:spPr>
          <a:prstGeom prst="rect">
            <a:avLst/>
          </a:prstGeom>
        </p:spPr>
        <p:txBody>
          <a:bodyPr/>
          <a:lstStyle/>
          <a:p>
            <a:r>
              <a:rPr lang="sv-SE" dirty="0">
                <a:latin typeface="Source Sans Pro Semibold" panose="020B0603030403020204" pitchFamily="34" charset="0"/>
                <a:ea typeface="Source Sans Pro Semibold" panose="020B0603030403020204" pitchFamily="34" charset="0"/>
              </a:rPr>
              <a:t>Tidplan</a:t>
            </a:r>
          </a:p>
        </p:txBody>
      </p:sp>
      <p:sp>
        <p:nvSpPr>
          <p:cNvPr id="5" name="Pil: höger 4">
            <a:extLst>
              <a:ext uri="{FF2B5EF4-FFF2-40B4-BE49-F238E27FC236}">
                <a16:creationId xmlns:a16="http://schemas.microsoft.com/office/drawing/2014/main" id="{07C7CA8D-764B-4880-BEAC-9DC1EA6F6E26}"/>
              </a:ext>
            </a:extLst>
          </p:cNvPr>
          <p:cNvSpPr/>
          <p:nvPr/>
        </p:nvSpPr>
        <p:spPr>
          <a:xfrm>
            <a:off x="400027" y="3178187"/>
            <a:ext cx="11212135" cy="607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Source Sans Pro" panose="020B0503030403020204" pitchFamily="34" charset="0"/>
              <a:ea typeface="Source Sans Pro" panose="020B0503030403020204" pitchFamily="34" charset="0"/>
            </a:endParaRPr>
          </a:p>
        </p:txBody>
      </p:sp>
      <p:sp>
        <p:nvSpPr>
          <p:cNvPr id="6" name="textruta 5">
            <a:extLst>
              <a:ext uri="{FF2B5EF4-FFF2-40B4-BE49-F238E27FC236}">
                <a16:creationId xmlns:a16="http://schemas.microsoft.com/office/drawing/2014/main" id="{FA4998CA-174D-4CA7-AABD-9A26B56DDB18}"/>
              </a:ext>
            </a:extLst>
          </p:cNvPr>
          <p:cNvSpPr txBox="1"/>
          <p:nvPr/>
        </p:nvSpPr>
        <p:spPr>
          <a:xfrm>
            <a:off x="400027" y="4138697"/>
            <a:ext cx="1071379" cy="923330"/>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Grupper startas upp</a:t>
            </a:r>
          </a:p>
        </p:txBody>
      </p:sp>
      <p:sp>
        <p:nvSpPr>
          <p:cNvPr id="7" name="textruta 6">
            <a:extLst>
              <a:ext uri="{FF2B5EF4-FFF2-40B4-BE49-F238E27FC236}">
                <a16:creationId xmlns:a16="http://schemas.microsoft.com/office/drawing/2014/main" id="{5A786A20-30B6-4A50-90D8-AB9BD27646DF}"/>
              </a:ext>
            </a:extLst>
          </p:cNvPr>
          <p:cNvSpPr txBox="1"/>
          <p:nvPr/>
        </p:nvSpPr>
        <p:spPr>
          <a:xfrm rot="900000">
            <a:off x="352935" y="2452127"/>
            <a:ext cx="1337149" cy="646331"/>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September 2022</a:t>
            </a:r>
          </a:p>
        </p:txBody>
      </p:sp>
      <p:sp>
        <p:nvSpPr>
          <p:cNvPr id="8" name="textruta 7">
            <a:extLst>
              <a:ext uri="{FF2B5EF4-FFF2-40B4-BE49-F238E27FC236}">
                <a16:creationId xmlns:a16="http://schemas.microsoft.com/office/drawing/2014/main" id="{D6AE76E5-811F-46DB-8F4D-AA361A623213}"/>
              </a:ext>
            </a:extLst>
          </p:cNvPr>
          <p:cNvSpPr txBox="1"/>
          <p:nvPr/>
        </p:nvSpPr>
        <p:spPr>
          <a:xfrm rot="900000">
            <a:off x="2046239" y="2478402"/>
            <a:ext cx="1158319" cy="658348"/>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Oktober 2022</a:t>
            </a:r>
          </a:p>
        </p:txBody>
      </p:sp>
      <p:sp>
        <p:nvSpPr>
          <p:cNvPr id="9" name="textruta 8">
            <a:extLst>
              <a:ext uri="{FF2B5EF4-FFF2-40B4-BE49-F238E27FC236}">
                <a16:creationId xmlns:a16="http://schemas.microsoft.com/office/drawing/2014/main" id="{A7EE3426-AF07-4A0B-8E4F-15F6E29CE7AB}"/>
              </a:ext>
            </a:extLst>
          </p:cNvPr>
          <p:cNvSpPr txBox="1"/>
          <p:nvPr/>
        </p:nvSpPr>
        <p:spPr>
          <a:xfrm rot="900000" flipH="1">
            <a:off x="5848342" y="2282418"/>
            <a:ext cx="947378" cy="646331"/>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Januari 2023</a:t>
            </a:r>
          </a:p>
        </p:txBody>
      </p:sp>
      <p:sp>
        <p:nvSpPr>
          <p:cNvPr id="11" name="textruta 10">
            <a:extLst>
              <a:ext uri="{FF2B5EF4-FFF2-40B4-BE49-F238E27FC236}">
                <a16:creationId xmlns:a16="http://schemas.microsoft.com/office/drawing/2014/main" id="{B24360DB-63B8-485D-8F29-C406B896B5B2}"/>
              </a:ext>
            </a:extLst>
          </p:cNvPr>
          <p:cNvSpPr txBox="1"/>
          <p:nvPr/>
        </p:nvSpPr>
        <p:spPr>
          <a:xfrm rot="900000">
            <a:off x="8724334" y="2438939"/>
            <a:ext cx="735706" cy="646331"/>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Mars 2023</a:t>
            </a:r>
          </a:p>
        </p:txBody>
      </p:sp>
      <p:sp>
        <p:nvSpPr>
          <p:cNvPr id="12" name="textruta 11">
            <a:extLst>
              <a:ext uri="{FF2B5EF4-FFF2-40B4-BE49-F238E27FC236}">
                <a16:creationId xmlns:a16="http://schemas.microsoft.com/office/drawing/2014/main" id="{E1DDAAC3-FC4B-4F5B-9ABC-63D11F50D9C1}"/>
              </a:ext>
            </a:extLst>
          </p:cNvPr>
          <p:cNvSpPr txBox="1"/>
          <p:nvPr/>
        </p:nvSpPr>
        <p:spPr>
          <a:xfrm rot="900000">
            <a:off x="9627431" y="2486970"/>
            <a:ext cx="1121741" cy="646331"/>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31 Mars 2023</a:t>
            </a:r>
          </a:p>
        </p:txBody>
      </p:sp>
      <p:sp>
        <p:nvSpPr>
          <p:cNvPr id="13" name="textruta 12">
            <a:extLst>
              <a:ext uri="{FF2B5EF4-FFF2-40B4-BE49-F238E27FC236}">
                <a16:creationId xmlns:a16="http://schemas.microsoft.com/office/drawing/2014/main" id="{363DB5CF-BE32-4B67-8AD1-DCE751AA6135}"/>
              </a:ext>
            </a:extLst>
          </p:cNvPr>
          <p:cNvSpPr txBox="1"/>
          <p:nvPr/>
        </p:nvSpPr>
        <p:spPr>
          <a:xfrm>
            <a:off x="2057399" y="4610699"/>
            <a:ext cx="1563247" cy="369332"/>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Dialogmöte</a:t>
            </a:r>
            <a:r>
              <a:rPr lang="sv-SE" sz="1600" dirty="0">
                <a:solidFill>
                  <a:schemeClr val="bg1"/>
                </a:solidFill>
                <a:latin typeface="Source Sans Pro" panose="020B0503030403020204" pitchFamily="34" charset="0"/>
                <a:ea typeface="Source Sans Pro" panose="020B0503030403020204" pitchFamily="34" charset="0"/>
              </a:rPr>
              <a:t> 1 </a:t>
            </a:r>
          </a:p>
        </p:txBody>
      </p:sp>
      <p:sp>
        <p:nvSpPr>
          <p:cNvPr id="15" name="textruta 14">
            <a:extLst>
              <a:ext uri="{FF2B5EF4-FFF2-40B4-BE49-F238E27FC236}">
                <a16:creationId xmlns:a16="http://schemas.microsoft.com/office/drawing/2014/main" id="{E79FC7C1-BF61-4527-8772-8E102D0C82FE}"/>
              </a:ext>
            </a:extLst>
          </p:cNvPr>
          <p:cNvSpPr txBox="1"/>
          <p:nvPr/>
        </p:nvSpPr>
        <p:spPr>
          <a:xfrm>
            <a:off x="5412784" y="4949253"/>
            <a:ext cx="1910918" cy="369332"/>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Dialogmöte 2</a:t>
            </a:r>
          </a:p>
        </p:txBody>
      </p:sp>
      <p:sp>
        <p:nvSpPr>
          <p:cNvPr id="17" name="textruta 16">
            <a:extLst>
              <a:ext uri="{FF2B5EF4-FFF2-40B4-BE49-F238E27FC236}">
                <a16:creationId xmlns:a16="http://schemas.microsoft.com/office/drawing/2014/main" id="{190B5607-48C8-4975-8E97-BCC1C36AB929}"/>
              </a:ext>
            </a:extLst>
          </p:cNvPr>
          <p:cNvSpPr txBox="1"/>
          <p:nvPr/>
        </p:nvSpPr>
        <p:spPr>
          <a:xfrm>
            <a:off x="9414166" y="4092824"/>
            <a:ext cx="1499990" cy="646331"/>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Investerings-</a:t>
            </a:r>
          </a:p>
          <a:p>
            <a:r>
              <a:rPr lang="sv-SE" dirty="0">
                <a:solidFill>
                  <a:schemeClr val="bg1"/>
                </a:solidFill>
                <a:latin typeface="Source Sans Pro" panose="020B0503030403020204" pitchFamily="34" charset="0"/>
                <a:ea typeface="Source Sans Pro" panose="020B0503030403020204" pitchFamily="34" charset="0"/>
              </a:rPr>
              <a:t>koncept klart</a:t>
            </a:r>
          </a:p>
        </p:txBody>
      </p:sp>
      <p:sp>
        <p:nvSpPr>
          <p:cNvPr id="18" name="textruta 17">
            <a:extLst>
              <a:ext uri="{FF2B5EF4-FFF2-40B4-BE49-F238E27FC236}">
                <a16:creationId xmlns:a16="http://schemas.microsoft.com/office/drawing/2014/main" id="{3591031A-3992-4076-B882-32688B8ABAEC}"/>
              </a:ext>
            </a:extLst>
          </p:cNvPr>
          <p:cNvSpPr txBox="1"/>
          <p:nvPr/>
        </p:nvSpPr>
        <p:spPr>
          <a:xfrm>
            <a:off x="8328880" y="4994602"/>
            <a:ext cx="1572499" cy="369332"/>
          </a:xfrm>
          <a:prstGeom prst="rect">
            <a:avLst/>
          </a:prstGeom>
          <a:noFill/>
        </p:spPr>
        <p:txBody>
          <a:bodyPr wrap="square" rtlCol="0">
            <a:spAutoFit/>
          </a:bodyPr>
          <a:lstStyle/>
          <a:p>
            <a:r>
              <a:rPr lang="sv-SE" dirty="0">
                <a:solidFill>
                  <a:schemeClr val="bg1"/>
                </a:solidFill>
                <a:latin typeface="Source Sans Pro" panose="020B0503030403020204" pitchFamily="34" charset="0"/>
                <a:ea typeface="Source Sans Pro" panose="020B0503030403020204" pitchFamily="34" charset="0"/>
              </a:rPr>
              <a:t>Dialogmöte 3</a:t>
            </a:r>
          </a:p>
        </p:txBody>
      </p:sp>
      <p:cxnSp>
        <p:nvCxnSpPr>
          <p:cNvPr id="4" name="Rak pilkoppling 3">
            <a:extLst>
              <a:ext uri="{FF2B5EF4-FFF2-40B4-BE49-F238E27FC236}">
                <a16:creationId xmlns:a16="http://schemas.microsoft.com/office/drawing/2014/main" id="{AF5A6897-78BB-42A9-9329-72C883F6C851}"/>
              </a:ext>
            </a:extLst>
          </p:cNvPr>
          <p:cNvCxnSpPr>
            <a:cxnSpLocks/>
          </p:cNvCxnSpPr>
          <p:nvPr/>
        </p:nvCxnSpPr>
        <p:spPr>
          <a:xfrm flipV="1">
            <a:off x="6228185" y="3643188"/>
            <a:ext cx="0" cy="11407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Rak pilkoppling 23">
            <a:extLst>
              <a:ext uri="{FF2B5EF4-FFF2-40B4-BE49-F238E27FC236}">
                <a16:creationId xmlns:a16="http://schemas.microsoft.com/office/drawing/2014/main" id="{4A80B723-2D60-4FCC-AD1A-5A43D20A942E}"/>
              </a:ext>
            </a:extLst>
          </p:cNvPr>
          <p:cNvCxnSpPr>
            <a:cxnSpLocks/>
          </p:cNvCxnSpPr>
          <p:nvPr/>
        </p:nvCxnSpPr>
        <p:spPr>
          <a:xfrm flipV="1">
            <a:off x="2624673" y="3638155"/>
            <a:ext cx="0" cy="9453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Rak pilkoppling 26">
            <a:extLst>
              <a:ext uri="{FF2B5EF4-FFF2-40B4-BE49-F238E27FC236}">
                <a16:creationId xmlns:a16="http://schemas.microsoft.com/office/drawing/2014/main" id="{1BA07813-89F5-49C1-8B9F-569AC89529C7}"/>
              </a:ext>
            </a:extLst>
          </p:cNvPr>
          <p:cNvCxnSpPr>
            <a:cxnSpLocks/>
          </p:cNvCxnSpPr>
          <p:nvPr/>
        </p:nvCxnSpPr>
        <p:spPr>
          <a:xfrm flipV="1">
            <a:off x="785812" y="3785329"/>
            <a:ext cx="1" cy="3533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Rak pilkoppling 34">
            <a:extLst>
              <a:ext uri="{FF2B5EF4-FFF2-40B4-BE49-F238E27FC236}">
                <a16:creationId xmlns:a16="http://schemas.microsoft.com/office/drawing/2014/main" id="{7FA19036-D2C6-4973-949A-B23F1B21FE58}"/>
              </a:ext>
            </a:extLst>
          </p:cNvPr>
          <p:cNvCxnSpPr>
            <a:cxnSpLocks/>
          </p:cNvCxnSpPr>
          <p:nvPr/>
        </p:nvCxnSpPr>
        <p:spPr>
          <a:xfrm flipV="1">
            <a:off x="9040867" y="3653080"/>
            <a:ext cx="0" cy="12356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Rak pilkoppling 24">
            <a:extLst>
              <a:ext uri="{FF2B5EF4-FFF2-40B4-BE49-F238E27FC236}">
                <a16:creationId xmlns:a16="http://schemas.microsoft.com/office/drawing/2014/main" id="{43C2EFBC-35A4-4FFF-A808-08C01D43664C}"/>
              </a:ext>
            </a:extLst>
          </p:cNvPr>
          <p:cNvCxnSpPr>
            <a:cxnSpLocks/>
          </p:cNvCxnSpPr>
          <p:nvPr/>
        </p:nvCxnSpPr>
        <p:spPr>
          <a:xfrm flipV="1">
            <a:off x="738130" y="5150884"/>
            <a:ext cx="0" cy="673355"/>
          </a:xfrm>
          <a:prstGeom prst="straightConnector1">
            <a:avLst/>
          </a:prstGeom>
          <a:ln w="38100">
            <a:solidFill>
              <a:srgbClr val="E5005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a:extLst>
              <a:ext uri="{FF2B5EF4-FFF2-40B4-BE49-F238E27FC236}">
                <a16:creationId xmlns:a16="http://schemas.microsoft.com/office/drawing/2014/main" id="{1584E7D5-A3BA-44F7-ADEE-B5BCAEF79269}"/>
              </a:ext>
            </a:extLst>
          </p:cNvPr>
          <p:cNvCxnSpPr>
            <a:cxnSpLocks/>
          </p:cNvCxnSpPr>
          <p:nvPr/>
        </p:nvCxnSpPr>
        <p:spPr>
          <a:xfrm flipH="1" flipV="1">
            <a:off x="11080728" y="3643187"/>
            <a:ext cx="14348" cy="12590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Rak pilkoppling 31">
            <a:extLst>
              <a:ext uri="{FF2B5EF4-FFF2-40B4-BE49-F238E27FC236}">
                <a16:creationId xmlns:a16="http://schemas.microsoft.com/office/drawing/2014/main" id="{0EBD10A6-2068-4DE9-8925-F8CCE3ABB855}"/>
              </a:ext>
            </a:extLst>
          </p:cNvPr>
          <p:cNvCxnSpPr>
            <a:cxnSpLocks/>
          </p:cNvCxnSpPr>
          <p:nvPr/>
        </p:nvCxnSpPr>
        <p:spPr>
          <a:xfrm flipH="1" flipV="1">
            <a:off x="10158752" y="3643187"/>
            <a:ext cx="1" cy="4726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F9445566-ADB8-428C-8E15-DD0A5C2C3925}"/>
              </a:ext>
            </a:extLst>
          </p:cNvPr>
          <p:cNvSpPr/>
          <p:nvPr/>
        </p:nvSpPr>
        <p:spPr>
          <a:xfrm rot="1260674" flipH="1">
            <a:off x="10713026" y="2029352"/>
            <a:ext cx="740785" cy="923330"/>
          </a:xfrm>
          <a:prstGeom prst="rect">
            <a:avLst/>
          </a:prstGeom>
        </p:spPr>
        <p:txBody>
          <a:bodyPr wrap="square">
            <a:spAutoFit/>
          </a:bodyPr>
          <a:lstStyle/>
          <a:p>
            <a:r>
              <a:rPr lang="sv-SE" dirty="0">
                <a:solidFill>
                  <a:schemeClr val="bg1"/>
                </a:solidFill>
                <a:latin typeface="Source Sans Pro" panose="020B0503030403020204" pitchFamily="34" charset="0"/>
                <a:ea typeface="Source Sans Pro" panose="020B0503030403020204" pitchFamily="34" charset="0"/>
              </a:rPr>
              <a:t>28 april</a:t>
            </a:r>
          </a:p>
          <a:p>
            <a:r>
              <a:rPr lang="sv-SE" dirty="0">
                <a:solidFill>
                  <a:schemeClr val="bg1"/>
                </a:solidFill>
                <a:latin typeface="Source Sans Pro" panose="020B0503030403020204" pitchFamily="34" charset="0"/>
                <a:ea typeface="Source Sans Pro" panose="020B0503030403020204" pitchFamily="34" charset="0"/>
              </a:rPr>
              <a:t>2023</a:t>
            </a:r>
          </a:p>
        </p:txBody>
      </p:sp>
      <p:sp>
        <p:nvSpPr>
          <p:cNvPr id="33" name="textruta 32">
            <a:extLst>
              <a:ext uri="{FF2B5EF4-FFF2-40B4-BE49-F238E27FC236}">
                <a16:creationId xmlns:a16="http://schemas.microsoft.com/office/drawing/2014/main" id="{BACC6764-C2E7-4C02-86F8-A0520C4C0B55}"/>
              </a:ext>
            </a:extLst>
          </p:cNvPr>
          <p:cNvSpPr txBox="1"/>
          <p:nvPr/>
        </p:nvSpPr>
        <p:spPr>
          <a:xfrm>
            <a:off x="10572122" y="4991466"/>
            <a:ext cx="1294287" cy="646331"/>
          </a:xfrm>
          <a:prstGeom prst="rect">
            <a:avLst/>
          </a:prstGeom>
          <a:noFill/>
        </p:spPr>
        <p:txBody>
          <a:bodyPr wrap="square" rtlCol="0">
            <a:spAutoFit/>
          </a:bodyPr>
          <a:lstStyle/>
          <a:p>
            <a:r>
              <a:rPr lang="sv-SE" b="1" dirty="0">
                <a:solidFill>
                  <a:schemeClr val="bg1"/>
                </a:solidFill>
              </a:rPr>
              <a:t>Inlämning till EU</a:t>
            </a:r>
          </a:p>
        </p:txBody>
      </p:sp>
      <p:sp>
        <p:nvSpPr>
          <p:cNvPr id="2" name="Stjärna: 5 punkter 1">
            <a:extLst>
              <a:ext uri="{FF2B5EF4-FFF2-40B4-BE49-F238E27FC236}">
                <a16:creationId xmlns:a16="http://schemas.microsoft.com/office/drawing/2014/main" id="{3F2ED860-C0F9-A9E5-C5BB-255A7AEA6C25}"/>
              </a:ext>
            </a:extLst>
          </p:cNvPr>
          <p:cNvSpPr/>
          <p:nvPr/>
        </p:nvSpPr>
        <p:spPr>
          <a:xfrm>
            <a:off x="5543550" y="3371850"/>
            <a:ext cx="238125" cy="21907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Stjärna: 5 punkter 9">
            <a:extLst>
              <a:ext uri="{FF2B5EF4-FFF2-40B4-BE49-F238E27FC236}">
                <a16:creationId xmlns:a16="http://schemas.microsoft.com/office/drawing/2014/main" id="{DC0CA215-0F25-8F35-0A87-070152B55A9B}"/>
              </a:ext>
            </a:extLst>
          </p:cNvPr>
          <p:cNvSpPr/>
          <p:nvPr/>
        </p:nvSpPr>
        <p:spPr>
          <a:xfrm>
            <a:off x="3514725" y="6048375"/>
            <a:ext cx="238125" cy="21907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Stjärna: 5 punkter 15">
            <a:extLst>
              <a:ext uri="{FF2B5EF4-FFF2-40B4-BE49-F238E27FC236}">
                <a16:creationId xmlns:a16="http://schemas.microsoft.com/office/drawing/2014/main" id="{1D73F1CE-23F8-923E-564D-0FD4904D12DD}"/>
              </a:ext>
            </a:extLst>
          </p:cNvPr>
          <p:cNvSpPr/>
          <p:nvPr/>
        </p:nvSpPr>
        <p:spPr>
          <a:xfrm>
            <a:off x="7981950" y="3371850"/>
            <a:ext cx="238125" cy="21907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Stjärna: 5 punkter 18">
            <a:extLst>
              <a:ext uri="{FF2B5EF4-FFF2-40B4-BE49-F238E27FC236}">
                <a16:creationId xmlns:a16="http://schemas.microsoft.com/office/drawing/2014/main" id="{C2CD91AE-0E25-6D5C-C26F-0214DAFE7693}"/>
              </a:ext>
            </a:extLst>
          </p:cNvPr>
          <p:cNvSpPr/>
          <p:nvPr/>
        </p:nvSpPr>
        <p:spPr>
          <a:xfrm>
            <a:off x="3486150" y="3371850"/>
            <a:ext cx="238125" cy="21907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Stjärna: 5 punkter 19">
            <a:extLst>
              <a:ext uri="{FF2B5EF4-FFF2-40B4-BE49-F238E27FC236}">
                <a16:creationId xmlns:a16="http://schemas.microsoft.com/office/drawing/2014/main" id="{B1DBB480-86BE-03FC-441B-7AD9435BF7A5}"/>
              </a:ext>
            </a:extLst>
          </p:cNvPr>
          <p:cNvSpPr/>
          <p:nvPr/>
        </p:nvSpPr>
        <p:spPr>
          <a:xfrm>
            <a:off x="666750" y="3371850"/>
            <a:ext cx="238125" cy="21907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a:extLst>
              <a:ext uri="{FF2B5EF4-FFF2-40B4-BE49-F238E27FC236}">
                <a16:creationId xmlns:a16="http://schemas.microsoft.com/office/drawing/2014/main" id="{AC84A903-6B15-F317-0379-9F583BC1BD94}"/>
              </a:ext>
            </a:extLst>
          </p:cNvPr>
          <p:cNvSpPr txBox="1"/>
          <p:nvPr/>
        </p:nvSpPr>
        <p:spPr>
          <a:xfrm>
            <a:off x="3756024" y="6051548"/>
            <a:ext cx="11747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200" dirty="0">
                <a:solidFill>
                  <a:schemeClr val="bg1"/>
                </a:solidFill>
                <a:cs typeface="Calibri"/>
              </a:rPr>
              <a:t>Referensgrupp</a:t>
            </a:r>
            <a:endParaRPr lang="sv-SE" sz="1200" dirty="0">
              <a:solidFill>
                <a:schemeClr val="bg1"/>
              </a:solidFill>
            </a:endParaRPr>
          </a:p>
        </p:txBody>
      </p:sp>
      <p:sp>
        <p:nvSpPr>
          <p:cNvPr id="21" name="Ellips 20">
            <a:extLst>
              <a:ext uri="{FF2B5EF4-FFF2-40B4-BE49-F238E27FC236}">
                <a16:creationId xmlns:a16="http://schemas.microsoft.com/office/drawing/2014/main" id="{4191F58C-DF8D-D541-352F-F5C410F8C826}"/>
              </a:ext>
            </a:extLst>
          </p:cNvPr>
          <p:cNvSpPr/>
          <p:nvPr/>
        </p:nvSpPr>
        <p:spPr>
          <a:xfrm flipH="1">
            <a:off x="6480175" y="3400425"/>
            <a:ext cx="166687" cy="166688"/>
          </a:xfrm>
          <a:prstGeom prst="ellipse">
            <a:avLst/>
          </a:prstGeom>
          <a:solidFill>
            <a:srgbClr val="1951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50F9D55E-F282-2F53-9836-468403D62CDF}"/>
              </a:ext>
            </a:extLst>
          </p:cNvPr>
          <p:cNvSpPr/>
          <p:nvPr/>
        </p:nvSpPr>
        <p:spPr>
          <a:xfrm flipH="1">
            <a:off x="3551236" y="6440488"/>
            <a:ext cx="166687" cy="166688"/>
          </a:xfrm>
          <a:prstGeom prst="ellipse">
            <a:avLst/>
          </a:prstGeom>
          <a:solidFill>
            <a:srgbClr val="1951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Ellips 25">
            <a:extLst>
              <a:ext uri="{FF2B5EF4-FFF2-40B4-BE49-F238E27FC236}">
                <a16:creationId xmlns:a16="http://schemas.microsoft.com/office/drawing/2014/main" id="{F57F61A2-334E-67B3-8685-C3ED40610264}"/>
              </a:ext>
            </a:extLst>
          </p:cNvPr>
          <p:cNvSpPr/>
          <p:nvPr/>
        </p:nvSpPr>
        <p:spPr>
          <a:xfrm flipH="1">
            <a:off x="9250361" y="3392488"/>
            <a:ext cx="166687" cy="166688"/>
          </a:xfrm>
          <a:prstGeom prst="ellipse">
            <a:avLst/>
          </a:prstGeom>
          <a:solidFill>
            <a:srgbClr val="1951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5ACD7D62-5C60-7624-44F4-FE21C2BCC858}"/>
              </a:ext>
            </a:extLst>
          </p:cNvPr>
          <p:cNvSpPr/>
          <p:nvPr/>
        </p:nvSpPr>
        <p:spPr>
          <a:xfrm flipH="1">
            <a:off x="4440236" y="3400425"/>
            <a:ext cx="166687" cy="166688"/>
          </a:xfrm>
          <a:prstGeom prst="ellipse">
            <a:avLst/>
          </a:prstGeom>
          <a:solidFill>
            <a:srgbClr val="1951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725B72FC-894B-C959-DF0F-7C2767D2E0C9}"/>
              </a:ext>
            </a:extLst>
          </p:cNvPr>
          <p:cNvSpPr/>
          <p:nvPr/>
        </p:nvSpPr>
        <p:spPr>
          <a:xfrm flipH="1">
            <a:off x="1630361" y="3392488"/>
            <a:ext cx="166687" cy="166688"/>
          </a:xfrm>
          <a:prstGeom prst="ellipse">
            <a:avLst/>
          </a:prstGeom>
          <a:solidFill>
            <a:srgbClr val="1951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6A461B56-B982-C9A7-DBF1-613EDE46CD7E}"/>
              </a:ext>
            </a:extLst>
          </p:cNvPr>
          <p:cNvSpPr txBox="1"/>
          <p:nvPr/>
        </p:nvSpPr>
        <p:spPr>
          <a:xfrm>
            <a:off x="3757612" y="6408738"/>
            <a:ext cx="13096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200" dirty="0">
                <a:solidFill>
                  <a:schemeClr val="bg1"/>
                </a:solidFill>
                <a:cs typeface="Calibri"/>
              </a:rPr>
              <a:t>Styrgrupp</a:t>
            </a:r>
            <a:endParaRPr lang="sv-SE" sz="1200" dirty="0">
              <a:solidFill>
                <a:schemeClr val="bg1"/>
              </a:solidFill>
            </a:endParaRPr>
          </a:p>
        </p:txBody>
      </p:sp>
      <p:sp>
        <p:nvSpPr>
          <p:cNvPr id="34" name="Pil: höger 33">
            <a:extLst>
              <a:ext uri="{FF2B5EF4-FFF2-40B4-BE49-F238E27FC236}">
                <a16:creationId xmlns:a16="http://schemas.microsoft.com/office/drawing/2014/main" id="{8792B954-3705-4E35-B9CD-7C6A7697C641}"/>
              </a:ext>
            </a:extLst>
          </p:cNvPr>
          <p:cNvSpPr/>
          <p:nvPr/>
        </p:nvSpPr>
        <p:spPr>
          <a:xfrm>
            <a:off x="5738802" y="6482509"/>
            <a:ext cx="617393" cy="234006"/>
          </a:xfrm>
          <a:prstGeom prst="rightArrow">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Pil: höger 36">
            <a:extLst>
              <a:ext uri="{FF2B5EF4-FFF2-40B4-BE49-F238E27FC236}">
                <a16:creationId xmlns:a16="http://schemas.microsoft.com/office/drawing/2014/main" id="{01D4F67B-AA71-4F7A-868B-613F0E26D5D2}"/>
              </a:ext>
            </a:extLst>
          </p:cNvPr>
          <p:cNvSpPr/>
          <p:nvPr/>
        </p:nvSpPr>
        <p:spPr>
          <a:xfrm>
            <a:off x="400027" y="3081426"/>
            <a:ext cx="10889691" cy="298271"/>
          </a:xfrm>
          <a:prstGeom prst="rightArrow">
            <a:avLst>
              <a:gd name="adj1" fmla="val 43221"/>
              <a:gd name="adj2" fmla="val 50000"/>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textruta 38">
            <a:extLst>
              <a:ext uri="{FF2B5EF4-FFF2-40B4-BE49-F238E27FC236}">
                <a16:creationId xmlns:a16="http://schemas.microsoft.com/office/drawing/2014/main" id="{401992AC-E6A7-47CE-8E18-063D1CE9224B}"/>
              </a:ext>
            </a:extLst>
          </p:cNvPr>
          <p:cNvSpPr txBox="1"/>
          <p:nvPr/>
        </p:nvSpPr>
        <p:spPr>
          <a:xfrm>
            <a:off x="6356195" y="6439516"/>
            <a:ext cx="1717288" cy="307777"/>
          </a:xfrm>
          <a:prstGeom prst="rect">
            <a:avLst/>
          </a:prstGeom>
          <a:noFill/>
        </p:spPr>
        <p:txBody>
          <a:bodyPr wrap="square" rtlCol="0">
            <a:spAutoFit/>
          </a:bodyPr>
          <a:lstStyle/>
          <a:p>
            <a:r>
              <a:rPr lang="sv-SE" sz="1400" dirty="0">
                <a:solidFill>
                  <a:schemeClr val="bg1"/>
                </a:solidFill>
              </a:rPr>
              <a:t>Projektgrupp</a:t>
            </a:r>
          </a:p>
        </p:txBody>
      </p:sp>
    </p:spTree>
    <p:extLst>
      <p:ext uri="{BB962C8B-B14F-4D97-AF65-F5344CB8AC3E}">
        <p14:creationId xmlns:p14="http://schemas.microsoft.com/office/powerpoint/2010/main" val="428955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 calcmode="lin" valueType="num">
                                      <p:cBhvr>
                                        <p:cTn id="52"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3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l: höger 1">
            <a:extLst>
              <a:ext uri="{FF2B5EF4-FFF2-40B4-BE49-F238E27FC236}">
                <a16:creationId xmlns:a16="http://schemas.microsoft.com/office/drawing/2014/main" id="{7E11A5DA-7F28-4378-B49E-5966BF03BF0F}"/>
              </a:ext>
            </a:extLst>
          </p:cNvPr>
          <p:cNvSpPr/>
          <p:nvPr/>
        </p:nvSpPr>
        <p:spPr>
          <a:xfrm>
            <a:off x="1385180" y="3512744"/>
            <a:ext cx="2163778" cy="1146998"/>
          </a:xfrm>
          <a:prstGeom prst="rightArrow">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Ansökan</a:t>
            </a:r>
          </a:p>
        </p:txBody>
      </p:sp>
      <p:sp>
        <p:nvSpPr>
          <p:cNvPr id="3" name="Pil: höger 2">
            <a:extLst>
              <a:ext uri="{FF2B5EF4-FFF2-40B4-BE49-F238E27FC236}">
                <a16:creationId xmlns:a16="http://schemas.microsoft.com/office/drawing/2014/main" id="{F948A81B-24D0-4D85-96F8-1DC8A074DD25}"/>
              </a:ext>
            </a:extLst>
          </p:cNvPr>
          <p:cNvSpPr/>
          <p:nvPr/>
        </p:nvSpPr>
        <p:spPr>
          <a:xfrm>
            <a:off x="3825090" y="3512744"/>
            <a:ext cx="2177357" cy="1267486"/>
          </a:xfrm>
          <a:prstGeom prst="rightArrow">
            <a:avLst/>
          </a:prstGeom>
          <a:solidFill>
            <a:srgbClr val="195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solidFill>
                  <a:schemeClr val="bg1"/>
                </a:solidFill>
              </a:rPr>
              <a:t>Koncept</a:t>
            </a:r>
          </a:p>
        </p:txBody>
      </p:sp>
      <p:sp>
        <p:nvSpPr>
          <p:cNvPr id="4" name="Pil: höger 3">
            <a:extLst>
              <a:ext uri="{FF2B5EF4-FFF2-40B4-BE49-F238E27FC236}">
                <a16:creationId xmlns:a16="http://schemas.microsoft.com/office/drawing/2014/main" id="{ED9716E6-9537-4FC0-B779-4A7398DB9E43}"/>
              </a:ext>
            </a:extLst>
          </p:cNvPr>
          <p:cNvSpPr/>
          <p:nvPr/>
        </p:nvSpPr>
        <p:spPr>
          <a:xfrm>
            <a:off x="6189555" y="3512744"/>
            <a:ext cx="2177356" cy="1267486"/>
          </a:xfrm>
          <a:prstGeom prst="rightArrow">
            <a:avLst/>
          </a:prstGeom>
          <a:solidFill>
            <a:srgbClr val="831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Genomförande</a:t>
            </a:r>
          </a:p>
        </p:txBody>
      </p:sp>
      <p:sp>
        <p:nvSpPr>
          <p:cNvPr id="5" name="Pil: höger 4">
            <a:extLst>
              <a:ext uri="{FF2B5EF4-FFF2-40B4-BE49-F238E27FC236}">
                <a16:creationId xmlns:a16="http://schemas.microsoft.com/office/drawing/2014/main" id="{98E6FCC1-9B6E-47D7-9004-E5E99FF4988C}"/>
              </a:ext>
            </a:extLst>
          </p:cNvPr>
          <p:cNvSpPr/>
          <p:nvPr/>
        </p:nvSpPr>
        <p:spPr>
          <a:xfrm>
            <a:off x="1385180" y="5033727"/>
            <a:ext cx="7079810" cy="344031"/>
          </a:xfrm>
          <a:prstGeom prst="rightArrow">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7" name="Rak koppling 6">
            <a:extLst>
              <a:ext uri="{FF2B5EF4-FFF2-40B4-BE49-F238E27FC236}">
                <a16:creationId xmlns:a16="http://schemas.microsoft.com/office/drawing/2014/main" id="{F76B3968-7940-4EC8-9859-57A5ACEB4A71}"/>
              </a:ext>
            </a:extLst>
          </p:cNvPr>
          <p:cNvCxnSpPr>
            <a:cxnSpLocks/>
          </p:cNvCxnSpPr>
          <p:nvPr/>
        </p:nvCxnSpPr>
        <p:spPr>
          <a:xfrm flipH="1" flipV="1">
            <a:off x="3413156" y="4897924"/>
            <a:ext cx="588476" cy="9596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C4B4597D-4544-47D9-9073-9AC67D016635}"/>
              </a:ext>
            </a:extLst>
          </p:cNvPr>
          <p:cNvCxnSpPr>
            <a:cxnSpLocks/>
          </p:cNvCxnSpPr>
          <p:nvPr/>
        </p:nvCxnSpPr>
        <p:spPr>
          <a:xfrm flipH="1" flipV="1">
            <a:off x="5895317" y="4789284"/>
            <a:ext cx="588476" cy="9596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9CEAD342-9303-4EFC-A8C2-8BE67819AB3B}"/>
              </a:ext>
            </a:extLst>
          </p:cNvPr>
          <p:cNvSpPr txBox="1"/>
          <p:nvPr/>
        </p:nvSpPr>
        <p:spPr>
          <a:xfrm>
            <a:off x="1665838" y="5549774"/>
            <a:ext cx="1294645" cy="369332"/>
          </a:xfrm>
          <a:prstGeom prst="rect">
            <a:avLst/>
          </a:prstGeom>
          <a:noFill/>
        </p:spPr>
        <p:txBody>
          <a:bodyPr wrap="square" rtlCol="0">
            <a:spAutoFit/>
          </a:bodyPr>
          <a:lstStyle/>
          <a:p>
            <a:r>
              <a:rPr lang="sv-SE" dirty="0">
                <a:solidFill>
                  <a:schemeClr val="bg1"/>
                </a:solidFill>
              </a:rPr>
              <a:t>Våren 2022</a:t>
            </a:r>
          </a:p>
        </p:txBody>
      </p:sp>
      <p:sp>
        <p:nvSpPr>
          <p:cNvPr id="12" name="textruta 11">
            <a:extLst>
              <a:ext uri="{FF2B5EF4-FFF2-40B4-BE49-F238E27FC236}">
                <a16:creationId xmlns:a16="http://schemas.microsoft.com/office/drawing/2014/main" id="{51C38B03-B55E-415F-BB6C-C9BAC74414F3}"/>
              </a:ext>
            </a:extLst>
          </p:cNvPr>
          <p:cNvSpPr txBox="1"/>
          <p:nvPr/>
        </p:nvSpPr>
        <p:spPr>
          <a:xfrm>
            <a:off x="4396739" y="5615940"/>
            <a:ext cx="1498577" cy="523220"/>
          </a:xfrm>
          <a:prstGeom prst="rect">
            <a:avLst/>
          </a:prstGeom>
          <a:noFill/>
        </p:spPr>
        <p:txBody>
          <a:bodyPr wrap="square" rtlCol="0">
            <a:spAutoFit/>
          </a:bodyPr>
          <a:lstStyle/>
          <a:p>
            <a:r>
              <a:rPr lang="sv-SE" sz="1400" dirty="0">
                <a:solidFill>
                  <a:schemeClr val="bg1"/>
                </a:solidFill>
              </a:rPr>
              <a:t>Pågår tom </a:t>
            </a:r>
            <a:br>
              <a:rPr lang="sv-SE" sz="1400" dirty="0">
                <a:solidFill>
                  <a:schemeClr val="bg1"/>
                </a:solidFill>
              </a:rPr>
            </a:br>
            <a:r>
              <a:rPr lang="sv-SE" sz="1400" dirty="0">
                <a:solidFill>
                  <a:schemeClr val="bg1"/>
                </a:solidFill>
              </a:rPr>
              <a:t>31 mars 2023</a:t>
            </a:r>
          </a:p>
        </p:txBody>
      </p:sp>
      <p:sp>
        <p:nvSpPr>
          <p:cNvPr id="13" name="textruta 12">
            <a:extLst>
              <a:ext uri="{FF2B5EF4-FFF2-40B4-BE49-F238E27FC236}">
                <a16:creationId xmlns:a16="http://schemas.microsoft.com/office/drawing/2014/main" id="{00413599-3B2B-43EC-86D1-ED1907F0864B}"/>
              </a:ext>
            </a:extLst>
          </p:cNvPr>
          <p:cNvSpPr txBox="1"/>
          <p:nvPr/>
        </p:nvSpPr>
        <p:spPr>
          <a:xfrm>
            <a:off x="6705600" y="5615940"/>
            <a:ext cx="1539240" cy="369332"/>
          </a:xfrm>
          <a:prstGeom prst="rect">
            <a:avLst/>
          </a:prstGeom>
          <a:noFill/>
        </p:spPr>
        <p:txBody>
          <a:bodyPr wrap="square" rtlCol="0">
            <a:spAutoFit/>
          </a:bodyPr>
          <a:lstStyle/>
          <a:p>
            <a:r>
              <a:rPr lang="sv-SE" dirty="0">
                <a:solidFill>
                  <a:schemeClr val="bg1"/>
                </a:solidFill>
              </a:rPr>
              <a:t>2023-2030</a:t>
            </a:r>
          </a:p>
        </p:txBody>
      </p:sp>
    </p:spTree>
    <p:extLst>
      <p:ext uri="{BB962C8B-B14F-4D97-AF65-F5344CB8AC3E}">
        <p14:creationId xmlns:p14="http://schemas.microsoft.com/office/powerpoint/2010/main" val="1284718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63D717B-7A7F-4F6D-8D14-7892936D25A7}"/>
              </a:ext>
            </a:extLst>
          </p:cNvPr>
          <p:cNvSpPr>
            <a:spLocks noGrp="1"/>
          </p:cNvSpPr>
          <p:nvPr>
            <p:ph idx="10"/>
          </p:nvPr>
        </p:nvSpPr>
        <p:spPr>
          <a:xfrm>
            <a:off x="742951" y="1871311"/>
            <a:ext cx="7956550" cy="2562226"/>
          </a:xfrm>
        </p:spPr>
        <p:txBody>
          <a:bodyPr/>
          <a:lstStyle/>
          <a:p>
            <a:r>
              <a:rPr lang="sv-SE" dirty="0"/>
              <a:t>Skövde kommun</a:t>
            </a:r>
          </a:p>
          <a:p>
            <a:pPr lvl="1"/>
            <a:r>
              <a:rPr lang="sv-SE" dirty="0"/>
              <a:t>Fastighet</a:t>
            </a:r>
          </a:p>
          <a:p>
            <a:pPr lvl="1"/>
            <a:r>
              <a:rPr lang="sv-SE" dirty="0"/>
              <a:t>Gata</a:t>
            </a:r>
          </a:p>
          <a:p>
            <a:pPr lvl="1"/>
            <a:r>
              <a:rPr lang="sv-SE" dirty="0"/>
              <a:t>Finans</a:t>
            </a:r>
          </a:p>
          <a:p>
            <a:pPr lvl="1"/>
            <a:r>
              <a:rPr lang="sv-SE" dirty="0"/>
              <a:t>Energi/Miljö</a:t>
            </a:r>
          </a:p>
          <a:p>
            <a:r>
              <a:rPr lang="sv-SE" sz="1800" i="1" dirty="0"/>
              <a:t>Skövde energi AB</a:t>
            </a:r>
          </a:p>
          <a:p>
            <a:r>
              <a:rPr lang="sv-SE" sz="1800" dirty="0"/>
              <a:t>Skövdebostäder AB</a:t>
            </a:r>
          </a:p>
          <a:p>
            <a:r>
              <a:rPr lang="sv-SE" dirty="0"/>
              <a:t>Chalmers industriteknik (konsult)</a:t>
            </a:r>
          </a:p>
          <a:p>
            <a:r>
              <a:rPr lang="sv-SE" dirty="0"/>
              <a:t>Andra intressenter</a:t>
            </a:r>
          </a:p>
          <a:p>
            <a:pPr marL="0" indent="0">
              <a:buNone/>
            </a:pPr>
            <a:endParaRPr lang="sv-SE" dirty="0"/>
          </a:p>
          <a:p>
            <a:endParaRPr lang="sv-SE" dirty="0"/>
          </a:p>
        </p:txBody>
      </p:sp>
      <p:sp>
        <p:nvSpPr>
          <p:cNvPr id="3" name="Rubrik 2">
            <a:extLst>
              <a:ext uri="{FF2B5EF4-FFF2-40B4-BE49-F238E27FC236}">
                <a16:creationId xmlns:a16="http://schemas.microsoft.com/office/drawing/2014/main" id="{AD4287F9-E145-465D-840E-E5E34A6A8C89}"/>
              </a:ext>
            </a:extLst>
          </p:cNvPr>
          <p:cNvSpPr>
            <a:spLocks noGrp="1"/>
          </p:cNvSpPr>
          <p:nvPr>
            <p:ph type="ctrTitle"/>
          </p:nvPr>
        </p:nvSpPr>
        <p:spPr/>
        <p:txBody>
          <a:bodyPr/>
          <a:lstStyle/>
          <a:p>
            <a:r>
              <a:rPr lang="sv-SE" dirty="0"/>
              <a:t>Deltagare</a:t>
            </a:r>
          </a:p>
        </p:txBody>
      </p:sp>
    </p:spTree>
    <p:extLst>
      <p:ext uri="{BB962C8B-B14F-4D97-AF65-F5344CB8AC3E}">
        <p14:creationId xmlns:p14="http://schemas.microsoft.com/office/powerpoint/2010/main" val="1566759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C10B105-2169-E095-B58C-03553CF75D16}"/>
              </a:ext>
            </a:extLst>
          </p:cNvPr>
          <p:cNvSpPr>
            <a:spLocks noGrp="1"/>
          </p:cNvSpPr>
          <p:nvPr>
            <p:ph type="ctrTitle"/>
          </p:nvPr>
        </p:nvSpPr>
        <p:spPr>
          <a:xfrm>
            <a:off x="156691" y="773958"/>
            <a:ext cx="9584639" cy="1342035"/>
          </a:xfrm>
        </p:spPr>
        <p:txBody>
          <a:bodyPr/>
          <a:lstStyle/>
          <a:p>
            <a:pPr algn="ctr"/>
            <a:br>
              <a:rPr lang="sv-SE" dirty="0"/>
            </a:br>
            <a:br>
              <a:rPr lang="sv-SE" dirty="0"/>
            </a:br>
            <a:r>
              <a:rPr lang="sv-SE" dirty="0"/>
              <a:t>Tack!</a:t>
            </a:r>
            <a:br>
              <a:rPr lang="sv-SE" dirty="0"/>
            </a:br>
            <a:endParaRPr lang="sv-SE" sz="3200" i="1" dirty="0"/>
          </a:p>
        </p:txBody>
      </p:sp>
      <p:sp>
        <p:nvSpPr>
          <p:cNvPr id="5" name="Platshållare för innehåll 4">
            <a:extLst>
              <a:ext uri="{FF2B5EF4-FFF2-40B4-BE49-F238E27FC236}">
                <a16:creationId xmlns:a16="http://schemas.microsoft.com/office/drawing/2014/main" id="{2D3005F7-D983-4967-9EF4-B8F976FC35CF}"/>
              </a:ext>
            </a:extLst>
          </p:cNvPr>
          <p:cNvSpPr>
            <a:spLocks noGrp="1"/>
          </p:cNvSpPr>
          <p:nvPr>
            <p:ph idx="10"/>
          </p:nvPr>
        </p:nvSpPr>
        <p:spPr/>
        <p:txBody>
          <a:bodyPr/>
          <a:lstStyle/>
          <a:p>
            <a:r>
              <a:rPr lang="sv-SE" dirty="0">
                <a:hlinkClick r:id="rId2">
                  <a:extLst>
                    <a:ext uri="{A12FA001-AC4F-418D-AE19-62706E023703}">
                      <ahyp:hlinkClr xmlns:ahyp="http://schemas.microsoft.com/office/drawing/2018/hyperlinkcolor" val="tx"/>
                    </a:ext>
                  </a:extLst>
                </a:hlinkClick>
              </a:rPr>
              <a:t>sari.stromblad@skovde.se</a:t>
            </a:r>
            <a:endParaRPr lang="sv-SE" dirty="0"/>
          </a:p>
          <a:p>
            <a:endParaRPr lang="sv-SE" dirty="0"/>
          </a:p>
        </p:txBody>
      </p:sp>
    </p:spTree>
    <p:extLst>
      <p:ext uri="{BB962C8B-B14F-4D97-AF65-F5344CB8AC3E}">
        <p14:creationId xmlns:p14="http://schemas.microsoft.com/office/powerpoint/2010/main" val="771399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B21928AE-B484-467C-A150-6DC4B73C38CB}"/>
              </a:ext>
            </a:extLst>
          </p:cNvPr>
          <p:cNvSpPr>
            <a:spLocks noGrp="1"/>
          </p:cNvSpPr>
          <p:nvPr>
            <p:ph type="body" sz="quarter" idx="10"/>
          </p:nvPr>
        </p:nvSpPr>
        <p:spPr/>
        <p:txBody>
          <a:bodyPr/>
          <a:lstStyle/>
          <a:p>
            <a:endParaRPr lang="sv-SE" dirty="0"/>
          </a:p>
        </p:txBody>
      </p:sp>
      <p:sp>
        <p:nvSpPr>
          <p:cNvPr id="5" name="Rubrik 4">
            <a:extLst>
              <a:ext uri="{FF2B5EF4-FFF2-40B4-BE49-F238E27FC236}">
                <a16:creationId xmlns:a16="http://schemas.microsoft.com/office/drawing/2014/main" id="{CEBC4F76-A2E3-47D8-AD86-04ABCF9C43C2}"/>
              </a:ext>
            </a:extLst>
          </p:cNvPr>
          <p:cNvSpPr>
            <a:spLocks noGrp="1"/>
          </p:cNvSpPr>
          <p:nvPr>
            <p:ph type="ctrTitle"/>
          </p:nvPr>
        </p:nvSpPr>
        <p:spPr/>
        <p:txBody>
          <a:bodyPr anchor="b"/>
          <a:lstStyle/>
          <a:p>
            <a:r>
              <a:rPr lang="sv-SE" dirty="0"/>
              <a:t>Västra stambanegruppen</a:t>
            </a:r>
          </a:p>
        </p:txBody>
      </p:sp>
    </p:spTree>
    <p:extLst>
      <p:ext uri="{BB962C8B-B14F-4D97-AF65-F5344CB8AC3E}">
        <p14:creationId xmlns:p14="http://schemas.microsoft.com/office/powerpoint/2010/main" val="1456881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B21928AE-B484-467C-A150-6DC4B73C38CB}"/>
              </a:ext>
            </a:extLst>
          </p:cNvPr>
          <p:cNvSpPr>
            <a:spLocks noGrp="1"/>
          </p:cNvSpPr>
          <p:nvPr>
            <p:ph type="body" sz="quarter" idx="10"/>
          </p:nvPr>
        </p:nvSpPr>
        <p:spPr/>
        <p:txBody>
          <a:bodyPr/>
          <a:lstStyle/>
          <a:p>
            <a:endParaRPr lang="sv-SE" dirty="0"/>
          </a:p>
        </p:txBody>
      </p:sp>
      <p:sp>
        <p:nvSpPr>
          <p:cNvPr id="5" name="Rubrik 4">
            <a:extLst>
              <a:ext uri="{FF2B5EF4-FFF2-40B4-BE49-F238E27FC236}">
                <a16:creationId xmlns:a16="http://schemas.microsoft.com/office/drawing/2014/main" id="{CEBC4F76-A2E3-47D8-AD86-04ABCF9C43C2}"/>
              </a:ext>
            </a:extLst>
          </p:cNvPr>
          <p:cNvSpPr>
            <a:spLocks noGrp="1"/>
          </p:cNvSpPr>
          <p:nvPr>
            <p:ph type="ctrTitle"/>
          </p:nvPr>
        </p:nvSpPr>
        <p:spPr/>
        <p:txBody>
          <a:bodyPr anchor="b"/>
          <a:lstStyle/>
          <a:p>
            <a:r>
              <a:rPr lang="sv-SE" dirty="0"/>
              <a:t>Skövde stadsbyggnadspris 2022</a:t>
            </a:r>
          </a:p>
        </p:txBody>
      </p:sp>
    </p:spTree>
    <p:extLst>
      <p:ext uri="{BB962C8B-B14F-4D97-AF65-F5344CB8AC3E}">
        <p14:creationId xmlns:p14="http://schemas.microsoft.com/office/powerpoint/2010/main" val="3775083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DAEABEE-3A01-4509-89A7-BCD4EB679777}"/>
              </a:ext>
            </a:extLst>
          </p:cNvPr>
          <p:cNvSpPr>
            <a:spLocks noGrp="1"/>
          </p:cNvSpPr>
          <p:nvPr>
            <p:ph type="ctrTitle"/>
          </p:nvPr>
        </p:nvSpPr>
        <p:spPr/>
        <p:txBody>
          <a:bodyPr/>
          <a:lstStyle/>
          <a:p>
            <a:r>
              <a:rPr lang="sv-SE" dirty="0"/>
              <a:t>De nominerade objekten var…</a:t>
            </a:r>
          </a:p>
        </p:txBody>
      </p:sp>
    </p:spTree>
    <p:extLst>
      <p:ext uri="{BB962C8B-B14F-4D97-AF65-F5344CB8AC3E}">
        <p14:creationId xmlns:p14="http://schemas.microsoft.com/office/powerpoint/2010/main" val="3805354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objekt 32">
            <a:extLst>
              <a:ext uri="{FF2B5EF4-FFF2-40B4-BE49-F238E27FC236}">
                <a16:creationId xmlns:a16="http://schemas.microsoft.com/office/drawing/2014/main" id="{4BB4C18A-64A4-4C6D-80CD-420609286407}"/>
              </a:ext>
            </a:extLst>
          </p:cNvPr>
          <p:cNvPicPr>
            <a:picLocks noChangeAspect="1"/>
          </p:cNvPicPr>
          <p:nvPr/>
        </p:nvPicPr>
        <p:blipFill rotWithShape="1">
          <a:blip r:embed="rId3"/>
          <a:srcRect t="6486" r="1334" b="7821"/>
          <a:stretch/>
        </p:blipFill>
        <p:spPr>
          <a:xfrm>
            <a:off x="3879659" y="3362611"/>
            <a:ext cx="5823838" cy="3372042"/>
          </a:xfrm>
          <a:prstGeom prst="rect">
            <a:avLst/>
          </a:prstGeom>
        </p:spPr>
      </p:pic>
      <p:pic>
        <p:nvPicPr>
          <p:cNvPr id="31" name="Bildobjekt 30">
            <a:extLst>
              <a:ext uri="{FF2B5EF4-FFF2-40B4-BE49-F238E27FC236}">
                <a16:creationId xmlns:a16="http://schemas.microsoft.com/office/drawing/2014/main" id="{A52BDBFD-E289-4F71-8477-8369B2E4D6F7}"/>
              </a:ext>
            </a:extLst>
          </p:cNvPr>
          <p:cNvPicPr>
            <a:picLocks noChangeAspect="1"/>
          </p:cNvPicPr>
          <p:nvPr/>
        </p:nvPicPr>
        <p:blipFill rotWithShape="1">
          <a:blip r:embed="rId4"/>
          <a:srcRect t="7933"/>
          <a:stretch/>
        </p:blipFill>
        <p:spPr>
          <a:xfrm>
            <a:off x="7488804" y="-169781"/>
            <a:ext cx="5943235" cy="3538854"/>
          </a:xfrm>
          <a:prstGeom prst="rect">
            <a:avLst/>
          </a:prstGeom>
        </p:spPr>
      </p:pic>
      <p:pic>
        <p:nvPicPr>
          <p:cNvPr id="34" name="Platshållare för bild 1">
            <a:extLst>
              <a:ext uri="{FF2B5EF4-FFF2-40B4-BE49-F238E27FC236}">
                <a16:creationId xmlns:a16="http://schemas.microsoft.com/office/drawing/2014/main" id="{D08ED134-4DB9-4C78-AB75-F10461116DB9}"/>
              </a:ext>
            </a:extLst>
          </p:cNvPr>
          <p:cNvPicPr>
            <a:picLocks noChangeAspect="1"/>
          </p:cNvPicPr>
          <p:nvPr/>
        </p:nvPicPr>
        <p:blipFill rotWithShape="1">
          <a:blip r:embed="rId5"/>
          <a:srcRect l="21818" t="28015" r="14644" b="5451"/>
          <a:stretch/>
        </p:blipFill>
        <p:spPr>
          <a:xfrm>
            <a:off x="8325225" y="3379730"/>
            <a:ext cx="3993321" cy="3342537"/>
          </a:xfrm>
          <a:prstGeom prst="rect">
            <a:avLst/>
          </a:prstGeom>
        </p:spPr>
      </p:pic>
      <p:pic>
        <p:nvPicPr>
          <p:cNvPr id="32" name="Bildobjekt 31">
            <a:extLst>
              <a:ext uri="{FF2B5EF4-FFF2-40B4-BE49-F238E27FC236}">
                <a16:creationId xmlns:a16="http://schemas.microsoft.com/office/drawing/2014/main" id="{9B3375EA-7CE1-4CFA-B6AB-4E2CEEFDD112}"/>
              </a:ext>
            </a:extLst>
          </p:cNvPr>
          <p:cNvPicPr>
            <a:picLocks noChangeAspect="1"/>
          </p:cNvPicPr>
          <p:nvPr/>
        </p:nvPicPr>
        <p:blipFill rotWithShape="1">
          <a:blip r:embed="rId6"/>
          <a:srcRect l="20238" t="5410" r="10400" b="4286"/>
          <a:stretch/>
        </p:blipFill>
        <p:spPr>
          <a:xfrm>
            <a:off x="-17769" y="3365953"/>
            <a:ext cx="3903173" cy="3387806"/>
          </a:xfrm>
          <a:prstGeom prst="rect">
            <a:avLst/>
          </a:prstGeom>
        </p:spPr>
      </p:pic>
      <p:pic>
        <p:nvPicPr>
          <p:cNvPr id="30" name="Bildobjekt 29">
            <a:extLst>
              <a:ext uri="{FF2B5EF4-FFF2-40B4-BE49-F238E27FC236}">
                <a16:creationId xmlns:a16="http://schemas.microsoft.com/office/drawing/2014/main" id="{AC966DB6-8157-48DF-A3EC-E35630D77313}"/>
              </a:ext>
            </a:extLst>
          </p:cNvPr>
          <p:cNvPicPr>
            <a:picLocks noChangeAspect="1"/>
          </p:cNvPicPr>
          <p:nvPr/>
        </p:nvPicPr>
        <p:blipFill rotWithShape="1">
          <a:blip r:embed="rId7"/>
          <a:srcRect l="12599" t="8646" r="18094" b="8793"/>
          <a:stretch/>
        </p:blipFill>
        <p:spPr>
          <a:xfrm>
            <a:off x="3873164" y="28280"/>
            <a:ext cx="4452061" cy="3333269"/>
          </a:xfrm>
          <a:prstGeom prst="rect">
            <a:avLst/>
          </a:prstGeom>
        </p:spPr>
      </p:pic>
      <p:sp>
        <p:nvSpPr>
          <p:cNvPr id="28" name="Rektangel 27">
            <a:extLst>
              <a:ext uri="{FF2B5EF4-FFF2-40B4-BE49-F238E27FC236}">
                <a16:creationId xmlns:a16="http://schemas.microsoft.com/office/drawing/2014/main" id="{7E4A25A0-E6E6-4F4E-8E58-041E929D912C}"/>
              </a:ext>
            </a:extLst>
          </p:cNvPr>
          <p:cNvSpPr/>
          <p:nvPr/>
        </p:nvSpPr>
        <p:spPr>
          <a:xfrm>
            <a:off x="-8982" y="6536113"/>
            <a:ext cx="12293376" cy="3394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AF7C9376-4C6C-42E0-B6B4-E20016360A4F}"/>
              </a:ext>
            </a:extLst>
          </p:cNvPr>
          <p:cNvPicPr>
            <a:picLocks noChangeAspect="1"/>
          </p:cNvPicPr>
          <p:nvPr/>
        </p:nvPicPr>
        <p:blipFill rotWithShape="1">
          <a:blip r:embed="rId8"/>
          <a:srcRect l="9886" t="2508"/>
          <a:stretch/>
        </p:blipFill>
        <p:spPr>
          <a:xfrm>
            <a:off x="1" y="1"/>
            <a:ext cx="3866775" cy="3122096"/>
          </a:xfrm>
          <a:prstGeom prst="rect">
            <a:avLst/>
          </a:prstGeom>
        </p:spPr>
      </p:pic>
      <p:sp>
        <p:nvSpPr>
          <p:cNvPr id="12" name="Rektangel 11">
            <a:extLst>
              <a:ext uri="{FF2B5EF4-FFF2-40B4-BE49-F238E27FC236}">
                <a16:creationId xmlns:a16="http://schemas.microsoft.com/office/drawing/2014/main" id="{0C2FF630-C220-434F-9766-EA740A53C7DA}"/>
              </a:ext>
            </a:extLst>
          </p:cNvPr>
          <p:cNvSpPr/>
          <p:nvPr/>
        </p:nvSpPr>
        <p:spPr>
          <a:xfrm>
            <a:off x="-8982" y="3030816"/>
            <a:ext cx="12293376" cy="3394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BC9C0D94-02F9-4AA0-A7A8-5C6CB945E1B4}"/>
              </a:ext>
            </a:extLst>
          </p:cNvPr>
          <p:cNvSpPr txBox="1"/>
          <p:nvPr/>
        </p:nvSpPr>
        <p:spPr>
          <a:xfrm>
            <a:off x="25170" y="1526148"/>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1</a:t>
            </a:r>
          </a:p>
        </p:txBody>
      </p:sp>
      <p:sp>
        <p:nvSpPr>
          <p:cNvPr id="19" name="textruta 18">
            <a:extLst>
              <a:ext uri="{FF2B5EF4-FFF2-40B4-BE49-F238E27FC236}">
                <a16:creationId xmlns:a16="http://schemas.microsoft.com/office/drawing/2014/main" id="{6899CEB5-CDA9-4B7D-965B-F30883C023B6}"/>
              </a:ext>
            </a:extLst>
          </p:cNvPr>
          <p:cNvSpPr txBox="1"/>
          <p:nvPr/>
        </p:nvSpPr>
        <p:spPr>
          <a:xfrm>
            <a:off x="4106508" y="1506433"/>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2</a:t>
            </a:r>
          </a:p>
        </p:txBody>
      </p:sp>
      <p:sp>
        <p:nvSpPr>
          <p:cNvPr id="21" name="textruta 20">
            <a:extLst>
              <a:ext uri="{FF2B5EF4-FFF2-40B4-BE49-F238E27FC236}">
                <a16:creationId xmlns:a16="http://schemas.microsoft.com/office/drawing/2014/main" id="{54BD2E0F-4222-4B6E-90C1-AC3372521314}"/>
              </a:ext>
            </a:extLst>
          </p:cNvPr>
          <p:cNvSpPr txBox="1"/>
          <p:nvPr/>
        </p:nvSpPr>
        <p:spPr>
          <a:xfrm>
            <a:off x="8406716" y="1471643"/>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3</a:t>
            </a:r>
          </a:p>
        </p:txBody>
      </p:sp>
      <p:sp>
        <p:nvSpPr>
          <p:cNvPr id="22" name="textruta 21">
            <a:extLst>
              <a:ext uri="{FF2B5EF4-FFF2-40B4-BE49-F238E27FC236}">
                <a16:creationId xmlns:a16="http://schemas.microsoft.com/office/drawing/2014/main" id="{5D456DA0-CF8D-4EAF-8887-4223ECD3E97C}"/>
              </a:ext>
            </a:extLst>
          </p:cNvPr>
          <p:cNvSpPr txBox="1"/>
          <p:nvPr/>
        </p:nvSpPr>
        <p:spPr>
          <a:xfrm>
            <a:off x="145036" y="4886464"/>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4</a:t>
            </a:r>
          </a:p>
        </p:txBody>
      </p:sp>
      <p:sp>
        <p:nvSpPr>
          <p:cNvPr id="2" name="Rektangel 1">
            <a:extLst>
              <a:ext uri="{FF2B5EF4-FFF2-40B4-BE49-F238E27FC236}">
                <a16:creationId xmlns:a16="http://schemas.microsoft.com/office/drawing/2014/main" id="{11C0BEE9-AEAB-4162-8480-B1C898A4855C}"/>
              </a:ext>
            </a:extLst>
          </p:cNvPr>
          <p:cNvSpPr/>
          <p:nvPr/>
        </p:nvSpPr>
        <p:spPr>
          <a:xfrm>
            <a:off x="95133" y="3018864"/>
            <a:ext cx="882870" cy="369332"/>
          </a:xfrm>
          <a:prstGeom prst="rect">
            <a:avLst/>
          </a:prstGeom>
        </p:spPr>
        <p:txBody>
          <a:bodyPr wrap="none">
            <a:spAutoFit/>
          </a:bodyPr>
          <a:lstStyle/>
          <a:p>
            <a:pPr>
              <a:spcBef>
                <a:spcPts val="0"/>
              </a:spcBef>
            </a:pPr>
            <a:r>
              <a:rPr lang="sv-SE" b="1" dirty="0">
                <a:solidFill>
                  <a:schemeClr val="bg1"/>
                </a:solidFill>
              </a:rPr>
              <a:t>Gylfe 7</a:t>
            </a:r>
          </a:p>
        </p:txBody>
      </p:sp>
      <p:sp>
        <p:nvSpPr>
          <p:cNvPr id="4" name="Rektangel 3">
            <a:extLst>
              <a:ext uri="{FF2B5EF4-FFF2-40B4-BE49-F238E27FC236}">
                <a16:creationId xmlns:a16="http://schemas.microsoft.com/office/drawing/2014/main" id="{8F9453D4-1EBA-45FA-B622-43B3FA90D4D0}"/>
              </a:ext>
            </a:extLst>
          </p:cNvPr>
          <p:cNvSpPr/>
          <p:nvPr/>
        </p:nvSpPr>
        <p:spPr>
          <a:xfrm>
            <a:off x="4032300" y="3018864"/>
            <a:ext cx="2701252" cy="369332"/>
          </a:xfrm>
          <a:prstGeom prst="rect">
            <a:avLst/>
          </a:prstGeom>
        </p:spPr>
        <p:txBody>
          <a:bodyPr wrap="none">
            <a:spAutoFit/>
          </a:bodyPr>
          <a:lstStyle/>
          <a:p>
            <a:pPr>
              <a:spcBef>
                <a:spcPts val="0"/>
              </a:spcBef>
            </a:pPr>
            <a:r>
              <a:rPr lang="sv-SE" b="1" dirty="0">
                <a:solidFill>
                  <a:schemeClr val="bg1"/>
                </a:solidFill>
              </a:rPr>
              <a:t>Sällskapets uteservering</a:t>
            </a:r>
          </a:p>
        </p:txBody>
      </p:sp>
      <p:sp>
        <p:nvSpPr>
          <p:cNvPr id="5" name="Rektangel 4">
            <a:extLst>
              <a:ext uri="{FF2B5EF4-FFF2-40B4-BE49-F238E27FC236}">
                <a16:creationId xmlns:a16="http://schemas.microsoft.com/office/drawing/2014/main" id="{A5E8272E-BD0E-48AD-BAD5-DDB9B75E59AA}"/>
              </a:ext>
            </a:extLst>
          </p:cNvPr>
          <p:cNvSpPr/>
          <p:nvPr/>
        </p:nvSpPr>
        <p:spPr>
          <a:xfrm>
            <a:off x="8400327" y="2999149"/>
            <a:ext cx="1825821" cy="369332"/>
          </a:xfrm>
          <a:prstGeom prst="rect">
            <a:avLst/>
          </a:prstGeom>
        </p:spPr>
        <p:txBody>
          <a:bodyPr wrap="none">
            <a:spAutoFit/>
          </a:bodyPr>
          <a:lstStyle/>
          <a:p>
            <a:pPr>
              <a:spcBef>
                <a:spcPts val="0"/>
              </a:spcBef>
            </a:pPr>
            <a:r>
              <a:rPr lang="sv-SE" b="1" dirty="0">
                <a:solidFill>
                  <a:schemeClr val="bg1"/>
                </a:solidFill>
              </a:rPr>
              <a:t>Swedbankhuset</a:t>
            </a:r>
          </a:p>
        </p:txBody>
      </p:sp>
      <p:sp>
        <p:nvSpPr>
          <p:cNvPr id="7" name="Rektangel 6">
            <a:extLst>
              <a:ext uri="{FF2B5EF4-FFF2-40B4-BE49-F238E27FC236}">
                <a16:creationId xmlns:a16="http://schemas.microsoft.com/office/drawing/2014/main" id="{BEA81724-C9CC-476F-AAAE-902BB2E2F9BB}"/>
              </a:ext>
            </a:extLst>
          </p:cNvPr>
          <p:cNvSpPr/>
          <p:nvPr/>
        </p:nvSpPr>
        <p:spPr>
          <a:xfrm>
            <a:off x="154091" y="6521626"/>
            <a:ext cx="1613327" cy="369332"/>
          </a:xfrm>
          <a:prstGeom prst="rect">
            <a:avLst/>
          </a:prstGeom>
        </p:spPr>
        <p:txBody>
          <a:bodyPr wrap="none">
            <a:spAutoFit/>
          </a:bodyPr>
          <a:lstStyle/>
          <a:p>
            <a:pPr>
              <a:spcBef>
                <a:spcPts val="0"/>
              </a:spcBef>
            </a:pPr>
            <a:r>
              <a:rPr lang="sv-SE" b="1" dirty="0">
                <a:solidFill>
                  <a:schemeClr val="bg1"/>
                </a:solidFill>
              </a:rPr>
              <a:t>Karlsfors gård</a:t>
            </a:r>
          </a:p>
        </p:txBody>
      </p:sp>
      <p:sp>
        <p:nvSpPr>
          <p:cNvPr id="24" name="textruta 23">
            <a:extLst>
              <a:ext uri="{FF2B5EF4-FFF2-40B4-BE49-F238E27FC236}">
                <a16:creationId xmlns:a16="http://schemas.microsoft.com/office/drawing/2014/main" id="{28195535-24A4-429B-B7A0-44D8F719B43D}"/>
              </a:ext>
            </a:extLst>
          </p:cNvPr>
          <p:cNvSpPr txBox="1"/>
          <p:nvPr/>
        </p:nvSpPr>
        <p:spPr>
          <a:xfrm>
            <a:off x="3941400" y="4886813"/>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5</a:t>
            </a:r>
          </a:p>
        </p:txBody>
      </p:sp>
      <p:sp>
        <p:nvSpPr>
          <p:cNvPr id="25" name="Rektangel 24">
            <a:extLst>
              <a:ext uri="{FF2B5EF4-FFF2-40B4-BE49-F238E27FC236}">
                <a16:creationId xmlns:a16="http://schemas.microsoft.com/office/drawing/2014/main" id="{627F9583-0364-40FE-8E39-2E5BB88F40CF}"/>
              </a:ext>
            </a:extLst>
          </p:cNvPr>
          <p:cNvSpPr/>
          <p:nvPr/>
        </p:nvSpPr>
        <p:spPr>
          <a:xfrm>
            <a:off x="3966895" y="6521626"/>
            <a:ext cx="1652055" cy="369332"/>
          </a:xfrm>
          <a:prstGeom prst="rect">
            <a:avLst/>
          </a:prstGeom>
        </p:spPr>
        <p:txBody>
          <a:bodyPr wrap="none">
            <a:spAutoFit/>
          </a:bodyPr>
          <a:lstStyle/>
          <a:p>
            <a:pPr>
              <a:spcBef>
                <a:spcPts val="0"/>
              </a:spcBef>
            </a:pPr>
            <a:r>
              <a:rPr lang="sv-SE" b="1" dirty="0">
                <a:solidFill>
                  <a:schemeClr val="bg1"/>
                </a:solidFill>
              </a:rPr>
              <a:t>Timmerlyckan</a:t>
            </a:r>
            <a:endParaRPr lang="sv-SE" b="1" strike="sngStrike" dirty="0">
              <a:solidFill>
                <a:schemeClr val="bg1"/>
              </a:solidFill>
            </a:endParaRPr>
          </a:p>
        </p:txBody>
      </p:sp>
      <p:sp>
        <p:nvSpPr>
          <p:cNvPr id="26" name="textruta 25">
            <a:extLst>
              <a:ext uri="{FF2B5EF4-FFF2-40B4-BE49-F238E27FC236}">
                <a16:creationId xmlns:a16="http://schemas.microsoft.com/office/drawing/2014/main" id="{0CDAE50F-53DB-442A-9D49-202C9B6D9F23}"/>
              </a:ext>
            </a:extLst>
          </p:cNvPr>
          <p:cNvSpPr txBox="1"/>
          <p:nvPr/>
        </p:nvSpPr>
        <p:spPr>
          <a:xfrm>
            <a:off x="8488299" y="4871071"/>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6</a:t>
            </a:r>
          </a:p>
        </p:txBody>
      </p:sp>
      <p:sp>
        <p:nvSpPr>
          <p:cNvPr id="27" name="Rektangel 26">
            <a:extLst>
              <a:ext uri="{FF2B5EF4-FFF2-40B4-BE49-F238E27FC236}">
                <a16:creationId xmlns:a16="http://schemas.microsoft.com/office/drawing/2014/main" id="{3410C9BF-ABA9-4F16-B43B-F4AE47D15353}"/>
              </a:ext>
            </a:extLst>
          </p:cNvPr>
          <p:cNvSpPr/>
          <p:nvPr/>
        </p:nvSpPr>
        <p:spPr>
          <a:xfrm>
            <a:off x="8412936" y="6521626"/>
            <a:ext cx="2430537" cy="369332"/>
          </a:xfrm>
          <a:prstGeom prst="rect">
            <a:avLst/>
          </a:prstGeom>
        </p:spPr>
        <p:txBody>
          <a:bodyPr wrap="none">
            <a:spAutoFit/>
          </a:bodyPr>
          <a:lstStyle/>
          <a:p>
            <a:pPr>
              <a:spcBef>
                <a:spcPts val="0"/>
              </a:spcBef>
            </a:pPr>
            <a:r>
              <a:rPr lang="sv-SE" b="1" dirty="0">
                <a:solidFill>
                  <a:schemeClr val="bg1"/>
                </a:solidFill>
              </a:rPr>
              <a:t>Psykiatriblocket SKAS</a:t>
            </a:r>
            <a:endParaRPr lang="sv-SE" b="1" strike="sngStrike" dirty="0">
              <a:solidFill>
                <a:schemeClr val="bg1"/>
              </a:solidFill>
            </a:endParaRPr>
          </a:p>
        </p:txBody>
      </p:sp>
    </p:spTree>
    <p:extLst>
      <p:ext uri="{BB962C8B-B14F-4D97-AF65-F5344CB8AC3E}">
        <p14:creationId xmlns:p14="http://schemas.microsoft.com/office/powerpoint/2010/main" val="2977018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latshållare för bild 1">
            <a:extLst>
              <a:ext uri="{FF2B5EF4-FFF2-40B4-BE49-F238E27FC236}">
                <a16:creationId xmlns:a16="http://schemas.microsoft.com/office/drawing/2014/main" id="{D3AF3F08-EA6F-44B7-86E1-1D2DF2DB2C2E}"/>
              </a:ext>
            </a:extLst>
          </p:cNvPr>
          <p:cNvPicPr>
            <a:picLocks noChangeAspect="1"/>
          </p:cNvPicPr>
          <p:nvPr/>
        </p:nvPicPr>
        <p:blipFill rotWithShape="1">
          <a:blip r:embed="rId3"/>
          <a:srcRect l="25597" t="14926" r="2141" b="5168"/>
          <a:stretch/>
        </p:blipFill>
        <p:spPr>
          <a:xfrm>
            <a:off x="8325224" y="3395767"/>
            <a:ext cx="4721313" cy="3479834"/>
          </a:xfrm>
          <a:prstGeom prst="rect">
            <a:avLst/>
          </a:prstGeom>
        </p:spPr>
      </p:pic>
      <p:pic>
        <p:nvPicPr>
          <p:cNvPr id="37" name="Bildobjekt 36">
            <a:extLst>
              <a:ext uri="{FF2B5EF4-FFF2-40B4-BE49-F238E27FC236}">
                <a16:creationId xmlns:a16="http://schemas.microsoft.com/office/drawing/2014/main" id="{42FDBF30-D8EB-4F34-BCD8-85798DC08452}"/>
              </a:ext>
            </a:extLst>
          </p:cNvPr>
          <p:cNvPicPr>
            <a:picLocks noChangeAspect="1"/>
          </p:cNvPicPr>
          <p:nvPr/>
        </p:nvPicPr>
        <p:blipFill rotWithShape="1">
          <a:blip r:embed="rId4"/>
          <a:srcRect l="14218" t="7161" r="16313" b="12895"/>
          <a:stretch/>
        </p:blipFill>
        <p:spPr>
          <a:xfrm>
            <a:off x="3879659" y="3357898"/>
            <a:ext cx="4445566" cy="3455527"/>
          </a:xfrm>
          <a:prstGeom prst="rect">
            <a:avLst/>
          </a:prstGeom>
          <a:noFill/>
        </p:spPr>
      </p:pic>
      <p:pic>
        <p:nvPicPr>
          <p:cNvPr id="36" name="Platshållare för bild 1">
            <a:extLst>
              <a:ext uri="{FF2B5EF4-FFF2-40B4-BE49-F238E27FC236}">
                <a16:creationId xmlns:a16="http://schemas.microsoft.com/office/drawing/2014/main" id="{64BE5BE4-7416-4532-A503-253E7B4AB97C}"/>
              </a:ext>
            </a:extLst>
          </p:cNvPr>
          <p:cNvPicPr>
            <a:picLocks noChangeAspect="1"/>
          </p:cNvPicPr>
          <p:nvPr/>
        </p:nvPicPr>
        <p:blipFill rotWithShape="1">
          <a:blip r:embed="rId5"/>
          <a:srcRect t="6273" r="13279" b="6091"/>
          <a:stretch/>
        </p:blipFill>
        <p:spPr>
          <a:xfrm>
            <a:off x="-1564872" y="3378817"/>
            <a:ext cx="5450277" cy="3372432"/>
          </a:xfrm>
          <a:prstGeom prst="rect">
            <a:avLst/>
          </a:prstGeom>
        </p:spPr>
      </p:pic>
      <p:pic>
        <p:nvPicPr>
          <p:cNvPr id="35" name="Bildobjekt 34">
            <a:extLst>
              <a:ext uri="{FF2B5EF4-FFF2-40B4-BE49-F238E27FC236}">
                <a16:creationId xmlns:a16="http://schemas.microsoft.com/office/drawing/2014/main" id="{68A7C567-6749-469A-9B2D-9A65647BF20E}"/>
              </a:ext>
            </a:extLst>
          </p:cNvPr>
          <p:cNvPicPr>
            <a:picLocks noChangeAspect="1"/>
          </p:cNvPicPr>
          <p:nvPr/>
        </p:nvPicPr>
        <p:blipFill rotWithShape="1">
          <a:blip r:embed="rId6"/>
          <a:srcRect l="24506" r="1311" b="13909"/>
          <a:stretch/>
        </p:blipFill>
        <p:spPr>
          <a:xfrm>
            <a:off x="8325225" y="-7941"/>
            <a:ext cx="4358464" cy="3372042"/>
          </a:xfrm>
          <a:prstGeom prst="rect">
            <a:avLst/>
          </a:prstGeom>
        </p:spPr>
      </p:pic>
      <p:pic>
        <p:nvPicPr>
          <p:cNvPr id="29" name="Platshållare för bild 1">
            <a:extLst>
              <a:ext uri="{FF2B5EF4-FFF2-40B4-BE49-F238E27FC236}">
                <a16:creationId xmlns:a16="http://schemas.microsoft.com/office/drawing/2014/main" id="{0AEB2164-BFD2-44DE-8790-9DEF48F2E9D6}"/>
              </a:ext>
            </a:extLst>
          </p:cNvPr>
          <p:cNvPicPr>
            <a:picLocks noChangeAspect="1"/>
          </p:cNvPicPr>
          <p:nvPr/>
        </p:nvPicPr>
        <p:blipFill rotWithShape="1">
          <a:blip r:embed="rId7"/>
          <a:srcRect l="24748" t="12430" r="8130" b="3888"/>
          <a:stretch/>
        </p:blipFill>
        <p:spPr>
          <a:xfrm>
            <a:off x="3879659" y="-14534"/>
            <a:ext cx="4445566" cy="3372432"/>
          </a:xfrm>
          <a:prstGeom prst="rect">
            <a:avLst/>
          </a:prstGeom>
        </p:spPr>
      </p:pic>
      <p:pic>
        <p:nvPicPr>
          <p:cNvPr id="23" name="Bildobjekt 22">
            <a:extLst>
              <a:ext uri="{FF2B5EF4-FFF2-40B4-BE49-F238E27FC236}">
                <a16:creationId xmlns:a16="http://schemas.microsoft.com/office/drawing/2014/main" id="{C5E7E8D2-6C94-4E9A-B7ED-59340EA3596A}"/>
              </a:ext>
            </a:extLst>
          </p:cNvPr>
          <p:cNvPicPr>
            <a:picLocks noChangeAspect="1"/>
          </p:cNvPicPr>
          <p:nvPr/>
        </p:nvPicPr>
        <p:blipFill rotWithShape="1">
          <a:blip r:embed="rId8"/>
          <a:srcRect l="600" t="12659" r="31339" b="3761"/>
          <a:stretch/>
        </p:blipFill>
        <p:spPr>
          <a:xfrm>
            <a:off x="-233839" y="-4074"/>
            <a:ext cx="4119244" cy="3372431"/>
          </a:xfrm>
          <a:prstGeom prst="rect">
            <a:avLst/>
          </a:prstGeom>
          <a:noFill/>
        </p:spPr>
      </p:pic>
      <p:sp>
        <p:nvSpPr>
          <p:cNvPr id="28" name="Rektangel 27">
            <a:extLst>
              <a:ext uri="{FF2B5EF4-FFF2-40B4-BE49-F238E27FC236}">
                <a16:creationId xmlns:a16="http://schemas.microsoft.com/office/drawing/2014/main" id="{7E4A25A0-E6E6-4F4E-8E58-041E929D912C}"/>
              </a:ext>
            </a:extLst>
          </p:cNvPr>
          <p:cNvSpPr/>
          <p:nvPr/>
        </p:nvSpPr>
        <p:spPr>
          <a:xfrm>
            <a:off x="-8982" y="6536113"/>
            <a:ext cx="12293376" cy="3394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0C2FF630-C220-434F-9766-EA740A53C7DA}"/>
              </a:ext>
            </a:extLst>
          </p:cNvPr>
          <p:cNvSpPr/>
          <p:nvPr/>
        </p:nvSpPr>
        <p:spPr>
          <a:xfrm>
            <a:off x="-8982" y="3030816"/>
            <a:ext cx="12293376" cy="3394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BC9C0D94-02F9-4AA0-A7A8-5C6CB945E1B4}"/>
              </a:ext>
            </a:extLst>
          </p:cNvPr>
          <p:cNvSpPr txBox="1"/>
          <p:nvPr/>
        </p:nvSpPr>
        <p:spPr>
          <a:xfrm>
            <a:off x="25170" y="1526148"/>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7</a:t>
            </a:r>
          </a:p>
        </p:txBody>
      </p:sp>
      <p:sp>
        <p:nvSpPr>
          <p:cNvPr id="19" name="textruta 18">
            <a:extLst>
              <a:ext uri="{FF2B5EF4-FFF2-40B4-BE49-F238E27FC236}">
                <a16:creationId xmlns:a16="http://schemas.microsoft.com/office/drawing/2014/main" id="{6899CEB5-CDA9-4B7D-965B-F30883C023B6}"/>
              </a:ext>
            </a:extLst>
          </p:cNvPr>
          <p:cNvSpPr txBox="1"/>
          <p:nvPr/>
        </p:nvSpPr>
        <p:spPr>
          <a:xfrm>
            <a:off x="4106508" y="1506433"/>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8</a:t>
            </a:r>
          </a:p>
        </p:txBody>
      </p:sp>
      <p:sp>
        <p:nvSpPr>
          <p:cNvPr id="21" name="textruta 20">
            <a:extLst>
              <a:ext uri="{FF2B5EF4-FFF2-40B4-BE49-F238E27FC236}">
                <a16:creationId xmlns:a16="http://schemas.microsoft.com/office/drawing/2014/main" id="{54BD2E0F-4222-4B6E-90C1-AC3372521314}"/>
              </a:ext>
            </a:extLst>
          </p:cNvPr>
          <p:cNvSpPr txBox="1"/>
          <p:nvPr/>
        </p:nvSpPr>
        <p:spPr>
          <a:xfrm>
            <a:off x="8406716" y="1471643"/>
            <a:ext cx="1166327"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9</a:t>
            </a:r>
          </a:p>
        </p:txBody>
      </p:sp>
      <p:sp>
        <p:nvSpPr>
          <p:cNvPr id="22" name="textruta 21">
            <a:extLst>
              <a:ext uri="{FF2B5EF4-FFF2-40B4-BE49-F238E27FC236}">
                <a16:creationId xmlns:a16="http://schemas.microsoft.com/office/drawing/2014/main" id="{5D456DA0-CF8D-4EAF-8887-4223ECD3E97C}"/>
              </a:ext>
            </a:extLst>
          </p:cNvPr>
          <p:cNvSpPr txBox="1"/>
          <p:nvPr/>
        </p:nvSpPr>
        <p:spPr>
          <a:xfrm>
            <a:off x="145036" y="4886464"/>
            <a:ext cx="2355443"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10</a:t>
            </a:r>
          </a:p>
        </p:txBody>
      </p:sp>
      <p:sp>
        <p:nvSpPr>
          <p:cNvPr id="2" name="Rektangel 1">
            <a:extLst>
              <a:ext uri="{FF2B5EF4-FFF2-40B4-BE49-F238E27FC236}">
                <a16:creationId xmlns:a16="http://schemas.microsoft.com/office/drawing/2014/main" id="{11C0BEE9-AEAB-4162-8480-B1C898A4855C}"/>
              </a:ext>
            </a:extLst>
          </p:cNvPr>
          <p:cNvSpPr/>
          <p:nvPr/>
        </p:nvSpPr>
        <p:spPr>
          <a:xfrm>
            <a:off x="95133" y="3018864"/>
            <a:ext cx="3473259" cy="369332"/>
          </a:xfrm>
          <a:prstGeom prst="rect">
            <a:avLst/>
          </a:prstGeom>
        </p:spPr>
        <p:txBody>
          <a:bodyPr wrap="none">
            <a:spAutoFit/>
          </a:bodyPr>
          <a:lstStyle/>
          <a:p>
            <a:pPr>
              <a:spcBef>
                <a:spcPts val="0"/>
              </a:spcBef>
            </a:pPr>
            <a:r>
              <a:rPr lang="sv-SE" b="1" dirty="0">
                <a:solidFill>
                  <a:schemeClr val="bg1"/>
                </a:solidFill>
              </a:rPr>
              <a:t>Kvarteret Vilstolen och </a:t>
            </a:r>
            <a:r>
              <a:rPr lang="sv-SE" b="1" dirty="0" err="1">
                <a:solidFill>
                  <a:schemeClr val="bg1"/>
                </a:solidFill>
              </a:rPr>
              <a:t>Häståsen</a:t>
            </a:r>
            <a:endParaRPr lang="sv-SE" b="1" dirty="0">
              <a:solidFill>
                <a:schemeClr val="bg1"/>
              </a:solidFill>
            </a:endParaRPr>
          </a:p>
        </p:txBody>
      </p:sp>
      <p:sp>
        <p:nvSpPr>
          <p:cNvPr id="4" name="Rektangel 3">
            <a:extLst>
              <a:ext uri="{FF2B5EF4-FFF2-40B4-BE49-F238E27FC236}">
                <a16:creationId xmlns:a16="http://schemas.microsoft.com/office/drawing/2014/main" id="{8F9453D4-1EBA-45FA-B622-43B3FA90D4D0}"/>
              </a:ext>
            </a:extLst>
          </p:cNvPr>
          <p:cNvSpPr/>
          <p:nvPr/>
        </p:nvSpPr>
        <p:spPr>
          <a:xfrm>
            <a:off x="4032300" y="3018864"/>
            <a:ext cx="2700868" cy="369332"/>
          </a:xfrm>
          <a:prstGeom prst="rect">
            <a:avLst/>
          </a:prstGeom>
        </p:spPr>
        <p:txBody>
          <a:bodyPr wrap="none">
            <a:spAutoFit/>
          </a:bodyPr>
          <a:lstStyle/>
          <a:p>
            <a:pPr>
              <a:spcBef>
                <a:spcPts val="0"/>
              </a:spcBef>
            </a:pPr>
            <a:r>
              <a:rPr lang="sv-SE" b="1" dirty="0">
                <a:solidFill>
                  <a:schemeClr val="bg1"/>
                </a:solidFill>
              </a:rPr>
              <a:t>Trädgårdsstaden etapp 1</a:t>
            </a:r>
          </a:p>
        </p:txBody>
      </p:sp>
      <p:sp>
        <p:nvSpPr>
          <p:cNvPr id="5" name="Rektangel 4">
            <a:extLst>
              <a:ext uri="{FF2B5EF4-FFF2-40B4-BE49-F238E27FC236}">
                <a16:creationId xmlns:a16="http://schemas.microsoft.com/office/drawing/2014/main" id="{A5E8272E-BD0E-48AD-BAD5-DDB9B75E59AA}"/>
              </a:ext>
            </a:extLst>
          </p:cNvPr>
          <p:cNvSpPr/>
          <p:nvPr/>
        </p:nvSpPr>
        <p:spPr>
          <a:xfrm>
            <a:off x="8400327" y="2999149"/>
            <a:ext cx="1975156" cy="369332"/>
          </a:xfrm>
          <a:prstGeom prst="rect">
            <a:avLst/>
          </a:prstGeom>
        </p:spPr>
        <p:txBody>
          <a:bodyPr wrap="none">
            <a:spAutoFit/>
          </a:bodyPr>
          <a:lstStyle/>
          <a:p>
            <a:pPr>
              <a:spcBef>
                <a:spcPts val="0"/>
              </a:spcBef>
            </a:pPr>
            <a:r>
              <a:rPr lang="sv-SE" b="1" dirty="0">
                <a:solidFill>
                  <a:schemeClr val="bg1"/>
                </a:solidFill>
              </a:rPr>
              <a:t>Arena Lillegården</a:t>
            </a:r>
          </a:p>
        </p:txBody>
      </p:sp>
      <p:sp>
        <p:nvSpPr>
          <p:cNvPr id="7" name="Rektangel 6">
            <a:extLst>
              <a:ext uri="{FF2B5EF4-FFF2-40B4-BE49-F238E27FC236}">
                <a16:creationId xmlns:a16="http://schemas.microsoft.com/office/drawing/2014/main" id="{BEA81724-C9CC-476F-AAAE-902BB2E2F9BB}"/>
              </a:ext>
            </a:extLst>
          </p:cNvPr>
          <p:cNvSpPr/>
          <p:nvPr/>
        </p:nvSpPr>
        <p:spPr>
          <a:xfrm>
            <a:off x="154091" y="6521626"/>
            <a:ext cx="1012328" cy="369332"/>
          </a:xfrm>
          <a:prstGeom prst="rect">
            <a:avLst/>
          </a:prstGeom>
        </p:spPr>
        <p:txBody>
          <a:bodyPr wrap="none">
            <a:spAutoFit/>
          </a:bodyPr>
          <a:lstStyle/>
          <a:p>
            <a:pPr>
              <a:spcBef>
                <a:spcPts val="0"/>
              </a:spcBef>
            </a:pPr>
            <a:r>
              <a:rPr lang="sv-SE" b="1" dirty="0">
                <a:solidFill>
                  <a:schemeClr val="bg1"/>
                </a:solidFill>
              </a:rPr>
              <a:t>Trängen</a:t>
            </a:r>
          </a:p>
        </p:txBody>
      </p:sp>
      <p:sp>
        <p:nvSpPr>
          <p:cNvPr id="24" name="textruta 23">
            <a:extLst>
              <a:ext uri="{FF2B5EF4-FFF2-40B4-BE49-F238E27FC236}">
                <a16:creationId xmlns:a16="http://schemas.microsoft.com/office/drawing/2014/main" id="{28195535-24A4-429B-B7A0-44D8F719B43D}"/>
              </a:ext>
            </a:extLst>
          </p:cNvPr>
          <p:cNvSpPr txBox="1"/>
          <p:nvPr/>
        </p:nvSpPr>
        <p:spPr>
          <a:xfrm>
            <a:off x="3941400" y="4886813"/>
            <a:ext cx="1966002"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11</a:t>
            </a:r>
          </a:p>
        </p:txBody>
      </p:sp>
      <p:sp>
        <p:nvSpPr>
          <p:cNvPr id="25" name="Rektangel 24">
            <a:extLst>
              <a:ext uri="{FF2B5EF4-FFF2-40B4-BE49-F238E27FC236}">
                <a16:creationId xmlns:a16="http://schemas.microsoft.com/office/drawing/2014/main" id="{627F9583-0364-40FE-8E39-2E5BB88F40CF}"/>
              </a:ext>
            </a:extLst>
          </p:cNvPr>
          <p:cNvSpPr/>
          <p:nvPr/>
        </p:nvSpPr>
        <p:spPr>
          <a:xfrm>
            <a:off x="3966895" y="6521626"/>
            <a:ext cx="1200585" cy="369332"/>
          </a:xfrm>
          <a:prstGeom prst="rect">
            <a:avLst/>
          </a:prstGeom>
        </p:spPr>
        <p:txBody>
          <a:bodyPr wrap="none">
            <a:spAutoFit/>
          </a:bodyPr>
          <a:lstStyle/>
          <a:p>
            <a:pPr>
              <a:spcBef>
                <a:spcPts val="0"/>
              </a:spcBef>
            </a:pPr>
            <a:r>
              <a:rPr lang="sv-SE" b="1" dirty="0">
                <a:solidFill>
                  <a:schemeClr val="bg1"/>
                </a:solidFill>
              </a:rPr>
              <a:t>Skolgatan</a:t>
            </a:r>
            <a:endParaRPr lang="sv-SE" b="1" strike="sngStrike" dirty="0">
              <a:solidFill>
                <a:schemeClr val="bg1"/>
              </a:solidFill>
            </a:endParaRPr>
          </a:p>
        </p:txBody>
      </p:sp>
      <p:sp>
        <p:nvSpPr>
          <p:cNvPr id="26" name="textruta 25">
            <a:extLst>
              <a:ext uri="{FF2B5EF4-FFF2-40B4-BE49-F238E27FC236}">
                <a16:creationId xmlns:a16="http://schemas.microsoft.com/office/drawing/2014/main" id="{0CDAE50F-53DB-442A-9D49-202C9B6D9F23}"/>
              </a:ext>
            </a:extLst>
          </p:cNvPr>
          <p:cNvSpPr txBox="1"/>
          <p:nvPr/>
        </p:nvSpPr>
        <p:spPr>
          <a:xfrm>
            <a:off x="8488299" y="4871071"/>
            <a:ext cx="2051619" cy="1862048"/>
          </a:xfrm>
          <a:prstGeom prst="rect">
            <a:avLst/>
          </a:prstGeom>
          <a:noFill/>
        </p:spPr>
        <p:txBody>
          <a:bodyPr wrap="square" rtlCol="0">
            <a:spAutoFit/>
          </a:bodyPr>
          <a:lstStyle/>
          <a:p>
            <a:r>
              <a:rPr lang="sv-SE" sz="11500" dirty="0">
                <a:solidFill>
                  <a:schemeClr val="bg1"/>
                </a:solidFill>
                <a:latin typeface="Source Sans Pro Black" panose="020B0803030403020204" pitchFamily="34" charset="0"/>
                <a:ea typeface="Source Sans Pro Black" panose="020B0803030403020204" pitchFamily="34" charset="0"/>
              </a:rPr>
              <a:t>12</a:t>
            </a:r>
          </a:p>
        </p:txBody>
      </p:sp>
      <p:sp>
        <p:nvSpPr>
          <p:cNvPr id="27" name="Rektangel 26">
            <a:extLst>
              <a:ext uri="{FF2B5EF4-FFF2-40B4-BE49-F238E27FC236}">
                <a16:creationId xmlns:a16="http://schemas.microsoft.com/office/drawing/2014/main" id="{3410C9BF-ABA9-4F16-B43B-F4AE47D15353}"/>
              </a:ext>
            </a:extLst>
          </p:cNvPr>
          <p:cNvSpPr/>
          <p:nvPr/>
        </p:nvSpPr>
        <p:spPr>
          <a:xfrm>
            <a:off x="8412936" y="6521626"/>
            <a:ext cx="2927725" cy="369332"/>
          </a:xfrm>
          <a:prstGeom prst="rect">
            <a:avLst/>
          </a:prstGeom>
        </p:spPr>
        <p:txBody>
          <a:bodyPr wrap="none">
            <a:spAutoFit/>
          </a:bodyPr>
          <a:lstStyle/>
          <a:p>
            <a:pPr>
              <a:spcBef>
                <a:spcPts val="0"/>
              </a:spcBef>
            </a:pPr>
            <a:r>
              <a:rPr lang="sv-SE" b="1" dirty="0" err="1">
                <a:solidFill>
                  <a:schemeClr val="bg1"/>
                </a:solidFill>
              </a:rPr>
              <a:t>Boulognerskogen</a:t>
            </a:r>
            <a:r>
              <a:rPr lang="sv-SE" b="1" dirty="0">
                <a:solidFill>
                  <a:schemeClr val="bg1"/>
                </a:solidFill>
              </a:rPr>
              <a:t> och -sjön</a:t>
            </a:r>
            <a:endParaRPr lang="sv-SE" b="1" strike="sngStrike" dirty="0">
              <a:solidFill>
                <a:schemeClr val="bg1"/>
              </a:solidFill>
            </a:endParaRPr>
          </a:p>
        </p:txBody>
      </p:sp>
    </p:spTree>
    <p:extLst>
      <p:ext uri="{BB962C8B-B14F-4D97-AF65-F5344CB8AC3E}">
        <p14:creationId xmlns:p14="http://schemas.microsoft.com/office/powerpoint/2010/main" val="213386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9F60A75-D48F-4566-B300-9F195E900A64}"/>
              </a:ext>
            </a:extLst>
          </p:cNvPr>
          <p:cNvPicPr>
            <a:picLocks noChangeAspect="1"/>
          </p:cNvPicPr>
          <p:nvPr/>
        </p:nvPicPr>
        <p:blipFill rotWithShape="1">
          <a:blip r:embed="rId2"/>
          <a:srcRect l="33357" r="33357"/>
          <a:stretch/>
        </p:blipFill>
        <p:spPr>
          <a:xfrm>
            <a:off x="0" y="-4905"/>
            <a:ext cx="12192000" cy="6867810"/>
          </a:xfrm>
          <a:prstGeom prst="rect">
            <a:avLst/>
          </a:prstGeom>
        </p:spPr>
      </p:pic>
      <p:pic>
        <p:nvPicPr>
          <p:cNvPr id="8" name="Bildobjekt 7">
            <a:extLst>
              <a:ext uri="{FF2B5EF4-FFF2-40B4-BE49-F238E27FC236}">
                <a16:creationId xmlns:a16="http://schemas.microsoft.com/office/drawing/2014/main" id="{D0DD1C3F-E49F-4212-87DE-C688A6782D06}"/>
              </a:ext>
            </a:extLst>
          </p:cNvPr>
          <p:cNvPicPr>
            <a:picLocks noChangeAspect="1"/>
          </p:cNvPicPr>
          <p:nvPr/>
        </p:nvPicPr>
        <p:blipFill>
          <a:blip r:embed="rId3"/>
          <a:stretch>
            <a:fillRect/>
          </a:stretch>
        </p:blipFill>
        <p:spPr>
          <a:xfrm rot="702421">
            <a:off x="7995831" y="321389"/>
            <a:ext cx="3704058" cy="5230353"/>
          </a:xfrm>
          <a:prstGeom prst="rect">
            <a:avLst/>
          </a:prstGeom>
          <a:ln w="12700">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4072918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DAEABEE-3A01-4509-89A7-BCD4EB679777}"/>
              </a:ext>
            </a:extLst>
          </p:cNvPr>
          <p:cNvSpPr>
            <a:spLocks noGrp="1"/>
          </p:cNvSpPr>
          <p:nvPr>
            <p:ph type="ctrTitle"/>
          </p:nvPr>
        </p:nvSpPr>
        <p:spPr/>
        <p:txBody>
          <a:bodyPr/>
          <a:lstStyle/>
          <a:p>
            <a:r>
              <a:rPr lang="sv-SE" sz="4000" dirty="0"/>
              <a:t>Och vinnaren är…</a:t>
            </a:r>
          </a:p>
        </p:txBody>
      </p:sp>
    </p:spTree>
    <p:extLst>
      <p:ext uri="{BB962C8B-B14F-4D97-AF65-F5344CB8AC3E}">
        <p14:creationId xmlns:p14="http://schemas.microsoft.com/office/powerpoint/2010/main" val="386431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a:extLst>
              <a:ext uri="{FF2B5EF4-FFF2-40B4-BE49-F238E27FC236}">
                <a16:creationId xmlns:a16="http://schemas.microsoft.com/office/drawing/2014/main" id="{B512425F-8D2E-4B6D-B70B-7E093FADC0CD}"/>
              </a:ext>
            </a:extLst>
          </p:cNvPr>
          <p:cNvPicPr>
            <a:picLocks noGrp="1" noChangeAspect="1"/>
          </p:cNvPicPr>
          <p:nvPr>
            <p:ph type="pic" sz="quarter" idx="10"/>
          </p:nvPr>
        </p:nvPicPr>
        <p:blipFill rotWithShape="1">
          <a:blip r:embed="rId2"/>
          <a:srcRect t="37854" b="4834"/>
          <a:stretch/>
        </p:blipFill>
        <p:spPr>
          <a:xfrm>
            <a:off x="1" y="1747776"/>
            <a:ext cx="12192000" cy="5214857"/>
          </a:xfrm>
          <a:prstGeom prst="rect">
            <a:avLst/>
          </a:prstGeom>
          <a:noFill/>
        </p:spPr>
      </p:pic>
      <p:sp>
        <p:nvSpPr>
          <p:cNvPr id="4" name="Rubrik 3">
            <a:extLst>
              <a:ext uri="{FF2B5EF4-FFF2-40B4-BE49-F238E27FC236}">
                <a16:creationId xmlns:a16="http://schemas.microsoft.com/office/drawing/2014/main" id="{3DAEABEE-3A01-4509-89A7-BCD4EB679777}"/>
              </a:ext>
            </a:extLst>
          </p:cNvPr>
          <p:cNvSpPr>
            <a:spLocks noGrp="1"/>
          </p:cNvSpPr>
          <p:nvPr>
            <p:ph type="ctrTitle"/>
          </p:nvPr>
        </p:nvSpPr>
        <p:spPr>
          <a:xfrm>
            <a:off x="738131" y="362478"/>
            <a:ext cx="9414679" cy="1059231"/>
          </a:xfrm>
        </p:spPr>
        <p:txBody>
          <a:bodyPr anchor="b">
            <a:normAutofit fontScale="90000"/>
          </a:bodyPr>
          <a:lstStyle/>
          <a:p>
            <a:r>
              <a:rPr lang="sv-SE" dirty="0"/>
              <a:t>Och vinnaren är Gylfe 7 (</a:t>
            </a:r>
            <a:r>
              <a:rPr lang="sv-SE" dirty="0" err="1"/>
              <a:t>fd</a:t>
            </a:r>
            <a:r>
              <a:rPr lang="sv-SE" dirty="0"/>
              <a:t> Lindexhuset)!</a:t>
            </a:r>
          </a:p>
        </p:txBody>
      </p:sp>
    </p:spTree>
    <p:extLst>
      <p:ext uri="{BB962C8B-B14F-4D97-AF65-F5344CB8AC3E}">
        <p14:creationId xmlns:p14="http://schemas.microsoft.com/office/powerpoint/2010/main" val="410923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2E90320C-F5C1-4B1B-9E64-3CED21423CB8}"/>
              </a:ext>
            </a:extLst>
          </p:cNvPr>
          <p:cNvSpPr>
            <a:spLocks noGrp="1"/>
          </p:cNvSpPr>
          <p:nvPr>
            <p:ph idx="10"/>
          </p:nvPr>
        </p:nvSpPr>
        <p:spPr>
          <a:xfrm>
            <a:off x="690628" y="1878151"/>
            <a:ext cx="10756734" cy="3680854"/>
          </a:xfrm>
        </p:spPr>
        <p:txBody>
          <a:bodyPr/>
          <a:lstStyle/>
          <a:p>
            <a:pPr marL="0" indent="0">
              <a:buNone/>
            </a:pPr>
            <a:r>
              <a:rPr lang="sv-SE" dirty="0"/>
              <a:t>Plötsligt händer det!</a:t>
            </a:r>
          </a:p>
          <a:p>
            <a:pPr marL="0" indent="0">
              <a:buNone/>
            </a:pPr>
            <a:r>
              <a:rPr lang="sv-SE" dirty="0"/>
              <a:t>När en tidigare hyresgäst flyttat ut så ser fastighetsägaren en möjlighet </a:t>
            </a:r>
            <a:br>
              <a:rPr lang="sv-SE" dirty="0"/>
            </a:br>
            <a:r>
              <a:rPr lang="sv-SE" dirty="0"/>
              <a:t>att blåsa nytt liv i byggnaden vid Hertig Johans torg. Här samsas nu kafé, klädbutik, kontor med bostäder, vilket får huset att leva dygnet runt, </a:t>
            </a:r>
            <a:br>
              <a:rPr lang="sv-SE" dirty="0"/>
            </a:br>
            <a:r>
              <a:rPr lang="sv-SE" dirty="0"/>
              <a:t>precis som ett hus ska göra i centrum i Skövde.</a:t>
            </a:r>
          </a:p>
          <a:p>
            <a:pPr marL="0" indent="0">
              <a:buNone/>
            </a:pPr>
            <a:r>
              <a:rPr lang="sv-SE" dirty="0"/>
              <a:t>Med en precision i detaljer och med en vördnad för husets </a:t>
            </a:r>
            <a:br>
              <a:rPr lang="sv-SE" dirty="0"/>
            </a:br>
            <a:r>
              <a:rPr lang="sv-SE" dirty="0"/>
              <a:t>historia har fastighetsägaren och arkitekten lyckats lyfta fram </a:t>
            </a:r>
            <a:br>
              <a:rPr lang="sv-SE" dirty="0"/>
            </a:br>
            <a:r>
              <a:rPr lang="sv-SE" dirty="0"/>
              <a:t>både äldre och nya kvaliteter.</a:t>
            </a:r>
          </a:p>
          <a:p>
            <a:pPr marL="0" indent="0">
              <a:buNone/>
            </a:pPr>
            <a:r>
              <a:rPr lang="sv-SE" dirty="0"/>
              <a:t>Leif Eriksson har genom ett trollslag tagit fram ett hus som </a:t>
            </a:r>
            <a:br>
              <a:rPr lang="sv-SE" dirty="0"/>
            </a:br>
            <a:r>
              <a:rPr lang="sv-SE" dirty="0"/>
              <a:t>andas absolut nutid i en 1800-talsbyggnad.</a:t>
            </a:r>
          </a:p>
          <a:p>
            <a:pPr marL="0" indent="0">
              <a:lnSpc>
                <a:spcPct val="100000"/>
              </a:lnSpc>
              <a:buNone/>
            </a:pPr>
            <a:endParaRPr lang="sv-SE" sz="2000" dirty="0"/>
          </a:p>
          <a:p>
            <a:pPr marL="0" indent="0">
              <a:lnSpc>
                <a:spcPct val="100000"/>
              </a:lnSpc>
              <a:buNone/>
            </a:pPr>
            <a:endParaRPr lang="sv-SE" sz="2000" dirty="0"/>
          </a:p>
        </p:txBody>
      </p:sp>
      <p:sp>
        <p:nvSpPr>
          <p:cNvPr id="4" name="Rubrik 3">
            <a:extLst>
              <a:ext uri="{FF2B5EF4-FFF2-40B4-BE49-F238E27FC236}">
                <a16:creationId xmlns:a16="http://schemas.microsoft.com/office/drawing/2014/main" id="{3DAEABEE-3A01-4509-89A7-BCD4EB679777}"/>
              </a:ext>
            </a:extLst>
          </p:cNvPr>
          <p:cNvSpPr>
            <a:spLocks noGrp="1"/>
          </p:cNvSpPr>
          <p:nvPr>
            <p:ph type="ctrTitle"/>
          </p:nvPr>
        </p:nvSpPr>
        <p:spPr/>
        <p:txBody>
          <a:bodyPr/>
          <a:lstStyle/>
          <a:p>
            <a:r>
              <a:rPr lang="sv-SE" dirty="0"/>
              <a:t>Motiveringen lyder:</a:t>
            </a:r>
          </a:p>
        </p:txBody>
      </p:sp>
    </p:spTree>
    <p:extLst>
      <p:ext uri="{BB962C8B-B14F-4D97-AF65-F5344CB8AC3E}">
        <p14:creationId xmlns:p14="http://schemas.microsoft.com/office/powerpoint/2010/main" val="3631824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1DB0C6B-4D9E-448B-88C3-6565FFBB39A8}"/>
              </a:ext>
            </a:extLst>
          </p:cNvPr>
          <p:cNvSpPr>
            <a:spLocks noGrp="1"/>
          </p:cNvSpPr>
          <p:nvPr>
            <p:ph idx="10"/>
          </p:nvPr>
        </p:nvSpPr>
        <p:spPr/>
        <p:txBody>
          <a:bodyPr/>
          <a:lstStyle/>
          <a:p>
            <a:endParaRPr lang="sv-SE" dirty="0"/>
          </a:p>
        </p:txBody>
      </p:sp>
      <p:sp>
        <p:nvSpPr>
          <p:cNvPr id="3" name="Rubrik 2">
            <a:extLst>
              <a:ext uri="{FF2B5EF4-FFF2-40B4-BE49-F238E27FC236}">
                <a16:creationId xmlns:a16="http://schemas.microsoft.com/office/drawing/2014/main" id="{169FEB87-F5BA-4B6D-BC32-DA69A617B104}"/>
              </a:ext>
            </a:extLst>
          </p:cNvPr>
          <p:cNvSpPr>
            <a:spLocks noGrp="1"/>
          </p:cNvSpPr>
          <p:nvPr>
            <p:ph type="ctrTitle"/>
          </p:nvPr>
        </p:nvSpPr>
        <p:spPr/>
        <p:txBody>
          <a:bodyPr/>
          <a:lstStyle/>
          <a:p>
            <a:r>
              <a:rPr lang="sv-SE" dirty="0"/>
              <a:t>Övriga frågor?</a:t>
            </a:r>
          </a:p>
        </p:txBody>
      </p:sp>
    </p:spTree>
    <p:extLst>
      <p:ext uri="{BB962C8B-B14F-4D97-AF65-F5344CB8AC3E}">
        <p14:creationId xmlns:p14="http://schemas.microsoft.com/office/powerpoint/2010/main" val="226913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7D00"/>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FC8F96D6-DF1C-4C03-936C-625A27D5517E}"/>
              </a:ext>
            </a:extLst>
          </p:cNvPr>
          <p:cNvSpPr>
            <a:spLocks noGrp="1"/>
          </p:cNvSpPr>
          <p:nvPr>
            <p:ph type="body" sz="quarter" idx="10"/>
          </p:nvPr>
        </p:nvSpPr>
        <p:spPr/>
        <p:txBody>
          <a:bodyPr/>
          <a:lstStyle/>
          <a:p>
            <a:pPr algn="ctr"/>
            <a:r>
              <a:rPr lang="sv-SE" sz="8800" b="1" dirty="0"/>
              <a:t>Stort tack </a:t>
            </a:r>
            <a:endParaRPr lang="sv-SE" sz="8800" dirty="0"/>
          </a:p>
          <a:p>
            <a:pPr algn="ctr"/>
            <a:r>
              <a:rPr lang="sv-SE" dirty="0"/>
              <a:t>för ditt deltagande!</a:t>
            </a:r>
          </a:p>
          <a:p>
            <a:pPr algn="ctr"/>
            <a:r>
              <a:rPr lang="sv-SE" dirty="0"/>
              <a:t>Välkommen på nytt i vår igen!</a:t>
            </a:r>
          </a:p>
        </p:txBody>
      </p:sp>
    </p:spTree>
    <p:extLst>
      <p:ext uri="{BB962C8B-B14F-4D97-AF65-F5344CB8AC3E}">
        <p14:creationId xmlns:p14="http://schemas.microsoft.com/office/powerpoint/2010/main" val="4154322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BFF7B50-3685-48E0-8E4F-72F5465E00BF}"/>
              </a:ext>
            </a:extLst>
          </p:cNvPr>
          <p:cNvPicPr>
            <a:picLocks noChangeAspect="1"/>
          </p:cNvPicPr>
          <p:nvPr/>
        </p:nvPicPr>
        <p:blipFill>
          <a:blip r:embed="rId3"/>
          <a:stretch>
            <a:fillRect/>
          </a:stretch>
        </p:blipFill>
        <p:spPr>
          <a:xfrm>
            <a:off x="8736402" y="1794221"/>
            <a:ext cx="2714400" cy="3826692"/>
          </a:xfrm>
          <a:prstGeom prst="rect">
            <a:avLst/>
          </a:prstGeom>
          <a:ln>
            <a:solidFill>
              <a:schemeClr val="tx1"/>
            </a:solidFill>
          </a:ln>
          <a:effectLst>
            <a:outerShdw blurRad="76200" dir="18900000" sy="23000" kx="-1200000" algn="bl" rotWithShape="0">
              <a:prstClr val="black">
                <a:alpha val="20000"/>
              </a:prstClr>
            </a:outerShdw>
          </a:effectLst>
        </p:spPr>
      </p:pic>
      <p:sp>
        <p:nvSpPr>
          <p:cNvPr id="3" name="Rubrik 2">
            <a:extLst>
              <a:ext uri="{FF2B5EF4-FFF2-40B4-BE49-F238E27FC236}">
                <a16:creationId xmlns:a16="http://schemas.microsoft.com/office/drawing/2014/main" id="{79B451AA-0562-4FCF-A280-0D8A8D35FF37}"/>
              </a:ext>
            </a:extLst>
          </p:cNvPr>
          <p:cNvSpPr>
            <a:spLocks noGrp="1"/>
          </p:cNvSpPr>
          <p:nvPr>
            <p:ph type="ctrTitle"/>
          </p:nvPr>
        </p:nvSpPr>
        <p:spPr>
          <a:xfrm>
            <a:off x="1543050" y="620713"/>
            <a:ext cx="8206592" cy="662655"/>
          </a:xfrm>
        </p:spPr>
        <p:txBody>
          <a:bodyPr/>
          <a:lstStyle/>
          <a:p>
            <a:r>
              <a:rPr lang="sv-SE" sz="4400" dirty="0"/>
              <a:t>Exploateringsbudget m.m.</a:t>
            </a:r>
          </a:p>
        </p:txBody>
      </p:sp>
      <p:pic>
        <p:nvPicPr>
          <p:cNvPr id="6" name="Bildobjekt 5">
            <a:extLst>
              <a:ext uri="{FF2B5EF4-FFF2-40B4-BE49-F238E27FC236}">
                <a16:creationId xmlns:a16="http://schemas.microsoft.com/office/drawing/2014/main" id="{3D69F8F0-0D27-40B6-8620-3A4C13D6B3E7}"/>
              </a:ext>
            </a:extLst>
          </p:cNvPr>
          <p:cNvPicPr>
            <a:picLocks noChangeAspect="1"/>
          </p:cNvPicPr>
          <p:nvPr/>
        </p:nvPicPr>
        <p:blipFill>
          <a:blip r:embed="rId4"/>
          <a:stretch>
            <a:fillRect/>
          </a:stretch>
        </p:blipFill>
        <p:spPr>
          <a:xfrm>
            <a:off x="394403" y="2242875"/>
            <a:ext cx="2715130" cy="3827721"/>
          </a:xfrm>
          <a:prstGeom prst="rect">
            <a:avLst/>
          </a:prstGeom>
          <a:ln>
            <a:solidFill>
              <a:schemeClr val="tx1"/>
            </a:solidFill>
          </a:ln>
          <a:effectLst>
            <a:outerShdw blurRad="76200" dir="18900000" sy="23000" kx="-1200000" algn="bl" rotWithShape="0">
              <a:prstClr val="black">
                <a:alpha val="20000"/>
              </a:prstClr>
            </a:outerShdw>
          </a:effectLst>
        </p:spPr>
      </p:pic>
      <p:sp>
        <p:nvSpPr>
          <p:cNvPr id="9" name="textruta 8">
            <a:extLst>
              <a:ext uri="{FF2B5EF4-FFF2-40B4-BE49-F238E27FC236}">
                <a16:creationId xmlns:a16="http://schemas.microsoft.com/office/drawing/2014/main" id="{92A0957F-C214-4152-B444-9CC73C9B7E67}"/>
              </a:ext>
            </a:extLst>
          </p:cNvPr>
          <p:cNvSpPr txBox="1"/>
          <p:nvPr/>
        </p:nvSpPr>
        <p:spPr>
          <a:xfrm>
            <a:off x="394404" y="6197596"/>
            <a:ext cx="2715130" cy="461665"/>
          </a:xfrm>
          <a:prstGeom prst="rect">
            <a:avLst/>
          </a:prstGeom>
          <a:solidFill>
            <a:schemeClr val="accent2">
              <a:lumMod val="40000"/>
              <a:lumOff val="60000"/>
            </a:schemeClr>
          </a:solidFill>
          <a:ln>
            <a:solidFill>
              <a:schemeClr val="tx1"/>
            </a:solidFill>
          </a:ln>
        </p:spPr>
        <p:txBody>
          <a:bodyPr wrap="square" rtlCol="0">
            <a:spAutoFit/>
          </a:bodyPr>
          <a:lstStyle/>
          <a:p>
            <a:r>
              <a:rPr lang="sv-SE" sz="1200" dirty="0"/>
              <a:t>Exploateringsbudget 2023-2025 med namngivna projekt</a:t>
            </a:r>
          </a:p>
        </p:txBody>
      </p:sp>
      <p:pic>
        <p:nvPicPr>
          <p:cNvPr id="10" name="Bildobjekt 9">
            <a:extLst>
              <a:ext uri="{FF2B5EF4-FFF2-40B4-BE49-F238E27FC236}">
                <a16:creationId xmlns:a16="http://schemas.microsoft.com/office/drawing/2014/main" id="{ADA95E5B-EA37-4BBC-9698-E0BF0789E4AB}"/>
              </a:ext>
            </a:extLst>
          </p:cNvPr>
          <p:cNvPicPr>
            <a:picLocks noChangeAspect="1"/>
          </p:cNvPicPr>
          <p:nvPr/>
        </p:nvPicPr>
        <p:blipFill>
          <a:blip r:embed="rId5"/>
          <a:stretch>
            <a:fillRect/>
          </a:stretch>
        </p:blipFill>
        <p:spPr>
          <a:xfrm>
            <a:off x="4224737" y="2242874"/>
            <a:ext cx="2691686" cy="3827721"/>
          </a:xfrm>
          <a:prstGeom prst="rect">
            <a:avLst/>
          </a:prstGeom>
          <a:solidFill>
            <a:schemeClr val="bg1"/>
          </a:solidFill>
          <a:ln>
            <a:solidFill>
              <a:schemeClr val="tx1"/>
            </a:solidFill>
          </a:ln>
          <a:effectLst>
            <a:outerShdw blurRad="76200" dir="18900000" sy="23000" kx="-1200000" algn="bl" rotWithShape="0">
              <a:prstClr val="black">
                <a:alpha val="20000"/>
              </a:prstClr>
            </a:outerShdw>
          </a:effectLst>
        </p:spPr>
      </p:pic>
      <p:pic>
        <p:nvPicPr>
          <p:cNvPr id="12" name="Bildobjekt 11">
            <a:extLst>
              <a:ext uri="{FF2B5EF4-FFF2-40B4-BE49-F238E27FC236}">
                <a16:creationId xmlns:a16="http://schemas.microsoft.com/office/drawing/2014/main" id="{92AE231A-9EB5-4767-AD1B-979255D6A084}"/>
              </a:ext>
            </a:extLst>
          </p:cNvPr>
          <p:cNvPicPr>
            <a:picLocks noChangeAspect="1"/>
          </p:cNvPicPr>
          <p:nvPr/>
        </p:nvPicPr>
        <p:blipFill>
          <a:blip r:embed="rId6"/>
          <a:stretch>
            <a:fillRect/>
          </a:stretch>
        </p:blipFill>
        <p:spPr>
          <a:xfrm>
            <a:off x="8031627" y="2252914"/>
            <a:ext cx="2705538" cy="3827722"/>
          </a:xfrm>
          <a:prstGeom prst="rect">
            <a:avLst/>
          </a:prstGeom>
          <a:ln>
            <a:solidFill>
              <a:schemeClr val="tx1"/>
            </a:solidFill>
          </a:ln>
          <a:effectLst>
            <a:outerShdw blurRad="76200" dir="18900000" sy="23000" kx="-1200000" algn="bl" rotWithShape="0">
              <a:prstClr val="black">
                <a:alpha val="20000"/>
              </a:prstClr>
            </a:outerShdw>
          </a:effectLst>
        </p:spPr>
      </p:pic>
      <p:sp>
        <p:nvSpPr>
          <p:cNvPr id="14" name="textruta 13">
            <a:extLst>
              <a:ext uri="{FF2B5EF4-FFF2-40B4-BE49-F238E27FC236}">
                <a16:creationId xmlns:a16="http://schemas.microsoft.com/office/drawing/2014/main" id="{A59B0BAA-CA04-4DD6-9464-CD8AF01D6D29}"/>
              </a:ext>
            </a:extLst>
          </p:cNvPr>
          <p:cNvSpPr txBox="1"/>
          <p:nvPr/>
        </p:nvSpPr>
        <p:spPr>
          <a:xfrm>
            <a:off x="4201293" y="6197595"/>
            <a:ext cx="2715130" cy="461665"/>
          </a:xfrm>
          <a:prstGeom prst="rect">
            <a:avLst/>
          </a:prstGeom>
          <a:solidFill>
            <a:schemeClr val="accent2">
              <a:lumMod val="40000"/>
              <a:lumOff val="60000"/>
            </a:schemeClr>
          </a:solidFill>
          <a:ln>
            <a:solidFill>
              <a:schemeClr val="tx1"/>
            </a:solidFill>
          </a:ln>
        </p:spPr>
        <p:txBody>
          <a:bodyPr wrap="square" rtlCol="0">
            <a:spAutoFit/>
          </a:bodyPr>
          <a:lstStyle/>
          <a:p>
            <a:r>
              <a:rPr lang="sv-SE" sz="1200" dirty="0"/>
              <a:t>Aggregerad långtidsprognos 2023-2032 baserad på kalkyl för samtliga projekt</a:t>
            </a:r>
          </a:p>
        </p:txBody>
      </p:sp>
      <p:sp>
        <p:nvSpPr>
          <p:cNvPr id="15" name="textruta 14">
            <a:extLst>
              <a:ext uri="{FF2B5EF4-FFF2-40B4-BE49-F238E27FC236}">
                <a16:creationId xmlns:a16="http://schemas.microsoft.com/office/drawing/2014/main" id="{0827C563-0DE6-44DA-843D-40790FF97064}"/>
              </a:ext>
            </a:extLst>
          </p:cNvPr>
          <p:cNvSpPr txBox="1"/>
          <p:nvPr/>
        </p:nvSpPr>
        <p:spPr>
          <a:xfrm>
            <a:off x="8031627" y="6197596"/>
            <a:ext cx="2715130" cy="430887"/>
          </a:xfrm>
          <a:prstGeom prst="rect">
            <a:avLst/>
          </a:prstGeom>
          <a:solidFill>
            <a:schemeClr val="accent2">
              <a:lumMod val="40000"/>
              <a:lumOff val="60000"/>
            </a:schemeClr>
          </a:solidFill>
          <a:ln>
            <a:solidFill>
              <a:schemeClr val="tx1"/>
            </a:solidFill>
          </a:ln>
        </p:spPr>
        <p:txBody>
          <a:bodyPr wrap="square" rtlCol="0">
            <a:spAutoFit/>
          </a:bodyPr>
          <a:lstStyle/>
          <a:p>
            <a:r>
              <a:rPr lang="sv-SE" sz="1100" dirty="0"/>
              <a:t>Leveransplan för bostäder &amp; verksamheter 2023-2032 med namngivna projekt</a:t>
            </a:r>
          </a:p>
        </p:txBody>
      </p:sp>
      <p:pic>
        <p:nvPicPr>
          <p:cNvPr id="13" name="Bildobjekt 12">
            <a:extLst>
              <a:ext uri="{FF2B5EF4-FFF2-40B4-BE49-F238E27FC236}">
                <a16:creationId xmlns:a16="http://schemas.microsoft.com/office/drawing/2014/main" id="{973F7F92-929D-421B-BFF4-B752CA82A709}"/>
              </a:ext>
            </a:extLst>
          </p:cNvPr>
          <p:cNvPicPr>
            <a:picLocks noChangeAspect="1"/>
          </p:cNvPicPr>
          <p:nvPr/>
        </p:nvPicPr>
        <p:blipFill>
          <a:blip r:embed="rId7"/>
          <a:stretch>
            <a:fillRect/>
          </a:stretch>
        </p:blipFill>
        <p:spPr>
          <a:xfrm>
            <a:off x="1" y="-196880"/>
            <a:ext cx="1410069" cy="1991102"/>
          </a:xfrm>
          <a:prstGeom prst="rect">
            <a:avLst/>
          </a:prstGeom>
          <a:ln w="12700">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1075519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B813619-5BA1-4791-985D-360A17634E3D}"/>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ruta 4">
            <a:extLst>
              <a:ext uri="{FF2B5EF4-FFF2-40B4-BE49-F238E27FC236}">
                <a16:creationId xmlns:a16="http://schemas.microsoft.com/office/drawing/2014/main" id="{4C4B3EA4-0DA8-445A-932A-F2C1599A07EC}"/>
              </a:ext>
            </a:extLst>
          </p:cNvPr>
          <p:cNvSpPr txBox="1"/>
          <p:nvPr/>
        </p:nvSpPr>
        <p:spPr>
          <a:xfrm>
            <a:off x="192047" y="5703710"/>
            <a:ext cx="2313454" cy="923330"/>
          </a:xfrm>
          <a:prstGeom prst="rect">
            <a:avLst/>
          </a:prstGeom>
          <a:noFill/>
        </p:spPr>
        <p:txBody>
          <a:bodyPr wrap="none" rtlCol="0">
            <a:spAutoFit/>
          </a:bodyPr>
          <a:lstStyle/>
          <a:p>
            <a:r>
              <a:rPr lang="sv-SE" dirty="0"/>
              <a:t>Medel 2023-2032: 451</a:t>
            </a:r>
          </a:p>
          <a:p>
            <a:r>
              <a:rPr lang="sv-SE" dirty="0"/>
              <a:t>Medel 2023-2027: 503</a:t>
            </a:r>
          </a:p>
          <a:p>
            <a:r>
              <a:rPr lang="sv-SE" dirty="0"/>
              <a:t>Medel 2028-2032: 399</a:t>
            </a:r>
          </a:p>
        </p:txBody>
      </p:sp>
    </p:spTree>
    <p:extLst>
      <p:ext uri="{BB962C8B-B14F-4D97-AF65-F5344CB8AC3E}">
        <p14:creationId xmlns:p14="http://schemas.microsoft.com/office/powerpoint/2010/main" val="368863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6EBBFC0B-0877-4758-8639-CA2140BDA22D}"/>
              </a:ext>
            </a:extLst>
          </p:cNvPr>
          <p:cNvSpPr>
            <a:spLocks noGrp="1"/>
          </p:cNvSpPr>
          <p:nvPr>
            <p:ph idx="10"/>
          </p:nvPr>
        </p:nvSpPr>
        <p:spPr>
          <a:xfrm>
            <a:off x="738131" y="2348414"/>
            <a:ext cx="10395090" cy="2562226"/>
          </a:xfrm>
        </p:spPr>
        <p:txBody>
          <a:bodyPr/>
          <a:lstStyle/>
          <a:p>
            <a:r>
              <a:rPr lang="sv-SE" dirty="0"/>
              <a:t>Vikande leveranser under 2023 och framåt.</a:t>
            </a:r>
          </a:p>
          <a:p>
            <a:r>
              <a:rPr lang="sv-SE" dirty="0"/>
              <a:t>Stort intresse för nya projekt som ligger längre fram i tiden (5-10 år).</a:t>
            </a:r>
          </a:p>
          <a:p>
            <a:r>
              <a:rPr lang="sv-SE" dirty="0"/>
              <a:t>Bygga upp projektbank med volymer för en kommande högkonjunktur</a:t>
            </a:r>
          </a:p>
          <a:p>
            <a:r>
              <a:rPr lang="sv-SE" dirty="0"/>
              <a:t>Inte enbart bostadsprojekt utan även verksamhetsprojekt.</a:t>
            </a:r>
          </a:p>
          <a:p>
            <a:r>
              <a:rPr lang="sv-SE" dirty="0"/>
              <a:t>Bostäder ska byggas i hela kommunen.</a:t>
            </a:r>
          </a:p>
          <a:p>
            <a:r>
              <a:rPr lang="sv-SE" dirty="0"/>
              <a:t>Stora projekt (Skövde Science City, Locketorp, Södra IP) kräver resurser.</a:t>
            </a:r>
          </a:p>
          <a:p>
            <a:r>
              <a:rPr lang="sv-SE" dirty="0"/>
              <a:t>Projekt med leveranser senast 2033.</a:t>
            </a:r>
          </a:p>
          <a:p>
            <a:r>
              <a:rPr lang="sv-SE" dirty="0"/>
              <a:t>Observera ännu ej antagen planering!</a:t>
            </a:r>
          </a:p>
        </p:txBody>
      </p:sp>
      <p:sp>
        <p:nvSpPr>
          <p:cNvPr id="4" name="Rubrik 2">
            <a:extLst>
              <a:ext uri="{FF2B5EF4-FFF2-40B4-BE49-F238E27FC236}">
                <a16:creationId xmlns:a16="http://schemas.microsoft.com/office/drawing/2014/main" id="{0572067C-8F84-4C62-A4AB-C4DBF25AB29F}"/>
              </a:ext>
            </a:extLst>
          </p:cNvPr>
          <p:cNvSpPr>
            <a:spLocks noGrp="1"/>
          </p:cNvSpPr>
          <p:nvPr>
            <p:ph type="ctrTitle"/>
          </p:nvPr>
        </p:nvSpPr>
        <p:spPr>
          <a:xfrm>
            <a:off x="343642" y="620713"/>
            <a:ext cx="9750384" cy="662655"/>
          </a:xfrm>
        </p:spPr>
        <p:txBody>
          <a:bodyPr/>
          <a:lstStyle/>
          <a:p>
            <a:r>
              <a:rPr lang="sv-SE" sz="4400" dirty="0"/>
              <a:t>Ny planeringsomgång 2024-2026(-2033)</a:t>
            </a:r>
          </a:p>
        </p:txBody>
      </p:sp>
    </p:spTree>
    <p:extLst>
      <p:ext uri="{BB962C8B-B14F-4D97-AF65-F5344CB8AC3E}">
        <p14:creationId xmlns:p14="http://schemas.microsoft.com/office/powerpoint/2010/main" val="3895267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latshållare för bild 5">
            <a:extLst>
              <a:ext uri="{FF2B5EF4-FFF2-40B4-BE49-F238E27FC236}">
                <a16:creationId xmlns:a16="http://schemas.microsoft.com/office/drawing/2014/main" id="{987378F9-C3AE-4B45-9115-3ECA27DBC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4562" y="78481"/>
            <a:ext cx="8331199" cy="6615096"/>
          </a:xfrm>
          <a:prstGeom prst="rect">
            <a:avLst/>
          </a:prstGeom>
          <a:ln>
            <a:noFill/>
          </a:ln>
          <a:effectLst>
            <a:softEdge rad="112500"/>
          </a:effectLst>
        </p:spPr>
      </p:pic>
      <p:sp>
        <p:nvSpPr>
          <p:cNvPr id="30" name="textruta 29">
            <a:extLst>
              <a:ext uri="{FF2B5EF4-FFF2-40B4-BE49-F238E27FC236}">
                <a16:creationId xmlns:a16="http://schemas.microsoft.com/office/drawing/2014/main" id="{E99EA089-FC31-4346-8E6A-0977055DB485}"/>
              </a:ext>
            </a:extLst>
          </p:cNvPr>
          <p:cNvSpPr txBox="1"/>
          <p:nvPr/>
        </p:nvSpPr>
        <p:spPr>
          <a:xfrm>
            <a:off x="8374341" y="2256399"/>
            <a:ext cx="493776" cy="338554"/>
          </a:xfrm>
          <a:prstGeom prst="rect">
            <a:avLst/>
          </a:prstGeom>
          <a:noFill/>
        </p:spPr>
        <p:txBody>
          <a:bodyPr wrap="square" rtlCol="0">
            <a:spAutoFit/>
          </a:bodyPr>
          <a:lstStyle/>
          <a:p>
            <a:pPr algn="ctr"/>
            <a:r>
              <a:rPr lang="sv-SE" sz="1600" dirty="0">
                <a:solidFill>
                  <a:schemeClr val="bg1"/>
                </a:solidFill>
                <a:latin typeface="Source Sans Pro" panose="020B0503030403020204" pitchFamily="34" charset="0"/>
                <a:ea typeface="Source Sans Pro" panose="020B0503030403020204" pitchFamily="34" charset="0"/>
              </a:rPr>
              <a:t>215</a:t>
            </a:r>
          </a:p>
        </p:txBody>
      </p:sp>
      <p:sp>
        <p:nvSpPr>
          <p:cNvPr id="40" name="Rubrik 1">
            <a:extLst>
              <a:ext uri="{FF2B5EF4-FFF2-40B4-BE49-F238E27FC236}">
                <a16:creationId xmlns:a16="http://schemas.microsoft.com/office/drawing/2014/main" id="{90270A71-22F5-4114-BED4-B4F7E21D50DD}"/>
              </a:ext>
            </a:extLst>
          </p:cNvPr>
          <p:cNvSpPr txBox="1">
            <a:spLocks/>
          </p:cNvSpPr>
          <p:nvPr/>
        </p:nvSpPr>
        <p:spPr>
          <a:xfrm>
            <a:off x="334355" y="351977"/>
            <a:ext cx="6782719" cy="137043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chemeClr val="tx1"/>
                </a:solidFill>
                <a:latin typeface="Source Sans Pro Semibold" panose="020B0603030403020204" pitchFamily="34" charset="0"/>
                <a:ea typeface="Source Sans Pro Light" panose="020B0403030403020204" pitchFamily="34" charset="0"/>
              </a:rPr>
              <a:t>Pågående bostadsprojekt</a:t>
            </a:r>
          </a:p>
        </p:txBody>
      </p:sp>
      <p:graphicFrame>
        <p:nvGraphicFramePr>
          <p:cNvPr id="3" name="Tabell 2">
            <a:extLst>
              <a:ext uri="{FF2B5EF4-FFF2-40B4-BE49-F238E27FC236}">
                <a16:creationId xmlns:a16="http://schemas.microsoft.com/office/drawing/2014/main" id="{B2B9E0AD-EB00-47B9-8097-CE64D1F5EF86}"/>
              </a:ext>
            </a:extLst>
          </p:cNvPr>
          <p:cNvGraphicFramePr>
            <a:graphicFrameLocks noGrp="1"/>
          </p:cNvGraphicFramePr>
          <p:nvPr/>
        </p:nvGraphicFramePr>
        <p:xfrm>
          <a:off x="334355" y="1995907"/>
          <a:ext cx="3342062" cy="2569823"/>
        </p:xfrm>
        <a:graphic>
          <a:graphicData uri="http://schemas.openxmlformats.org/drawingml/2006/table">
            <a:tbl>
              <a:tblPr firstRow="1" bandRow="1">
                <a:tableStyleId>{2D5ABB26-0587-4C30-8999-92F81FD0307C}</a:tableStyleId>
              </a:tblPr>
              <a:tblGrid>
                <a:gridCol w="221874">
                  <a:extLst>
                    <a:ext uri="{9D8B030D-6E8A-4147-A177-3AD203B41FA5}">
                      <a16:colId xmlns:a16="http://schemas.microsoft.com/office/drawing/2014/main" val="3639859631"/>
                    </a:ext>
                  </a:extLst>
                </a:gridCol>
                <a:gridCol w="214847">
                  <a:extLst>
                    <a:ext uri="{9D8B030D-6E8A-4147-A177-3AD203B41FA5}">
                      <a16:colId xmlns:a16="http://schemas.microsoft.com/office/drawing/2014/main" val="2124319657"/>
                    </a:ext>
                  </a:extLst>
                </a:gridCol>
                <a:gridCol w="218978">
                  <a:extLst>
                    <a:ext uri="{9D8B030D-6E8A-4147-A177-3AD203B41FA5}">
                      <a16:colId xmlns:a16="http://schemas.microsoft.com/office/drawing/2014/main" val="3478148408"/>
                    </a:ext>
                  </a:extLst>
                </a:gridCol>
                <a:gridCol w="2686363">
                  <a:extLst>
                    <a:ext uri="{9D8B030D-6E8A-4147-A177-3AD203B41FA5}">
                      <a16:colId xmlns:a16="http://schemas.microsoft.com/office/drawing/2014/main" val="3139282420"/>
                    </a:ext>
                  </a:extLst>
                </a:gridCol>
              </a:tblGrid>
              <a:tr h="727196">
                <a:tc>
                  <a:txBody>
                    <a:bodyPr/>
                    <a:lstStyle/>
                    <a:p>
                      <a:r>
                        <a:rPr lang="sv-SE" sz="1000" dirty="0">
                          <a:latin typeface="Source Sans Pro" panose="020B0503030403020204" pitchFamily="34" charset="0"/>
                          <a:ea typeface="Source Sans Pro" panose="020B0503030403020204" pitchFamily="34" charset="0"/>
                        </a:rPr>
                        <a:t>Ej </a:t>
                      </a:r>
                      <a:r>
                        <a:rPr lang="sv-SE" sz="1000" dirty="0" err="1">
                          <a:latin typeface="Source Sans Pro" panose="020B0503030403020204" pitchFamily="34" charset="0"/>
                          <a:ea typeface="Source Sans Pro" panose="020B0503030403020204" pitchFamily="34" charset="0"/>
                        </a:rPr>
                        <a:t>påbröjat</a:t>
                      </a:r>
                      <a:endParaRPr lang="sv-SE" sz="1000" dirty="0">
                        <a:latin typeface="Source Sans Pro" panose="020B0503030403020204" pitchFamily="34" charset="0"/>
                        <a:ea typeface="Source Sans Pro" panose="020B0503030403020204" pitchFamily="34" charset="0"/>
                      </a:endParaRPr>
                    </a:p>
                  </a:txBody>
                  <a:tcPr vert="vert27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sv-SE" sz="1000" dirty="0">
                          <a:latin typeface="Source Sans Pro" panose="020B0503030403020204" pitchFamily="34" charset="0"/>
                          <a:ea typeface="Source Sans Pro" panose="020B0503030403020204" pitchFamily="34" charset="0"/>
                        </a:rPr>
                        <a:t>Påbörjat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sv-SE" sz="1000" dirty="0">
                          <a:latin typeface="Source Sans Pro" panose="020B0503030403020204" pitchFamily="34" charset="0"/>
                          <a:ea typeface="Source Sans Pro" panose="020B0503030403020204" pitchFamily="34" charset="0"/>
                        </a:rPr>
                        <a:t>Avslutat</a:t>
                      </a:r>
                    </a:p>
                  </a:txBody>
                  <a:tcPr vert="vert27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latin typeface="Source Sans Pro" panose="020B0503030403020204" pitchFamily="34" charset="0"/>
                          <a:ea typeface="Source Sans Pro" panose="020B0503030403020204" pitchFamily="34" charset="0"/>
                        </a:rPr>
                        <a:t>Skede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134272"/>
                  </a:ext>
                </a:extLst>
              </a:tr>
              <a:tr h="231492">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Markåtkomst</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762730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Fördjupad </a:t>
                      </a:r>
                      <a:r>
                        <a:rPr lang="sv-SE" sz="1000" dirty="0" err="1"/>
                        <a:t>öp</a:t>
                      </a:r>
                      <a:r>
                        <a:rPr lang="sv-SE" sz="1000" dirty="0"/>
                        <a:t> / planprogram</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984915"/>
                  </a:ext>
                </a:extLst>
              </a:tr>
              <a:tr h="250812">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Förberedande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692285"/>
                  </a:ext>
                </a:extLst>
              </a:tr>
              <a:tr h="241438">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Detaljplan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836781"/>
                  </a:ext>
                </a:extLst>
              </a:tr>
              <a:tr h="239411">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dirty="0">
                        <a:highlight>
                          <a:srgbClr val="FFFF00"/>
                        </a:highlight>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Projektering &amp; produktion infrastruktur</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0286065"/>
                  </a:ext>
                </a:extLst>
              </a:tr>
              <a:tr h="258094">
                <a:tc>
                  <a:txBody>
                    <a:bodyPr/>
                    <a:lstStyle/>
                    <a:p>
                      <a:endParaRPr lang="sv-SE" sz="10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sv-SE" sz="1000" dirty="0"/>
                        <a:t>Försäljning &amp; avslutande arbeten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079214"/>
                  </a:ext>
                </a:extLst>
              </a:tr>
              <a:tr h="351389">
                <a:tc>
                  <a:txBody>
                    <a:bodyPr/>
                    <a:lstStyle/>
                    <a:p>
                      <a:endParaRPr lang="sv-SE" sz="10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sv-SE" sz="1000" dirty="0">
                        <a:latin typeface="Source Sans Pro" panose="020B0503030403020204" pitchFamily="34" charset="0"/>
                        <a:ea typeface="Source Sans Pro" panose="020B0503030403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1000" dirty="0"/>
                        <a:t>Byggnation</a:t>
                      </a:r>
                      <a:endParaRPr lang="sv-SE" sz="1000" dirty="0">
                        <a:latin typeface="Source Sans Pro" panose="020B0503030403020204" pitchFamily="34" charset="0"/>
                        <a:ea typeface="Source Sans Pro" panose="020B0503030403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872782"/>
                  </a:ext>
                </a:extLst>
              </a:tr>
            </a:tbl>
          </a:graphicData>
        </a:graphic>
      </p:graphicFrame>
      <p:sp>
        <p:nvSpPr>
          <p:cNvPr id="54" name="textruta 53">
            <a:extLst>
              <a:ext uri="{FF2B5EF4-FFF2-40B4-BE49-F238E27FC236}">
                <a16:creationId xmlns:a16="http://schemas.microsoft.com/office/drawing/2014/main" id="{B2FD863A-9EE1-464A-A6A2-5E3D46BA204A}"/>
              </a:ext>
            </a:extLst>
          </p:cNvPr>
          <p:cNvSpPr txBox="1"/>
          <p:nvPr/>
        </p:nvSpPr>
        <p:spPr>
          <a:xfrm>
            <a:off x="6242536" y="5523382"/>
            <a:ext cx="689027" cy="369332"/>
          </a:xfrm>
          <a:prstGeom prst="rect">
            <a:avLst/>
          </a:prstGeom>
          <a:noFill/>
        </p:spPr>
        <p:txBody>
          <a:bodyPr wrap="square" rtlCol="0">
            <a:spAutoFit/>
          </a:bodyPr>
          <a:lstStyle/>
          <a:p>
            <a:pPr algn="ctr"/>
            <a:r>
              <a:rPr lang="sv-SE" dirty="0">
                <a:solidFill>
                  <a:schemeClr val="bg1"/>
                </a:solidFill>
                <a:latin typeface="Source Sans Pro" panose="020B0503030403020204" pitchFamily="34" charset="0"/>
                <a:ea typeface="Source Sans Pro" panose="020B0503030403020204" pitchFamily="34" charset="0"/>
              </a:rPr>
              <a:t>36</a:t>
            </a:r>
          </a:p>
        </p:txBody>
      </p:sp>
      <p:sp>
        <p:nvSpPr>
          <p:cNvPr id="32" name="Rubrik 1">
            <a:extLst>
              <a:ext uri="{FF2B5EF4-FFF2-40B4-BE49-F238E27FC236}">
                <a16:creationId xmlns:a16="http://schemas.microsoft.com/office/drawing/2014/main" id="{32D8EB5D-6BDC-4C3F-86AD-FAC3550A08D1}"/>
              </a:ext>
            </a:extLst>
          </p:cNvPr>
          <p:cNvSpPr txBox="1">
            <a:spLocks/>
          </p:cNvSpPr>
          <p:nvPr/>
        </p:nvSpPr>
        <p:spPr>
          <a:xfrm>
            <a:off x="5353751" y="2598602"/>
            <a:ext cx="4002800" cy="137043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800" kern="1200" baseline="0">
                <a:solidFill>
                  <a:schemeClr val="bg1"/>
                </a:solidFill>
                <a:latin typeface="Source Sans Pro Semibold" charset="0"/>
                <a:ea typeface="+mj-ea"/>
                <a:cs typeface="+mj-cs"/>
              </a:defRPr>
            </a:lvl1pPr>
          </a:lstStyle>
          <a:p>
            <a:pPr>
              <a:lnSpc>
                <a:spcPct val="100000"/>
              </a:lnSpc>
            </a:pPr>
            <a:r>
              <a:rPr lang="sv-SE" sz="4200" spc="100" dirty="0">
                <a:solidFill>
                  <a:srgbClr val="FF0000"/>
                </a:solidFill>
                <a:latin typeface="Source Sans Pro Semibold" panose="020B0603030403020204" pitchFamily="34" charset="0"/>
                <a:ea typeface="Source Sans Pro Light" panose="020B0403030403020204" pitchFamily="34" charset="0"/>
              </a:rPr>
              <a:t>Här produceras det bostäder!</a:t>
            </a:r>
          </a:p>
        </p:txBody>
      </p:sp>
    </p:spTree>
    <p:extLst>
      <p:ext uri="{BB962C8B-B14F-4D97-AF65-F5344CB8AC3E}">
        <p14:creationId xmlns:p14="http://schemas.microsoft.com/office/powerpoint/2010/main" val="407467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9D6765DF-4683-4EC1-90B1-F37E5229B8A0}"/>
              </a:ext>
            </a:extLst>
          </p:cNvPr>
          <p:cNvPicPr>
            <a:picLocks noGrp="1" noChangeAspect="1"/>
          </p:cNvPicPr>
          <p:nvPr>
            <p:ph type="pic" sz="quarter" idx="10"/>
          </p:nvPr>
        </p:nvPicPr>
        <p:blipFill>
          <a:blip r:embed="rId2"/>
          <a:srcRect l="25" r="25"/>
          <a:stretch>
            <a:fillRect/>
          </a:stretch>
        </p:blipFill>
        <p:spPr/>
      </p:pic>
      <p:sp>
        <p:nvSpPr>
          <p:cNvPr id="9" name="textruta 8">
            <a:extLst>
              <a:ext uri="{FF2B5EF4-FFF2-40B4-BE49-F238E27FC236}">
                <a16:creationId xmlns:a16="http://schemas.microsoft.com/office/drawing/2014/main" id="{CA3F30C9-D372-4846-ACBD-F84C5BAC3FF6}"/>
              </a:ext>
            </a:extLst>
          </p:cNvPr>
          <p:cNvSpPr txBox="1"/>
          <p:nvPr/>
        </p:nvSpPr>
        <p:spPr>
          <a:xfrm>
            <a:off x="425116" y="344905"/>
            <a:ext cx="7676147" cy="1077218"/>
          </a:xfrm>
          <a:prstGeom prst="rect">
            <a:avLst/>
          </a:prstGeom>
          <a:noFill/>
        </p:spPr>
        <p:txBody>
          <a:bodyPr wrap="square" rtlCol="0">
            <a:spAutoFit/>
          </a:bodyPr>
          <a:lstStyle/>
          <a:p>
            <a:r>
              <a:rPr lang="sv-SE" sz="4400" b="1" dirty="0">
                <a:solidFill>
                  <a:schemeClr val="bg1"/>
                </a:solidFill>
                <a:latin typeface="Source Sans Pro" panose="020B0503030403020204" pitchFamily="34" charset="0"/>
                <a:ea typeface="Source Sans Pro" panose="020B0503030403020204" pitchFamily="34" charset="0"/>
              </a:rPr>
              <a:t>Trädgårdsstaden etapp 2-4</a:t>
            </a:r>
          </a:p>
          <a:p>
            <a:r>
              <a:rPr lang="sv-SE" sz="2000" dirty="0">
                <a:solidFill>
                  <a:schemeClr val="bg1"/>
                </a:solidFill>
                <a:latin typeface="Source Sans Pro" panose="020B0503030403020204" pitchFamily="34" charset="0"/>
                <a:ea typeface="Source Sans Pro" panose="020B0503030403020204" pitchFamily="34" charset="0"/>
              </a:rPr>
              <a:t>Pågående bostadsprojekt</a:t>
            </a:r>
          </a:p>
        </p:txBody>
      </p:sp>
      <p:pic>
        <p:nvPicPr>
          <p:cNvPr id="4" name="Bildobjekt 3">
            <a:extLst>
              <a:ext uri="{FF2B5EF4-FFF2-40B4-BE49-F238E27FC236}">
                <a16:creationId xmlns:a16="http://schemas.microsoft.com/office/drawing/2014/main" id="{6D3F0FA3-F849-4C00-A57F-9F748749D1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90941" y="334800"/>
            <a:ext cx="965848" cy="1114588"/>
          </a:xfrm>
          <a:prstGeom prst="rect">
            <a:avLst/>
          </a:prstGeom>
        </p:spPr>
      </p:pic>
    </p:spTree>
    <p:extLst>
      <p:ext uri="{BB962C8B-B14F-4D97-AF65-F5344CB8AC3E}">
        <p14:creationId xmlns:p14="http://schemas.microsoft.com/office/powerpoint/2010/main" val="3285874404"/>
      </p:ext>
    </p:extLst>
  </p:cSld>
  <p:clrMapOvr>
    <a:masterClrMapping/>
  </p:clrMapOvr>
</p:sld>
</file>

<file path=ppt/theme/theme1.xml><?xml version="1.0" encoding="utf-8"?>
<a:theme xmlns:a="http://schemas.openxmlformats.org/drawingml/2006/main" name="Sidor med logga">
  <a:themeElements>
    <a:clrScheme name="Skövde kommun">
      <a:dk1>
        <a:sysClr val="windowText" lastClr="000000"/>
      </a:dk1>
      <a:lt1>
        <a:sysClr val="window" lastClr="FFFFFF"/>
      </a:lt1>
      <a:dk2>
        <a:srgbClr val="4A4A49"/>
      </a:dk2>
      <a:lt2>
        <a:srgbClr val="A69B92"/>
      </a:lt2>
      <a:accent1>
        <a:srgbClr val="EF7D00"/>
      </a:accent1>
      <a:accent2>
        <a:srgbClr val="E50051"/>
      </a:accent2>
      <a:accent3>
        <a:srgbClr val="1951A0"/>
      </a:accent3>
      <a:accent4>
        <a:srgbClr val="00964F"/>
      </a:accent4>
      <a:accent5>
        <a:srgbClr val="604696"/>
      </a:accent5>
      <a:accent6>
        <a:srgbClr val="A69B92"/>
      </a:accent6>
      <a:hlink>
        <a:srgbClr val="1951A0"/>
      </a:hlink>
      <a:folHlink>
        <a:srgbClr val="00A3B4"/>
      </a:folHlink>
    </a:clrScheme>
    <a:fontScheme name="Skövde">
      <a:majorFont>
        <a:latin typeface="Source Sans Pro"/>
        <a:ea typeface=""/>
        <a:cs typeface=""/>
      </a:majorFont>
      <a:minorFont>
        <a:latin typeface="Source Sans Pro"/>
        <a:ea typeface=""/>
        <a:cs typeface=""/>
      </a:minorFont>
    </a:fontScheme>
    <a:fmtScheme name="Subtilt solida">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449F42-459F-43FA-B3FB-4B8A1A0F34E2}" vid="{95CA7826-C76B-48BD-9AF2-C81E7D5F1C3E}"/>
    </a:ext>
  </a:extLst>
</a:theme>
</file>

<file path=ppt/theme/theme2.xml><?xml version="1.0" encoding="utf-8"?>
<a:theme xmlns:a="http://schemas.openxmlformats.org/drawingml/2006/main" name="Bilder utan logga">
  <a:themeElements>
    <a:clrScheme name="Skövde kommun">
      <a:dk1>
        <a:sysClr val="windowText" lastClr="000000"/>
      </a:dk1>
      <a:lt1>
        <a:sysClr val="window" lastClr="FFFFFF"/>
      </a:lt1>
      <a:dk2>
        <a:srgbClr val="4A4A49"/>
      </a:dk2>
      <a:lt2>
        <a:srgbClr val="A69B92"/>
      </a:lt2>
      <a:accent1>
        <a:srgbClr val="EF7D00"/>
      </a:accent1>
      <a:accent2>
        <a:srgbClr val="E50051"/>
      </a:accent2>
      <a:accent3>
        <a:srgbClr val="1951A0"/>
      </a:accent3>
      <a:accent4>
        <a:srgbClr val="00964F"/>
      </a:accent4>
      <a:accent5>
        <a:srgbClr val="604696"/>
      </a:accent5>
      <a:accent6>
        <a:srgbClr val="A69B92"/>
      </a:accent6>
      <a:hlink>
        <a:srgbClr val="1951A0"/>
      </a:hlink>
      <a:folHlink>
        <a:srgbClr val="00A3B4"/>
      </a:folHlink>
    </a:clrScheme>
    <a:fontScheme name="Skövd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449F42-459F-43FA-B3FB-4B8A1A0F34E2}" vid="{1B2180A6-CA86-4F98-A07D-7DA778DD9FC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D3EEF3191708C4DB1AB1FD6BE2DEF40" ma:contentTypeVersion="13" ma:contentTypeDescription="Skapa ett nytt dokument." ma:contentTypeScope="" ma:versionID="2f3e534f11554627f1ae670f6b900f2f">
  <xsd:schema xmlns:xsd="http://www.w3.org/2001/XMLSchema" xmlns:xs="http://www.w3.org/2001/XMLSchema" xmlns:p="http://schemas.microsoft.com/office/2006/metadata/properties" xmlns:ns2="f1b4866e-b55d-4371-a8e6-a73e00ed7ad7" xmlns:ns3="59e6eaae-504e-46be-a836-fca0403c90a4" targetNamespace="http://schemas.microsoft.com/office/2006/metadata/properties" ma:root="true" ma:fieldsID="4cb1703eb56986d11cb85883fd046a08" ns2:_="" ns3:_="">
    <xsd:import namespace="f1b4866e-b55d-4371-a8e6-a73e00ed7ad7"/>
    <xsd:import namespace="59e6eaae-504e-46be-a836-fca0403c90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4866e-b55d-4371-a8e6-a73e00ed7a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e6eaae-504e-46be-a836-fca0403c90a4"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7C6DC7-4B82-4DB1-8B5D-0ED190261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b4866e-b55d-4371-a8e6-a73e00ed7ad7"/>
    <ds:schemaRef ds:uri="59e6eaae-504e-46be-a836-fca0403c90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82071D-7BC7-4B11-9F9A-B42E37359F33}">
  <ds:schemaRefs>
    <ds:schemaRef ds:uri="http://schemas.microsoft.com/sharepoint/v3/contenttype/forms"/>
  </ds:schemaRefs>
</ds:datastoreItem>
</file>

<file path=customXml/itemProps3.xml><?xml version="1.0" encoding="utf-8"?>
<ds:datastoreItem xmlns:ds="http://schemas.openxmlformats.org/officeDocument/2006/customXml" ds:itemID="{7A4F14A3-F34C-45F7-9040-8A8E5A5DBC12}">
  <ds:schemaRefs>
    <ds:schemaRef ds:uri="http://purl.org/dc/terms/"/>
    <ds:schemaRef ds:uri="http://schemas.openxmlformats.org/package/2006/metadata/core-properties"/>
    <ds:schemaRef ds:uri="http://purl.org/dc/dcmitype/"/>
    <ds:schemaRef ds:uri="http://schemas.microsoft.com/office/infopath/2007/PartnerControls"/>
    <ds:schemaRef ds:uri="f1b4866e-b55d-4371-a8e6-a73e00ed7ad7"/>
    <ds:schemaRef ds:uri="http://schemas.microsoft.com/office/2006/documentManagement/types"/>
    <ds:schemaRef ds:uri="http://schemas.microsoft.com/office/2006/metadata/properties"/>
    <ds:schemaRef ds:uri="59e6eaae-504e-46be-a836-fca0403c90a4"/>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10630</TotalTime>
  <Words>2694</Words>
  <Application>Microsoft Office PowerPoint</Application>
  <PresentationFormat>Bredbild</PresentationFormat>
  <Paragraphs>566</Paragraphs>
  <Slides>44</Slides>
  <Notes>26</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44</vt:i4>
      </vt:variant>
    </vt:vector>
  </HeadingPairs>
  <TitlesOfParts>
    <vt:vector size="53" baseType="lpstr">
      <vt:lpstr>Arial</vt:lpstr>
      <vt:lpstr>Calibri</vt:lpstr>
      <vt:lpstr>Segoe UI Semilight</vt:lpstr>
      <vt:lpstr>Source Sans Pro</vt:lpstr>
      <vt:lpstr>Source Sans Pro Black</vt:lpstr>
      <vt:lpstr>Source Sans Pro Light</vt:lpstr>
      <vt:lpstr>Source Sans Pro Semibold</vt:lpstr>
      <vt:lpstr>Sidor med logga</vt:lpstr>
      <vt:lpstr>Bilder utan logga</vt:lpstr>
      <vt:lpstr>Välkomna till höstens samhällsbyggnadsfrukost</vt:lpstr>
      <vt:lpstr>Morgonens upplägg</vt:lpstr>
      <vt:lpstr>Exploateringsprojekt – bostäder &amp; verksamheter</vt:lpstr>
      <vt:lpstr>PowerPoint-presentation</vt:lpstr>
      <vt:lpstr>Exploateringsbudget m.m.</vt:lpstr>
      <vt:lpstr>PowerPoint-presentation</vt:lpstr>
      <vt:lpstr>Ny planeringsomgång 2024-2026(-2033)</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European City Facility- EUCF</vt:lpstr>
      <vt:lpstr>Syfte</vt:lpstr>
      <vt:lpstr>Investeringskoncept</vt:lpstr>
      <vt:lpstr>Nytta</vt:lpstr>
      <vt:lpstr>Vad?</vt:lpstr>
      <vt:lpstr>   Installation av laddstolpar  samt batterilager</vt:lpstr>
      <vt:lpstr> </vt:lpstr>
      <vt:lpstr>Tidplan</vt:lpstr>
      <vt:lpstr>PowerPoint-presentation</vt:lpstr>
      <vt:lpstr>Deltagare</vt:lpstr>
      <vt:lpstr>  Tack! </vt:lpstr>
      <vt:lpstr>Västra stambanegruppen</vt:lpstr>
      <vt:lpstr>Skövde stadsbyggnadspris 2022</vt:lpstr>
      <vt:lpstr>De nominerade objekten var…</vt:lpstr>
      <vt:lpstr>PowerPoint-presentation</vt:lpstr>
      <vt:lpstr>PowerPoint-presentation</vt:lpstr>
      <vt:lpstr>Och vinnaren är…</vt:lpstr>
      <vt:lpstr>Och vinnaren är Gylfe 7 (fd Lindexhuset)!</vt:lpstr>
      <vt:lpstr>Motiveringen lyder:</vt:lpstr>
      <vt:lpstr>Övriga frågor?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vårens samhällsbyggnadsfrukost</dc:title>
  <dc:creator>Karin Bergman</dc:creator>
  <cp:lastModifiedBy>Karin Bergman</cp:lastModifiedBy>
  <cp:revision>19</cp:revision>
  <dcterms:created xsi:type="dcterms:W3CDTF">2022-05-03T15:43:58Z</dcterms:created>
  <dcterms:modified xsi:type="dcterms:W3CDTF">2022-11-01T10:10:43Z</dcterms:modified>
</cp:coreProperties>
</file>