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8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9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78" r:id="rId4"/>
    <p:sldMasterId id="2147483684" r:id="rId5"/>
    <p:sldMasterId id="2147483687" r:id="rId6"/>
    <p:sldMasterId id="2147483689" r:id="rId7"/>
    <p:sldMasterId id="2147483710" r:id="rId8"/>
    <p:sldMasterId id="2147483722" r:id="rId9"/>
    <p:sldMasterId id="2147483739" r:id="rId10"/>
    <p:sldMasterId id="2147483751" r:id="rId11"/>
  </p:sldMasterIdLst>
  <p:notesMasterIdLst>
    <p:notesMasterId r:id="rId105"/>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40" r:id="rId95"/>
    <p:sldId id="341" r:id="rId96"/>
    <p:sldId id="342" r:id="rId97"/>
    <p:sldId id="343" r:id="rId98"/>
    <p:sldId id="344" r:id="rId99"/>
    <p:sldId id="345" r:id="rId100"/>
    <p:sldId id="346" r:id="rId101"/>
    <p:sldId id="347" r:id="rId102"/>
    <p:sldId id="348" r:id="rId103"/>
    <p:sldId id="339" r:id="rId104"/>
  </p:sldIdLst>
  <p:sldSz cx="12192000" cy="6858000"/>
  <p:notesSz cx="9926638" cy="6797675"/>
  <p:embeddedFontLst>
    <p:embeddedFont>
      <p:font typeface="Arial Black" panose="020B0A04020102020204" pitchFamily="34" charset="0"/>
      <p:regular r:id="rId106"/>
      <p:bold r:id="rId107"/>
    </p:embeddedFont>
    <p:embeddedFont>
      <p:font typeface="Calibri" panose="020F0502020204030204" pitchFamily="34" charset="0"/>
      <p:regular r:id="rId108"/>
      <p:bold r:id="rId109"/>
      <p:italic r:id="rId110"/>
      <p:boldItalic r:id="rId111"/>
    </p:embeddedFont>
    <p:embeddedFont>
      <p:font typeface="Calibri Light" panose="020F0302020204030204" pitchFamily="34" charset="0"/>
      <p:regular r:id="rId112"/>
      <p:italic r:id="rId113"/>
    </p:embeddedFont>
    <p:embeddedFont>
      <p:font typeface="Cambria" panose="02040503050406030204" pitchFamily="18" charset="0"/>
      <p:regular r:id="rId114"/>
      <p:bold r:id="rId115"/>
      <p:italic r:id="rId116"/>
      <p:boldItalic r:id="rId117"/>
    </p:embeddedFont>
    <p:embeddedFont>
      <p:font typeface="Roboto" panose="020B0604020202020204" charset="0"/>
      <p:regular r:id="rId118"/>
      <p:bold r:id="rId119"/>
      <p:italic r:id="rId120"/>
      <p:boldItalic r:id="rId121"/>
    </p:embeddedFont>
    <p:embeddedFont>
      <p:font typeface="Segoe UI" panose="020B0502040204020203" pitchFamily="34" charset="0"/>
      <p:regular r:id="rId122"/>
      <p:bold r:id="rId123"/>
      <p:italic r:id="rId124"/>
      <p:boldItalic r:id="rId125"/>
    </p:embeddedFont>
    <p:embeddedFont>
      <p:font typeface="Trebuchet MS" panose="020B0603020202020204" pitchFamily="34" charset="0"/>
      <p:regular r:id="rId126"/>
      <p:bold r:id="rId127"/>
      <p:italic r:id="rId128"/>
      <p:boldItalic r:id="rId129"/>
    </p:embeddedFont>
    <p:embeddedFont>
      <p:font typeface="Verdana" panose="020B0604030504040204" pitchFamily="34"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4" roundtripDataSignature="AMtx7mifF9Ao9DIY6MWARYvgf3V8ch8g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2CE98C-6FDA-4A4D-B06A-2884817F4D19}">
  <a:tblStyle styleId="{F42CE98C-6FDA-4A4D-B06A-2884817F4D1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font" Target="fonts/font12.fnt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font" Target="fonts/font7.fntdata"/><Relationship Id="rId133" Type="http://schemas.openxmlformats.org/officeDocument/2006/relationships/font" Target="fonts/font28.fntdata"/><Relationship Id="rId138"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font" Target="fonts/font2.fntdata"/><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font" Target="fonts/font18.fntdata"/><Relationship Id="rId128" Type="http://schemas.openxmlformats.org/officeDocument/2006/relationships/font" Target="fonts/font23.fntdata"/><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notesMaster" Target="notesMasters/notesMaster1.xml"/><Relationship Id="rId113" Type="http://schemas.openxmlformats.org/officeDocument/2006/relationships/font" Target="fonts/font8.fntdata"/><Relationship Id="rId118" Type="http://schemas.openxmlformats.org/officeDocument/2006/relationships/font" Target="fonts/font13.fntdata"/><Relationship Id="rId126" Type="http://schemas.openxmlformats.org/officeDocument/2006/relationships/font" Target="fonts/font21.fntdata"/><Relationship Id="rId134"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font" Target="fonts/font3.fntdata"/><Relationship Id="rId116" Type="http://schemas.openxmlformats.org/officeDocument/2006/relationships/font" Target="fonts/font11.fntdata"/><Relationship Id="rId124" Type="http://schemas.openxmlformats.org/officeDocument/2006/relationships/font" Target="fonts/font19.fntdata"/><Relationship Id="rId129" Type="http://schemas.openxmlformats.org/officeDocument/2006/relationships/font" Target="fonts/font24.fntdata"/><Relationship Id="rId13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font" Target="fonts/font6.fntdata"/><Relationship Id="rId13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font" Target="fonts/font1.fntdata"/><Relationship Id="rId114" Type="http://schemas.openxmlformats.org/officeDocument/2006/relationships/font" Target="fonts/font9.fntdata"/><Relationship Id="rId119" Type="http://schemas.openxmlformats.org/officeDocument/2006/relationships/font" Target="fonts/font14.fntdata"/><Relationship Id="rId127" Type="http://schemas.openxmlformats.org/officeDocument/2006/relationships/font" Target="fonts/font22.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font" Target="fonts/font17.fntdata"/><Relationship Id="rId130" Type="http://schemas.openxmlformats.org/officeDocument/2006/relationships/font" Target="fonts/font25.fntdata"/><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4.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font" Target="fonts/font15.fntdata"/><Relationship Id="rId125" Type="http://schemas.openxmlformats.org/officeDocument/2006/relationships/font" Target="fonts/font20.fntdata"/><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font" Target="fonts/font5.fntdata"/><Relationship Id="rId115" Type="http://schemas.openxmlformats.org/officeDocument/2006/relationships/font" Target="fonts/font10.fntdata"/><Relationship Id="rId131" Type="http://schemas.openxmlformats.org/officeDocument/2006/relationships/font" Target="fonts/font26.fntdata"/><Relationship Id="rId136"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bin"/></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somy0619\AppData\Local\Microsoft\Windows\INetCache\Content.Outlook\WGF7W4HA\Underlag%20f&#246;r%20kompetensf&#246;rs&#246;rjningsplan%202021%20(003).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somy0619\AppData\Local\Microsoft\Windows\INetCache\Content.Outlook\WGF7W4HA\Underlag%20f&#246;r%20kompetensf&#246;rs&#246;rjningsplan%202021%20(003).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somy0619\AppData\Local\Microsoft\Windows\INetCache\Content.Outlook\WGF7W4HA\Underlag%20f&#246;r%20kompetensf&#246;rs&#246;rjningsplan%202021%20(003).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4A4-4559-9B54-EEA25869269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4A4-4559-9B54-EEA25869269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4A4-4559-9B54-EEA25869269F}"/>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64A4-4559-9B54-EEA25869269F}"/>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4A4-4559-9B54-EEA25869269F}"/>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64A4-4559-9B54-EEA25869269F}"/>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64A4-4559-9B54-EEA25869269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Blad1!$B$19:$H$19</c:f>
              <c:strCache>
                <c:ptCount val="7"/>
                <c:pt idx="0">
                  <c:v>Extratjänst</c:v>
                </c:pt>
                <c:pt idx="1">
                  <c:v>Nystartsjobb</c:v>
                </c:pt>
                <c:pt idx="2">
                  <c:v>Studier</c:v>
                </c:pt>
                <c:pt idx="3">
                  <c:v>Arbete  utan stöd</c:v>
                </c:pt>
                <c:pt idx="4">
                  <c:v>Program</c:v>
                </c:pt>
                <c:pt idx="5">
                  <c:v>Arbetslös</c:v>
                </c:pt>
                <c:pt idx="6">
                  <c:v>Annat</c:v>
                </c:pt>
              </c:strCache>
            </c:strRef>
          </c:cat>
          <c:val>
            <c:numRef>
              <c:f>Blad1!$B$20:$H$20</c:f>
              <c:numCache>
                <c:formatCode>General</c:formatCode>
                <c:ptCount val="7"/>
                <c:pt idx="0">
                  <c:v>7</c:v>
                </c:pt>
                <c:pt idx="1">
                  <c:v>69</c:v>
                </c:pt>
                <c:pt idx="2">
                  <c:v>9</c:v>
                </c:pt>
                <c:pt idx="3">
                  <c:v>15</c:v>
                </c:pt>
                <c:pt idx="4">
                  <c:v>96</c:v>
                </c:pt>
                <c:pt idx="5">
                  <c:v>21</c:v>
                </c:pt>
                <c:pt idx="6">
                  <c:v>18</c:v>
                </c:pt>
              </c:numCache>
            </c:numRef>
          </c:val>
          <c:extLst>
            <c:ext xmlns:c16="http://schemas.microsoft.com/office/drawing/2014/chart" uri="{C3380CC4-5D6E-409C-BE32-E72D297353CC}">
              <c16:uniqueId val="{0000000E-64A4-4559-9B54-EEA25869269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800" b="0" i="0" u="none" strike="noStrike" kern="1200" spc="0" baseline="0">
                <a:solidFill>
                  <a:schemeClr val="dk1"/>
                </a:solidFill>
                <a:latin typeface="+mn-lt"/>
                <a:ea typeface="+mn-ea"/>
                <a:cs typeface="+mn-cs"/>
              </a:defRPr>
            </a:pPr>
            <a:r>
              <a:rPr lang="sv-SE" sz="1800" b="1" dirty="0"/>
              <a:t>Ålder</a:t>
            </a:r>
          </a:p>
        </c:rich>
      </c:tx>
      <c:overlay val="0"/>
      <c:spPr>
        <a:noFill/>
        <a:ln>
          <a:noFill/>
        </a:ln>
        <a:effectLst/>
      </c:spPr>
      <c:txPr>
        <a:bodyPr rot="0" spcFirstLastPara="1" vertOverflow="ellipsis" vert="horz" wrap="square" anchor="ctr" anchorCtr="1"/>
        <a:lstStyle/>
        <a:p>
          <a:pPr>
            <a:defRPr lang="en-US" sz="1800" b="0" i="0" u="none" strike="noStrike" kern="1200" spc="0" baseline="0">
              <a:solidFill>
                <a:schemeClr val="dk1"/>
              </a:solidFill>
              <a:latin typeface="+mn-lt"/>
              <a:ea typeface="+mn-ea"/>
              <a:cs typeface="+mn-cs"/>
            </a:defRPr>
          </a:pPr>
          <a:endParaRPr lang="sv-SE"/>
        </a:p>
      </c:txPr>
    </c:title>
    <c:autoTitleDeleted val="0"/>
    <c:plotArea>
      <c:layout/>
      <c:barChart>
        <c:barDir val="col"/>
        <c:grouping val="clustered"/>
        <c:varyColors val="0"/>
        <c:ser>
          <c:idx val="0"/>
          <c:order val="0"/>
          <c:tx>
            <c:v>Series</c:v>
          </c:tx>
          <c:spPr>
            <a:solidFill>
              <a:schemeClr val="accent4"/>
            </a:solidFill>
            <a:ln>
              <a:noFill/>
            </a:ln>
            <a:effectLst/>
          </c:spPr>
          <c:invertIfNegative val="0"/>
          <c:cat>
            <c:strRef>
              <c:f>'Sida 3'!$A$4:$A$8</c:f>
              <c:strCache>
                <c:ptCount val="5"/>
                <c:pt idx="0">
                  <c:v>- 29 år</c:v>
                </c:pt>
                <c:pt idx="1">
                  <c:v>30 - 39 år</c:v>
                </c:pt>
                <c:pt idx="2">
                  <c:v>40 - 49 år</c:v>
                </c:pt>
                <c:pt idx="3">
                  <c:v>50 - 59 år</c:v>
                </c:pt>
                <c:pt idx="4">
                  <c:v>60 +</c:v>
                </c:pt>
              </c:strCache>
            </c:strRef>
          </c:cat>
          <c:val>
            <c:numRef>
              <c:f>'Sida 3'!$C$4:$C$8</c:f>
              <c:numCache>
                <c:formatCode>#0.00%</c:formatCode>
                <c:ptCount val="5"/>
                <c:pt idx="0">
                  <c:v>0.12727272727272726</c:v>
                </c:pt>
                <c:pt idx="1">
                  <c:v>0.25454545454545452</c:v>
                </c:pt>
                <c:pt idx="2">
                  <c:v>0.4</c:v>
                </c:pt>
                <c:pt idx="3">
                  <c:v>0.2</c:v>
                </c:pt>
                <c:pt idx="4">
                  <c:v>1.8181818181818181E-2</c:v>
                </c:pt>
              </c:numCache>
            </c:numRef>
          </c:val>
          <c:extLst>
            <c:ext xmlns:c16="http://schemas.microsoft.com/office/drawing/2014/chart" uri="{C3380CC4-5D6E-409C-BE32-E72D297353CC}">
              <c16:uniqueId val="{00000000-4C0B-4048-B5D4-79C0B22417B5}"/>
            </c:ext>
          </c:extLst>
        </c:ser>
        <c:dLbls>
          <c:showLegendKey val="0"/>
          <c:showVal val="0"/>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dk1"/>
                </a:solidFill>
                <a:latin typeface="+mn-lt"/>
                <a:ea typeface="+mn-ea"/>
                <a:cs typeface="+mn-cs"/>
              </a:defRPr>
            </a:pPr>
            <a:endParaRPr lang="sv-SE"/>
          </a:p>
        </c:txPr>
        <c:crossAx val="2"/>
        <c:crosses val="autoZero"/>
        <c:auto val="1"/>
        <c:lblAlgn val="ctr"/>
        <c:lblOffset val="100"/>
        <c:noMultiLvlLbl val="1"/>
      </c:catAx>
      <c:valAx>
        <c:axId val="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dk1"/>
                </a:solidFill>
                <a:latin typeface="+mn-lt"/>
                <a:ea typeface="+mn-ea"/>
                <a:cs typeface="+mn-cs"/>
              </a:defRPr>
            </a:pPr>
            <a:endParaRPr lang="sv-SE"/>
          </a:p>
        </c:txPr>
        <c:crossAx val="1"/>
        <c:crosses val="autoZero"/>
        <c:crossBetween val="between"/>
        <c:majorUnit val="0.1"/>
      </c:valAx>
      <c:spPr>
        <a:noFill/>
        <a:ln>
          <a:noFill/>
        </a:ln>
        <a:effectLst/>
      </c:spPr>
    </c:plotArea>
    <c:plotVisOnly val="1"/>
    <c:dispBlanksAs val="zero"/>
    <c:showDLblsOverMax val="1"/>
  </c:chart>
  <c:spPr>
    <a:noFill/>
    <a:ln>
      <a:noFill/>
    </a:ln>
    <a:effectLst/>
  </c:spPr>
  <c:txPr>
    <a:bodyPr/>
    <a:lstStyle/>
    <a:p>
      <a:pPr>
        <a:defRPr lang="en-US" sz="1000" b="0" i="0" u="none" strike="noStrike" kern="1200" baseline="0">
          <a:solidFill>
            <a:schemeClr val="dk1"/>
          </a:solidFill>
          <a:latin typeface="+mn-lt"/>
          <a:ea typeface="+mn-ea"/>
          <a:cs typeface="+mn-cs"/>
        </a:defRPr>
      </a:pPr>
      <a:endParaRPr lang="sv-SE"/>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a:t>Har STEG inspirerat dig till fortsatta studier?</a:t>
            </a:r>
          </a:p>
        </c:rich>
      </c:tx>
      <c:layout>
        <c:manualLayout>
          <c:xMode val="edge"/>
          <c:yMode val="edge"/>
          <c:x val="0.21934941704503033"/>
          <c:y val="4.0899795501022497E-2"/>
        </c:manualLayout>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barChart>
        <c:barDir val="col"/>
        <c:grouping val="clustered"/>
        <c:varyColors val="0"/>
        <c:ser>
          <c:idx val="0"/>
          <c:order val="0"/>
          <c:tx>
            <c:v>Series</c:v>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'Sida 13'!$A$4:$A$7</c:f>
              <c:strCache>
                <c:ptCount val="4"/>
                <c:pt idx="0">
                  <c:v>Absolut</c:v>
                </c:pt>
                <c:pt idx="1">
                  <c:v>Ganska mycket</c:v>
                </c:pt>
                <c:pt idx="2">
                  <c:v>Ganska lite</c:v>
                </c:pt>
                <c:pt idx="3">
                  <c:v>Inte alls</c:v>
                </c:pt>
              </c:strCache>
            </c:strRef>
          </c:cat>
          <c:val>
            <c:numRef>
              <c:f>'Sida 13'!$C$4:$C$7</c:f>
              <c:numCache>
                <c:formatCode>#0.00%</c:formatCode>
                <c:ptCount val="4"/>
                <c:pt idx="0">
                  <c:v>0.59340659340659341</c:v>
                </c:pt>
                <c:pt idx="1">
                  <c:v>0.24175824175824176</c:v>
                </c:pt>
                <c:pt idx="2">
                  <c:v>0.14285714285714285</c:v>
                </c:pt>
                <c:pt idx="3">
                  <c:v>2.197802197802198E-2</c:v>
                </c:pt>
              </c:numCache>
            </c:numRef>
          </c:val>
          <c:extLst>
            <c:ext xmlns:c16="http://schemas.microsoft.com/office/drawing/2014/chart" uri="{C3380CC4-5D6E-409C-BE32-E72D297353CC}">
              <c16:uniqueId val="{00000000-E046-4356-8F89-1ED5DA62F255}"/>
            </c:ext>
          </c:extLst>
        </c:ser>
        <c:dLbls>
          <c:showLegendKey val="0"/>
          <c:showVal val="0"/>
          <c:showCatName val="0"/>
          <c:showSerName val="0"/>
          <c:showPercent val="0"/>
          <c:showBubbleSize val="0"/>
        </c:dLbls>
        <c:gapWidth val="100"/>
        <c:overlap val="-24"/>
        <c:axId val="1"/>
        <c:axId val="2"/>
      </c:barChart>
      <c:catAx>
        <c:axId val="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2"/>
        <c:crosses val="autoZero"/>
        <c:auto val="1"/>
        <c:lblAlgn val="ctr"/>
        <c:lblOffset val="100"/>
        <c:noMultiLvlLbl val="1"/>
      </c:catAx>
      <c:valAx>
        <c:axId val="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
        <c:crosses val="autoZero"/>
        <c:crossBetween val="between"/>
        <c:majorUnit val="0.2"/>
      </c:valAx>
      <c:spPr>
        <a:noFill/>
        <a:ln>
          <a:noFill/>
        </a:ln>
        <a:effectLst/>
      </c:spPr>
    </c:plotArea>
    <c:plotVisOnly val="1"/>
    <c:dispBlanksAs val="zero"/>
    <c:showDLblsOverMax val="1"/>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a:t>Anser du att ditt deltagande i STEG ökat dina möjligheter att få ett långsiktigt arbetsliv?</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barChart>
        <c:barDir val="col"/>
        <c:grouping val="clustered"/>
        <c:varyColors val="0"/>
        <c:ser>
          <c:idx val="0"/>
          <c:order val="0"/>
          <c:tx>
            <c:v>Series</c:v>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'Sida 15'!$A$4:$A$7</c:f>
              <c:strCache>
                <c:ptCount val="4"/>
                <c:pt idx="0">
                  <c:v>Ja, absolut</c:v>
                </c:pt>
                <c:pt idx="1">
                  <c:v>Ja, troligtvis</c:v>
                </c:pt>
                <c:pt idx="2">
                  <c:v>Jag är osäker</c:v>
                </c:pt>
                <c:pt idx="3">
                  <c:v>Nej, det tror jag inte</c:v>
                </c:pt>
              </c:strCache>
            </c:strRef>
          </c:cat>
          <c:val>
            <c:numRef>
              <c:f>'Sida 15'!$C$4:$C$7</c:f>
              <c:numCache>
                <c:formatCode>#0.00%</c:formatCode>
                <c:ptCount val="4"/>
                <c:pt idx="0">
                  <c:v>0.5730337078651685</c:v>
                </c:pt>
                <c:pt idx="1">
                  <c:v>0.23595505617977527</c:v>
                </c:pt>
                <c:pt idx="2">
                  <c:v>0.10112359550561797</c:v>
                </c:pt>
                <c:pt idx="3">
                  <c:v>8.98876404494382E-2</c:v>
                </c:pt>
              </c:numCache>
            </c:numRef>
          </c:val>
          <c:extLst>
            <c:ext xmlns:c16="http://schemas.microsoft.com/office/drawing/2014/chart" uri="{C3380CC4-5D6E-409C-BE32-E72D297353CC}">
              <c16:uniqueId val="{00000000-05C8-4B60-A13B-6897009164F4}"/>
            </c:ext>
          </c:extLst>
        </c:ser>
        <c:dLbls>
          <c:showLegendKey val="0"/>
          <c:showVal val="0"/>
          <c:showCatName val="0"/>
          <c:showSerName val="0"/>
          <c:showPercent val="0"/>
          <c:showBubbleSize val="0"/>
        </c:dLbls>
        <c:gapWidth val="100"/>
        <c:overlap val="-24"/>
        <c:axId val="1"/>
        <c:axId val="2"/>
      </c:barChart>
      <c:catAx>
        <c:axId val="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2"/>
        <c:crosses val="autoZero"/>
        <c:auto val="1"/>
        <c:lblAlgn val="ctr"/>
        <c:lblOffset val="100"/>
        <c:noMultiLvlLbl val="1"/>
      </c:catAx>
      <c:valAx>
        <c:axId val="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
        <c:crosses val="autoZero"/>
        <c:crossBetween val="between"/>
        <c:majorUnit val="0.2"/>
      </c:valAx>
      <c:spPr>
        <a:noFill/>
        <a:ln>
          <a:noFill/>
        </a:ln>
        <a:effectLst/>
      </c:spPr>
    </c:plotArea>
    <c:plotVisOnly val="1"/>
    <c:dispBlanksAs val="zero"/>
    <c:showDLblsOverMax val="1"/>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a:t>Hur många stjärnor vill du ge projektet STEG?</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barChart>
        <c:barDir val="col"/>
        <c:grouping val="clustered"/>
        <c:varyColors val="0"/>
        <c:ser>
          <c:idx val="0"/>
          <c:order val="0"/>
          <c:tx>
            <c:v>Series</c:v>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'Sida 17'!$A$4:$A$8</c:f>
              <c:strCache>
                <c:ptCount val="5"/>
                <c:pt idx="0">
                  <c:v>Mycket dåligt</c:v>
                </c:pt>
                <c:pt idx="1">
                  <c:v>2</c:v>
                </c:pt>
                <c:pt idx="2">
                  <c:v>3</c:v>
                </c:pt>
                <c:pt idx="3">
                  <c:v>4</c:v>
                </c:pt>
                <c:pt idx="4">
                  <c:v>Mycket bra</c:v>
                </c:pt>
              </c:strCache>
            </c:strRef>
          </c:cat>
          <c:val>
            <c:numRef>
              <c:f>'Sida 17'!$C$4:$C$8</c:f>
              <c:numCache>
                <c:formatCode>#0.00%</c:formatCode>
                <c:ptCount val="5"/>
                <c:pt idx="0">
                  <c:v>0</c:v>
                </c:pt>
                <c:pt idx="1">
                  <c:v>4.49438202247191E-2</c:v>
                </c:pt>
                <c:pt idx="2">
                  <c:v>4.49438202247191E-2</c:v>
                </c:pt>
                <c:pt idx="3">
                  <c:v>0.15730337078651685</c:v>
                </c:pt>
                <c:pt idx="4">
                  <c:v>0.7528089887640449</c:v>
                </c:pt>
              </c:numCache>
            </c:numRef>
          </c:val>
          <c:extLst>
            <c:ext xmlns:c16="http://schemas.microsoft.com/office/drawing/2014/chart" uri="{C3380CC4-5D6E-409C-BE32-E72D297353CC}">
              <c16:uniqueId val="{00000000-5F85-4FE0-9ADB-78A0E0BE5E2A}"/>
            </c:ext>
          </c:extLst>
        </c:ser>
        <c:dLbls>
          <c:showLegendKey val="0"/>
          <c:showVal val="0"/>
          <c:showCatName val="0"/>
          <c:showSerName val="0"/>
          <c:showPercent val="0"/>
          <c:showBubbleSize val="0"/>
        </c:dLbls>
        <c:gapWidth val="100"/>
        <c:overlap val="-24"/>
        <c:axId val="1"/>
        <c:axId val="2"/>
      </c:barChart>
      <c:catAx>
        <c:axId val="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2"/>
        <c:crosses val="autoZero"/>
        <c:auto val="1"/>
        <c:lblAlgn val="ctr"/>
        <c:lblOffset val="100"/>
        <c:noMultiLvlLbl val="1"/>
      </c:catAx>
      <c:valAx>
        <c:axId val="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
        <c:crosses val="autoZero"/>
        <c:crossBetween val="between"/>
        <c:majorUnit val="0.2"/>
      </c:valAx>
      <c:spPr>
        <a:noFill/>
        <a:ln>
          <a:noFill/>
        </a:ln>
        <a:effectLst/>
      </c:spPr>
    </c:plotArea>
    <c:plotVisOnly val="1"/>
    <c:dispBlanksAs val="zero"/>
    <c:showDLblsOverMax val="1"/>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sv-SE"/>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a:t>Hur tycker du att det fungerat med STEG-deltagarna?</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manualLayout>
          <c:layoutTarget val="inner"/>
          <c:xMode val="edge"/>
          <c:yMode val="edge"/>
          <c:x val="3.7444349001872414E-2"/>
          <c:y val="0.19259526719253417"/>
          <c:w val="0.9345946656333578"/>
          <c:h val="0.73622122794436984"/>
        </c:manualLayout>
      </c:layout>
      <c:barChart>
        <c:barDir val="col"/>
        <c:grouping val="clustered"/>
        <c:varyColors val="0"/>
        <c:ser>
          <c:idx val="0"/>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Blad1!$A$1:$D$1</c:f>
              <c:strCache>
                <c:ptCount val="4"/>
                <c:pt idx="0">
                  <c:v>Mycket bra</c:v>
                </c:pt>
                <c:pt idx="1">
                  <c:v>Ganska bra</c:v>
                </c:pt>
                <c:pt idx="2">
                  <c:v>Ganska dåligt </c:v>
                </c:pt>
                <c:pt idx="3">
                  <c:v>Mycket dåligt</c:v>
                </c:pt>
              </c:strCache>
            </c:strRef>
          </c:cat>
          <c:val>
            <c:numRef>
              <c:f>Blad1!$A$2:$D$2</c:f>
              <c:numCache>
                <c:formatCode>General</c:formatCode>
                <c:ptCount val="4"/>
                <c:pt idx="0">
                  <c:v>5</c:v>
                </c:pt>
                <c:pt idx="1">
                  <c:v>5</c:v>
                </c:pt>
                <c:pt idx="2">
                  <c:v>0</c:v>
                </c:pt>
                <c:pt idx="3">
                  <c:v>0</c:v>
                </c:pt>
              </c:numCache>
            </c:numRef>
          </c:val>
          <c:extLst>
            <c:ext xmlns:c16="http://schemas.microsoft.com/office/drawing/2014/chart" uri="{C3380CC4-5D6E-409C-BE32-E72D297353CC}">
              <c16:uniqueId val="{00000000-00A0-44F0-B380-A03F691AAA3F}"/>
            </c:ext>
          </c:extLst>
        </c:ser>
        <c:dLbls>
          <c:showLegendKey val="0"/>
          <c:showVal val="0"/>
          <c:showCatName val="0"/>
          <c:showSerName val="0"/>
          <c:showPercent val="0"/>
          <c:showBubbleSize val="0"/>
        </c:dLbls>
        <c:gapWidth val="100"/>
        <c:overlap val="-24"/>
        <c:axId val="169071936"/>
        <c:axId val="169072768"/>
      </c:barChart>
      <c:catAx>
        <c:axId val="1690719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69072768"/>
        <c:crosses val="autoZero"/>
        <c:auto val="1"/>
        <c:lblAlgn val="ctr"/>
        <c:lblOffset val="100"/>
        <c:noMultiLvlLbl val="0"/>
      </c:catAx>
      <c:valAx>
        <c:axId val="16907276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690719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sz="2000"/>
              <a:t>Har du fått det stöd du behöver från din närmaste chef (för</a:t>
            </a:r>
            <a:r>
              <a:rPr lang="sv-SE" sz="2000" baseline="0"/>
              <a:t> att vara handledare inom STEG)?</a:t>
            </a:r>
            <a:endParaRPr lang="sv-SE" sz="2000"/>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92D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1A0A-4C94-A7BB-99A348D90562}"/>
              </c:ext>
            </c:extLst>
          </c:dPt>
          <c:dPt>
            <c:idx val="1"/>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A0A-4C94-A7BB-99A348D90562}"/>
              </c:ext>
            </c:extLst>
          </c:dPt>
          <c:cat>
            <c:strRef>
              <c:f>Blad1!$A$6:$B$6</c:f>
              <c:strCache>
                <c:ptCount val="2"/>
                <c:pt idx="0">
                  <c:v>Ja</c:v>
                </c:pt>
                <c:pt idx="1">
                  <c:v>Nej</c:v>
                </c:pt>
              </c:strCache>
            </c:strRef>
          </c:cat>
          <c:val>
            <c:numRef>
              <c:f>Blad1!$A$7:$B$7</c:f>
              <c:numCache>
                <c:formatCode>General</c:formatCode>
                <c:ptCount val="2"/>
                <c:pt idx="0">
                  <c:v>4</c:v>
                </c:pt>
                <c:pt idx="1">
                  <c:v>3</c:v>
                </c:pt>
              </c:numCache>
            </c:numRef>
          </c:val>
          <c:extLst>
            <c:ext xmlns:c16="http://schemas.microsoft.com/office/drawing/2014/chart" uri="{C3380CC4-5D6E-409C-BE32-E72D297353CC}">
              <c16:uniqueId val="{00000000-1A0A-4C94-A7BB-99A348D90562}"/>
            </c:ext>
          </c:extLst>
        </c:ser>
        <c:dLbls>
          <c:showLegendKey val="0"/>
          <c:showVal val="0"/>
          <c:showCatName val="0"/>
          <c:showSerName val="0"/>
          <c:showPercent val="0"/>
          <c:showBubbleSize val="0"/>
        </c:dLbls>
        <c:gapWidth val="100"/>
        <c:overlap val="-24"/>
        <c:axId val="276596640"/>
        <c:axId val="276597056"/>
      </c:barChart>
      <c:catAx>
        <c:axId val="2765966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276597056"/>
        <c:crosses val="autoZero"/>
        <c:auto val="1"/>
        <c:lblAlgn val="ctr"/>
        <c:lblOffset val="100"/>
        <c:noMultiLvlLbl val="0"/>
      </c:catAx>
      <c:valAx>
        <c:axId val="276597056"/>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27659664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a:t>Om du gått KUB-handledarutbildningen inom STEG, vilken nytta har du haft av den? </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barChart>
        <c:barDir val="col"/>
        <c:grouping val="clustered"/>
        <c:varyColors val="0"/>
        <c:ser>
          <c:idx val="0"/>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Blad1!$A$17:$C$17</c:f>
              <c:strCache>
                <c:ptCount val="3"/>
                <c:pt idx="0">
                  <c:v>Mycket god nytta</c:v>
                </c:pt>
                <c:pt idx="1">
                  <c:v>Viss nytta</c:v>
                </c:pt>
                <c:pt idx="2">
                  <c:v>Ingen nytta</c:v>
                </c:pt>
              </c:strCache>
            </c:strRef>
          </c:cat>
          <c:val>
            <c:numRef>
              <c:f>Blad1!$A$18:$C$18</c:f>
              <c:numCache>
                <c:formatCode>General</c:formatCode>
                <c:ptCount val="3"/>
                <c:pt idx="0">
                  <c:v>4</c:v>
                </c:pt>
                <c:pt idx="1">
                  <c:v>4</c:v>
                </c:pt>
                <c:pt idx="2">
                  <c:v>0</c:v>
                </c:pt>
              </c:numCache>
            </c:numRef>
          </c:val>
          <c:extLst>
            <c:ext xmlns:c16="http://schemas.microsoft.com/office/drawing/2014/chart" uri="{C3380CC4-5D6E-409C-BE32-E72D297353CC}">
              <c16:uniqueId val="{00000000-B805-4F42-B8C9-FF1154795C3D}"/>
            </c:ext>
          </c:extLst>
        </c:ser>
        <c:dLbls>
          <c:showLegendKey val="0"/>
          <c:showVal val="0"/>
          <c:showCatName val="0"/>
          <c:showSerName val="0"/>
          <c:showPercent val="0"/>
          <c:showBubbleSize val="0"/>
        </c:dLbls>
        <c:gapWidth val="100"/>
        <c:overlap val="-24"/>
        <c:axId val="1521526639"/>
        <c:axId val="1521528719"/>
      </c:barChart>
      <c:catAx>
        <c:axId val="1521526639"/>
        <c:scaling>
          <c:orientation val="minMax"/>
        </c:scaling>
        <c:delete val="0"/>
        <c:axPos val="b"/>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521528719"/>
        <c:crosses val="autoZero"/>
        <c:auto val="1"/>
        <c:lblAlgn val="ctr"/>
        <c:lblOffset val="100"/>
        <c:noMultiLvlLbl val="0"/>
      </c:catAx>
      <c:valAx>
        <c:axId val="1521528719"/>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out"/>
        <c:minorTickMark val="none"/>
        <c:tickLblPos val="nextTo"/>
        <c:crossAx val="1521526639"/>
        <c:crosses val="autoZero"/>
        <c:crossBetween val="between"/>
        <c:majorUnit val="1"/>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sv-SE"/>
              <a:t>Har STEG medverkat till att höja arbetsplatsens "mottagarkompetens"?</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sv-SE"/>
        </a:p>
      </c:txPr>
    </c:title>
    <c:autoTitleDeleted val="0"/>
    <c:plotArea>
      <c:layout/>
      <c:barChart>
        <c:barDir val="col"/>
        <c:grouping val="clustered"/>
        <c:varyColors val="0"/>
        <c:ser>
          <c:idx val="0"/>
          <c:order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Blad1!$D$10:$F$10</c:f>
              <c:strCache>
                <c:ptCount val="3"/>
                <c:pt idx="0">
                  <c:v>I hög grad</c:v>
                </c:pt>
                <c:pt idx="1">
                  <c:v>I viss grad</c:v>
                </c:pt>
                <c:pt idx="2">
                  <c:v>I liten grad</c:v>
                </c:pt>
              </c:strCache>
            </c:strRef>
          </c:cat>
          <c:val>
            <c:numRef>
              <c:f>Blad1!$D$11:$F$11</c:f>
              <c:numCache>
                <c:formatCode>General</c:formatCode>
                <c:ptCount val="3"/>
                <c:pt idx="0">
                  <c:v>3</c:v>
                </c:pt>
                <c:pt idx="1">
                  <c:v>4</c:v>
                </c:pt>
                <c:pt idx="2">
                  <c:v>2</c:v>
                </c:pt>
              </c:numCache>
            </c:numRef>
          </c:val>
          <c:extLst>
            <c:ext xmlns:c16="http://schemas.microsoft.com/office/drawing/2014/chart" uri="{C3380CC4-5D6E-409C-BE32-E72D297353CC}">
              <c16:uniqueId val="{00000000-941E-4398-B51D-2F75658EEA0B}"/>
            </c:ext>
          </c:extLst>
        </c:ser>
        <c:dLbls>
          <c:showLegendKey val="0"/>
          <c:showVal val="0"/>
          <c:showCatName val="0"/>
          <c:showSerName val="0"/>
          <c:showPercent val="0"/>
          <c:showBubbleSize val="0"/>
        </c:dLbls>
        <c:gapWidth val="100"/>
        <c:overlap val="-24"/>
        <c:axId val="1523772975"/>
        <c:axId val="1523773807"/>
      </c:barChart>
      <c:catAx>
        <c:axId val="1523772975"/>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523773807"/>
        <c:crosses val="autoZero"/>
        <c:auto val="1"/>
        <c:lblAlgn val="ctr"/>
        <c:lblOffset val="100"/>
        <c:noMultiLvlLbl val="0"/>
      </c:catAx>
      <c:valAx>
        <c:axId val="1523773807"/>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sv-SE"/>
          </a:p>
        </c:txPr>
        <c:crossAx val="1523772975"/>
        <c:crosses val="autoZero"/>
        <c:crossBetween val="between"/>
        <c:majorUnit val="1"/>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512793053731011E-2"/>
          <c:y val="0.11585535141440653"/>
          <c:w val="0.97948717948717945"/>
          <c:h val="0.47503388501307803"/>
        </c:manualLayout>
      </c:layout>
      <c:pie3DChart>
        <c:varyColors val="1"/>
        <c:ser>
          <c:idx val="0"/>
          <c:order val="0"/>
          <c:tx>
            <c:strRef>
              <c:f>'Antal kommande pensionsavgångar'!$B$1</c:f>
              <c:strCache>
                <c:ptCount val="1"/>
                <c:pt idx="0">
                  <c:v>Kommande pensionsavgångar</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DD4-4CE4-B234-4844E51404F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DD4-4CE4-B234-4844E51404F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DD4-4CE4-B234-4844E51404F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DD4-4CE4-B234-4844E51404F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DD4-4CE4-B234-4844E51404FA}"/>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DD4-4CE4-B234-4844E51404FA}"/>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DD4-4CE4-B234-4844E51404FA}"/>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DDD4-4CE4-B234-4844E51404FA}"/>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DDD4-4CE4-B234-4844E51404FA}"/>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DDD4-4CE4-B234-4844E51404FA}"/>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DDD4-4CE4-B234-4844E51404FA}"/>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DDD4-4CE4-B234-4844E51404FA}"/>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DDD4-4CE4-B234-4844E51404FA}"/>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DDD4-4CE4-B234-4844E51404FA}"/>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DDD4-4CE4-B234-4844E51404FA}"/>
              </c:ext>
            </c:extLst>
          </c:dPt>
          <c:dPt>
            <c:idx val="15"/>
            <c:bubble3D val="0"/>
            <c:spPr>
              <a:solidFill>
                <a:schemeClr val="accent4">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DDD4-4CE4-B234-4844E51404FA}"/>
              </c:ext>
            </c:extLst>
          </c:dPt>
          <c:dPt>
            <c:idx val="16"/>
            <c:bubble3D val="0"/>
            <c:spPr>
              <a:solidFill>
                <a:schemeClr val="accent5">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1-DDD4-4CE4-B234-4844E51404FA}"/>
              </c:ext>
            </c:extLst>
          </c:dPt>
          <c:dPt>
            <c:idx val="17"/>
            <c:bubble3D val="0"/>
            <c:spPr>
              <a:solidFill>
                <a:schemeClr val="accent6">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3-DDD4-4CE4-B234-4844E51404FA}"/>
              </c:ext>
            </c:extLst>
          </c:dPt>
          <c:dPt>
            <c:idx val="18"/>
            <c:bubble3D val="0"/>
            <c:spPr>
              <a:solidFill>
                <a:schemeClr val="accent1">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5-DDD4-4CE4-B234-4844E51404FA}"/>
              </c:ext>
            </c:extLst>
          </c:dPt>
          <c:dPt>
            <c:idx val="19"/>
            <c:bubble3D val="0"/>
            <c:spPr>
              <a:solidFill>
                <a:schemeClr val="accent2">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7-DDD4-4CE4-B234-4844E51404FA}"/>
              </c:ext>
            </c:extLst>
          </c:dPt>
          <c:dPt>
            <c:idx val="20"/>
            <c:bubble3D val="0"/>
            <c:spPr>
              <a:solidFill>
                <a:schemeClr val="accent3">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9-DDD4-4CE4-B234-4844E51404FA}"/>
              </c:ext>
            </c:extLst>
          </c:dPt>
          <c:dPt>
            <c:idx val="21"/>
            <c:bubble3D val="0"/>
            <c:spPr>
              <a:solidFill>
                <a:schemeClr val="accent4">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B-DDD4-4CE4-B234-4844E51404FA}"/>
              </c:ext>
            </c:extLst>
          </c:dPt>
          <c:dPt>
            <c:idx val="22"/>
            <c:bubble3D val="0"/>
            <c:spPr>
              <a:solidFill>
                <a:schemeClr val="accent5">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D-DDD4-4CE4-B234-4844E51404FA}"/>
              </c:ext>
            </c:extLst>
          </c:dPt>
          <c:dPt>
            <c:idx val="23"/>
            <c:bubble3D val="0"/>
            <c:spPr>
              <a:solidFill>
                <a:schemeClr val="accent6">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F-DDD4-4CE4-B234-4844E51404FA}"/>
              </c:ext>
            </c:extLst>
          </c:dPt>
          <c:dPt>
            <c:idx val="24"/>
            <c:bubble3D val="0"/>
            <c:spPr>
              <a:solidFill>
                <a:schemeClr val="accent1">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31-DDD4-4CE4-B234-4844E51404FA}"/>
              </c:ext>
            </c:extLst>
          </c:dPt>
          <c:dPt>
            <c:idx val="25"/>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33-DDD4-4CE4-B234-4844E51404FA}"/>
              </c:ext>
            </c:extLst>
          </c:dPt>
          <c:dPt>
            <c:idx val="26"/>
            <c:bubble3D val="0"/>
            <c:spPr>
              <a:solidFill>
                <a:schemeClr val="accent3">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35-DDD4-4CE4-B234-4844E51404FA}"/>
              </c:ext>
            </c:extLst>
          </c:dPt>
          <c:dPt>
            <c:idx val="27"/>
            <c:bubble3D val="0"/>
            <c:spPr>
              <a:solidFill>
                <a:schemeClr val="accent4">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37-DDD4-4CE4-B234-4844E51404FA}"/>
              </c:ext>
            </c:extLst>
          </c:dPt>
          <c:dPt>
            <c:idx val="28"/>
            <c:bubble3D val="0"/>
            <c:spPr>
              <a:solidFill>
                <a:schemeClr val="accent5">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39-DDD4-4CE4-B234-4844E51404FA}"/>
              </c:ext>
            </c:extLst>
          </c:dPt>
          <c:dPt>
            <c:idx val="29"/>
            <c:bubble3D val="0"/>
            <c:spPr>
              <a:solidFill>
                <a:schemeClr val="accent6">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3B-DDD4-4CE4-B234-4844E51404F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D4-4CE4-B234-4844E51404F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D4-4CE4-B234-4844E51404FA}"/>
                </c:ext>
              </c:extLst>
            </c:dLbl>
            <c:dLbl>
              <c:idx val="2"/>
              <c:layout>
                <c:manualLayout>
                  <c:x val="-2.1521642453866726E-2"/>
                  <c:y val="-1.1390909469649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D4-4CE4-B234-4844E51404FA}"/>
                </c:ext>
              </c:extLst>
            </c:dLbl>
            <c:dLbl>
              <c:idx val="3"/>
              <c:layout>
                <c:manualLayout>
                  <c:x val="-1.9144999416261434E-2"/>
                  <c:y val="-3.3651460234137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D4-4CE4-B234-4844E51404FA}"/>
                </c:ext>
              </c:extLst>
            </c:dLbl>
            <c:dLbl>
              <c:idx val="4"/>
              <c:layout>
                <c:manualLayout>
                  <c:x val="-3.4193980388487817E-2"/>
                  <c:y val="-7.544640253301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D4-4CE4-B234-4844E51404FA}"/>
                </c:ext>
              </c:extLst>
            </c:dLbl>
            <c:dLbl>
              <c:idx val="5"/>
              <c:layout>
                <c:manualLayout>
                  <c:x val="-1.6190354803087916E-2"/>
                  <c:y val="-8.83684539432570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DD4-4CE4-B234-4844E51404FA}"/>
                </c:ext>
              </c:extLst>
            </c:dLbl>
            <c:dLbl>
              <c:idx val="6"/>
              <c:layout>
                <c:manualLayout>
                  <c:x val="-7.6284255915958473E-3"/>
                  <c:y val="-9.3243844519435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DD4-4CE4-B234-4844E51404FA}"/>
                </c:ext>
              </c:extLst>
            </c:dLbl>
            <c:dLbl>
              <c:idx val="7"/>
              <c:layout>
                <c:manualLayout>
                  <c:x val="6.7606582964644182E-3"/>
                  <c:y val="-1.0913802441361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DD4-4CE4-B234-4844E51404FA}"/>
                </c:ext>
              </c:extLst>
            </c:dLbl>
            <c:dLbl>
              <c:idx val="8"/>
              <c:layout>
                <c:manualLayout>
                  <c:x val="1.0286324482722056E-2"/>
                  <c:y val="5.41415656376286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DD4-4CE4-B234-4844E51404FA}"/>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DD4-4CE4-B234-4844E51404FA}"/>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DD4-4CE4-B234-4844E51404FA}"/>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DD4-4CE4-B234-4844E51404FA}"/>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DD4-4CE4-B234-4844E51404FA}"/>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DD4-4CE4-B234-4844E51404FA}"/>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DD4-4CE4-B234-4844E51404FA}"/>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DD4-4CE4-B234-4844E51404FA}"/>
                </c:ext>
              </c:extLst>
            </c:dLbl>
            <c:dLbl>
              <c:idx val="16"/>
              <c:layout>
                <c:manualLayout>
                  <c:x val="4.5669295705319211E-3"/>
                  <c:y val="-1.7959203918407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DDD4-4CE4-B234-4844E51404FA}"/>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DDD4-4CE4-B234-4844E51404FA}"/>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DDD4-4CE4-B234-4844E51404FA}"/>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DDD4-4CE4-B234-4844E51404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s>
          <c:cat>
            <c:strRef>
              <c:f>'Antal kommande pensionsavgångar'!$A$2:$A$31</c:f>
              <c:strCache>
                <c:ptCount val="30"/>
                <c:pt idx="0">
                  <c:v>Undersköterska/Stödassistent/ Personlig assistent/Skötare</c:v>
                </c:pt>
                <c:pt idx="1">
                  <c:v>Förskollärare</c:v>
                </c:pt>
                <c:pt idx="2">
                  <c:v>Enhetschef C och Rektor C</c:v>
                </c:pt>
                <c:pt idx="3">
                  <c:v>Kock</c:v>
                </c:pt>
                <c:pt idx="4">
                  <c:v>Lärare grundskola f-3</c:v>
                </c:pt>
                <c:pt idx="5">
                  <c:v>Lärare gymnasium, allmänna ämnen</c:v>
                </c:pt>
                <c:pt idx="6">
                  <c:v>Lärare grundskola 4-6</c:v>
                </c:pt>
                <c:pt idx="7">
                  <c:v>Lärare grundskola 7-9</c:v>
                </c:pt>
                <c:pt idx="8">
                  <c:v>Lärare praktiska ämnen</c:v>
                </c:pt>
                <c:pt idx="9">
                  <c:v>Lärare gymnasium, yrkesämnen</c:v>
                </c:pt>
                <c:pt idx="10">
                  <c:v>Sjuksköterska</c:v>
                </c:pt>
                <c:pt idx="11">
                  <c:v>Lärare i fritidshem</c:v>
                </c:pt>
                <c:pt idx="12">
                  <c:v>Specialpedagog</c:v>
                </c:pt>
                <c:pt idx="13">
                  <c:v>Socialsekreterare</c:v>
                </c:pt>
                <c:pt idx="14">
                  <c:v>SFI-lärare</c:v>
                </c:pt>
                <c:pt idx="15">
                  <c:v>Ingenjör</c:v>
                </c:pt>
                <c:pt idx="16">
                  <c:v>Speciallärare</c:v>
                </c:pt>
                <c:pt idx="17">
                  <c:v>Arbetsterapeut</c:v>
                </c:pt>
                <c:pt idx="18">
                  <c:v>Boendestödjare</c:v>
                </c:pt>
                <c:pt idx="19">
                  <c:v>Stödbiträde/Stödassistent utan utbildning</c:v>
                </c:pt>
                <c:pt idx="20">
                  <c:v>Distriktsjuksköterska</c:v>
                </c:pt>
                <c:pt idx="21">
                  <c:v>Biståndsbedömare</c:v>
                </c:pt>
                <c:pt idx="22">
                  <c:v>Anläggningsarbetare</c:v>
                </c:pt>
                <c:pt idx="23">
                  <c:v>Kurator</c:v>
                </c:pt>
                <c:pt idx="24">
                  <c:v>Miljö och hälsoskyddsinspektör</c:v>
                </c:pt>
                <c:pt idx="25">
                  <c:v>Stödpedagog </c:v>
                </c:pt>
                <c:pt idx="26">
                  <c:v>Fysioterapeut</c:v>
                </c:pt>
                <c:pt idx="27">
                  <c:v>Studie- och yrkesvägledare</c:v>
                </c:pt>
                <c:pt idx="28">
                  <c:v>Bygglovshandläggare</c:v>
                </c:pt>
                <c:pt idx="29">
                  <c:v>Arkitekt</c:v>
                </c:pt>
              </c:strCache>
            </c:strRef>
          </c:cat>
          <c:val>
            <c:numRef>
              <c:f>'Antal kommande pensionsavgångar'!$B$2:$B$31</c:f>
              <c:numCache>
                <c:formatCode>0</c:formatCode>
                <c:ptCount val="30"/>
                <c:pt idx="0">
                  <c:v>828</c:v>
                </c:pt>
                <c:pt idx="1">
                  <c:v>155</c:v>
                </c:pt>
                <c:pt idx="2">
                  <c:v>96</c:v>
                </c:pt>
                <c:pt idx="3">
                  <c:v>60</c:v>
                </c:pt>
                <c:pt idx="4">
                  <c:v>58</c:v>
                </c:pt>
                <c:pt idx="5">
                  <c:v>56</c:v>
                </c:pt>
                <c:pt idx="6">
                  <c:v>52</c:v>
                </c:pt>
                <c:pt idx="7">
                  <c:v>49</c:v>
                </c:pt>
                <c:pt idx="8">
                  <c:v>46</c:v>
                </c:pt>
                <c:pt idx="9">
                  <c:v>44</c:v>
                </c:pt>
                <c:pt idx="10">
                  <c:v>38</c:v>
                </c:pt>
                <c:pt idx="11">
                  <c:v>33</c:v>
                </c:pt>
                <c:pt idx="12">
                  <c:v>33</c:v>
                </c:pt>
                <c:pt idx="13">
                  <c:v>22</c:v>
                </c:pt>
                <c:pt idx="14">
                  <c:v>18</c:v>
                </c:pt>
                <c:pt idx="15">
                  <c:v>16</c:v>
                </c:pt>
                <c:pt idx="16">
                  <c:v>16</c:v>
                </c:pt>
                <c:pt idx="17">
                  <c:v>15</c:v>
                </c:pt>
                <c:pt idx="18">
                  <c:v>13</c:v>
                </c:pt>
                <c:pt idx="19">
                  <c:v>12</c:v>
                </c:pt>
                <c:pt idx="20">
                  <c:v>10</c:v>
                </c:pt>
                <c:pt idx="21">
                  <c:v>8</c:v>
                </c:pt>
                <c:pt idx="22">
                  <c:v>7</c:v>
                </c:pt>
                <c:pt idx="23">
                  <c:v>7</c:v>
                </c:pt>
                <c:pt idx="24">
                  <c:v>7</c:v>
                </c:pt>
                <c:pt idx="25">
                  <c:v>6</c:v>
                </c:pt>
                <c:pt idx="26">
                  <c:v>5</c:v>
                </c:pt>
                <c:pt idx="27">
                  <c:v>5</c:v>
                </c:pt>
                <c:pt idx="28">
                  <c:v>1</c:v>
                </c:pt>
                <c:pt idx="29">
                  <c:v>0</c:v>
                </c:pt>
              </c:numCache>
            </c:numRef>
          </c:val>
          <c:extLst>
            <c:ext xmlns:c16="http://schemas.microsoft.com/office/drawing/2014/chart" uri="{C3380CC4-5D6E-409C-BE32-E72D297353CC}">
              <c16:uniqueId val="{0000003C-DDD4-4CE4-B234-4844E51404FA}"/>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1372750003882645E-2"/>
          <c:y val="0.60880475432798886"/>
          <c:w val="0.96147528304524077"/>
          <c:h val="0.3773783199379870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'Andel som slutar pga pension'!$B$1</c:f>
              <c:strCache>
                <c:ptCount val="1"/>
                <c:pt idx="0">
                  <c:v>Andel som slutar de kommande fem åren på grund av pension (65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'Andel som slutar pga pension'!$A$2:$A$31</c:f>
              <c:strCache>
                <c:ptCount val="30"/>
                <c:pt idx="0">
                  <c:v>Specialpedagog</c:v>
                </c:pt>
                <c:pt idx="1">
                  <c:v>Lärare gymnasium, yrkesämnen</c:v>
                </c:pt>
                <c:pt idx="2">
                  <c:v>SFI-lärare</c:v>
                </c:pt>
                <c:pt idx="3">
                  <c:v>Lärare praktiska ämnen</c:v>
                </c:pt>
                <c:pt idx="4">
                  <c:v>Boendestödjare</c:v>
                </c:pt>
                <c:pt idx="5">
                  <c:v>Miljö och hälsoskyddsinspektör</c:v>
                </c:pt>
                <c:pt idx="6">
                  <c:v>Arbetsterapeut</c:v>
                </c:pt>
                <c:pt idx="7">
                  <c:v>Stödbiträde/Stödassistent utan utbildning</c:v>
                </c:pt>
                <c:pt idx="8">
                  <c:v>Undersköterska/Stödassistent/ Personlig assistent/Skötare</c:v>
                </c:pt>
                <c:pt idx="9">
                  <c:v>Enhetschef C och Rektor C</c:v>
                </c:pt>
                <c:pt idx="10">
                  <c:v>Speciallärare</c:v>
                </c:pt>
                <c:pt idx="11">
                  <c:v>Lärare gymnasium, allmänna ämnen</c:v>
                </c:pt>
                <c:pt idx="12">
                  <c:v>Kock</c:v>
                </c:pt>
                <c:pt idx="13">
                  <c:v>Lärare i fritidshem</c:v>
                </c:pt>
                <c:pt idx="14">
                  <c:v>Lärare grundskola f-3</c:v>
                </c:pt>
                <c:pt idx="15">
                  <c:v>Förskollärare</c:v>
                </c:pt>
                <c:pt idx="16">
                  <c:v>Sjuksköterska</c:v>
                </c:pt>
                <c:pt idx="17">
                  <c:v>Stödpedagog </c:v>
                </c:pt>
                <c:pt idx="18">
                  <c:v>Lärare grundskola 7-9</c:v>
                </c:pt>
                <c:pt idx="19">
                  <c:v>Ingenjör</c:v>
                </c:pt>
                <c:pt idx="20">
                  <c:v>Studie- och yrkesvägledare</c:v>
                </c:pt>
                <c:pt idx="21">
                  <c:v>Distriktsjuksköterska</c:v>
                </c:pt>
                <c:pt idx="22">
                  <c:v>Anläggningsarbetare</c:v>
                </c:pt>
                <c:pt idx="23">
                  <c:v>Lärare grundskola 4-6</c:v>
                </c:pt>
                <c:pt idx="24">
                  <c:v>Kurator</c:v>
                </c:pt>
                <c:pt idx="25">
                  <c:v>Fysioterapeut</c:v>
                </c:pt>
                <c:pt idx="26">
                  <c:v>Socialsekreterare</c:v>
                </c:pt>
                <c:pt idx="27">
                  <c:v>Biståndsbedömare</c:v>
                </c:pt>
                <c:pt idx="28">
                  <c:v>Bygglovshandläggare</c:v>
                </c:pt>
                <c:pt idx="29">
                  <c:v>Arkitekt</c:v>
                </c:pt>
              </c:strCache>
            </c:strRef>
          </c:cat>
          <c:val>
            <c:numRef>
              <c:f>'Andel som slutar pga pension'!$B$2:$B$31</c:f>
              <c:numCache>
                <c:formatCode>0%</c:formatCode>
                <c:ptCount val="30"/>
                <c:pt idx="0">
                  <c:v>0.20376697209071706</c:v>
                </c:pt>
                <c:pt idx="1">
                  <c:v>0.18448559964109168</c:v>
                </c:pt>
                <c:pt idx="2">
                  <c:v>0.17668885093350611</c:v>
                </c:pt>
                <c:pt idx="3">
                  <c:v>0.15787811809283231</c:v>
                </c:pt>
                <c:pt idx="4">
                  <c:v>0.15262156894972878</c:v>
                </c:pt>
                <c:pt idx="5">
                  <c:v>0.15038240096244737</c:v>
                </c:pt>
                <c:pt idx="6">
                  <c:v>0.14184665431024698</c:v>
                </c:pt>
                <c:pt idx="7">
                  <c:v>0.13506060844804105</c:v>
                </c:pt>
                <c:pt idx="8">
                  <c:v>0.12055594873741056</c:v>
                </c:pt>
                <c:pt idx="9">
                  <c:v>0.11743052130498684</c:v>
                </c:pt>
                <c:pt idx="10">
                  <c:v>0.11022684685081896</c:v>
                </c:pt>
                <c:pt idx="11">
                  <c:v>0.10763559201497673</c:v>
                </c:pt>
                <c:pt idx="12">
                  <c:v>9.9146000047052346E-2</c:v>
                </c:pt>
                <c:pt idx="13">
                  <c:v>9.855894870454715E-2</c:v>
                </c:pt>
                <c:pt idx="14">
                  <c:v>9.4260993808541041E-2</c:v>
                </c:pt>
                <c:pt idx="15">
                  <c:v>9.2480132184935601E-2</c:v>
                </c:pt>
                <c:pt idx="16">
                  <c:v>8.7974570718821699E-2</c:v>
                </c:pt>
                <c:pt idx="17">
                  <c:v>8.7223247903007742E-2</c:v>
                </c:pt>
                <c:pt idx="18">
                  <c:v>8.4433990712261014E-2</c:v>
                </c:pt>
                <c:pt idx="19">
                  <c:v>8.2458075222379121E-2</c:v>
                </c:pt>
                <c:pt idx="20">
                  <c:v>7.9127696276250617E-2</c:v>
                </c:pt>
                <c:pt idx="21">
                  <c:v>7.0727360172008938E-2</c:v>
                </c:pt>
                <c:pt idx="22">
                  <c:v>6.8848395832377104E-2</c:v>
                </c:pt>
                <c:pt idx="23">
                  <c:v>6.7030867714582554E-2</c:v>
                </c:pt>
                <c:pt idx="24">
                  <c:v>6.0648593385837682E-2</c:v>
                </c:pt>
                <c:pt idx="25">
                  <c:v>6.0566417133028079E-2</c:v>
                </c:pt>
                <c:pt idx="26">
                  <c:v>6.0353010243551837E-2</c:v>
                </c:pt>
                <c:pt idx="27">
                  <c:v>5.7660566659218843E-2</c:v>
                </c:pt>
                <c:pt idx="28">
                  <c:v>4.1666666666666664E-2</c:v>
                </c:pt>
                <c:pt idx="29">
                  <c:v>0</c:v>
                </c:pt>
              </c:numCache>
            </c:numRef>
          </c:val>
          <c:extLst>
            <c:ext xmlns:c16="http://schemas.microsoft.com/office/drawing/2014/chart" uri="{C3380CC4-5D6E-409C-BE32-E72D297353CC}">
              <c16:uniqueId val="{00000000-13B5-48A1-BEC9-0B32A1F3E933}"/>
            </c:ext>
          </c:extLst>
        </c:ser>
        <c:dLbls>
          <c:showLegendKey val="0"/>
          <c:showVal val="0"/>
          <c:showCatName val="0"/>
          <c:showSerName val="0"/>
          <c:showPercent val="0"/>
          <c:showBubbleSize val="0"/>
        </c:dLbls>
        <c:gapWidth val="219"/>
        <c:overlap val="-27"/>
        <c:axId val="309062296"/>
        <c:axId val="309061312"/>
      </c:barChart>
      <c:catAx>
        <c:axId val="30906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309061312"/>
        <c:crosses val="autoZero"/>
        <c:auto val="1"/>
        <c:lblAlgn val="ctr"/>
        <c:lblOffset val="100"/>
        <c:noMultiLvlLbl val="0"/>
      </c:catAx>
      <c:valAx>
        <c:axId val="309061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9062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Män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Skövde</c:v>
                </c:pt>
                <c:pt idx="1">
                  <c:v>Mariestad</c:v>
                </c:pt>
                <c:pt idx="2">
                  <c:v>Töteboda </c:v>
                </c:pt>
                <c:pt idx="3">
                  <c:v>Gullspång</c:v>
                </c:pt>
                <c:pt idx="4">
                  <c:v>Övriga/Flyttat</c:v>
                </c:pt>
              </c:strCache>
            </c:strRef>
          </c:cat>
          <c:val>
            <c:numRef>
              <c:f>Blad1!$B$2:$B$6</c:f>
              <c:numCache>
                <c:formatCode>General</c:formatCode>
                <c:ptCount val="5"/>
                <c:pt idx="0">
                  <c:v>23</c:v>
                </c:pt>
                <c:pt idx="1">
                  <c:v>9</c:v>
                </c:pt>
                <c:pt idx="2">
                  <c:v>6</c:v>
                </c:pt>
                <c:pt idx="3">
                  <c:v>10</c:v>
                </c:pt>
                <c:pt idx="4">
                  <c:v>1</c:v>
                </c:pt>
              </c:numCache>
            </c:numRef>
          </c:val>
          <c:extLst>
            <c:ext xmlns:c16="http://schemas.microsoft.com/office/drawing/2014/chart" uri="{C3380CC4-5D6E-409C-BE32-E72D297353CC}">
              <c16:uniqueId val="{00000000-D378-439B-A196-6168B1A5AF4C}"/>
            </c:ext>
          </c:extLst>
        </c:ser>
        <c:ser>
          <c:idx val="1"/>
          <c:order val="1"/>
          <c:tx>
            <c:strRef>
              <c:f>Blad1!$C$1</c:f>
              <c:strCache>
                <c:ptCount val="1"/>
                <c:pt idx="0">
                  <c:v>Kvinnor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Skövde</c:v>
                </c:pt>
                <c:pt idx="1">
                  <c:v>Mariestad</c:v>
                </c:pt>
                <c:pt idx="2">
                  <c:v>Töteboda </c:v>
                </c:pt>
                <c:pt idx="3">
                  <c:v>Gullspång</c:v>
                </c:pt>
                <c:pt idx="4">
                  <c:v>Övriga/Flyttat</c:v>
                </c:pt>
              </c:strCache>
            </c:strRef>
          </c:cat>
          <c:val>
            <c:numRef>
              <c:f>Blad1!$C$2:$C$6</c:f>
              <c:numCache>
                <c:formatCode>General</c:formatCode>
                <c:ptCount val="5"/>
                <c:pt idx="0">
                  <c:v>96</c:v>
                </c:pt>
                <c:pt idx="1">
                  <c:v>28</c:v>
                </c:pt>
                <c:pt idx="2">
                  <c:v>26</c:v>
                </c:pt>
                <c:pt idx="3">
                  <c:v>27</c:v>
                </c:pt>
                <c:pt idx="4">
                  <c:v>10</c:v>
                </c:pt>
              </c:numCache>
            </c:numRef>
          </c:val>
          <c:extLst>
            <c:ext xmlns:c16="http://schemas.microsoft.com/office/drawing/2014/chart" uri="{C3380CC4-5D6E-409C-BE32-E72D297353CC}">
              <c16:uniqueId val="{00000001-D378-439B-A196-6168B1A5AF4C}"/>
            </c:ext>
          </c:extLst>
        </c:ser>
        <c:dLbls>
          <c:showLegendKey val="0"/>
          <c:showVal val="0"/>
          <c:showCatName val="0"/>
          <c:showSerName val="0"/>
          <c:showPercent val="0"/>
          <c:showBubbleSize val="0"/>
        </c:dLbls>
        <c:gapWidth val="219"/>
        <c:overlap val="-27"/>
        <c:axId val="961591584"/>
        <c:axId val="961592416"/>
      </c:barChart>
      <c:catAx>
        <c:axId val="96159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61592416"/>
        <c:crosses val="autoZero"/>
        <c:auto val="1"/>
        <c:lblAlgn val="ctr"/>
        <c:lblOffset val="100"/>
        <c:noMultiLvlLbl val="0"/>
      </c:catAx>
      <c:valAx>
        <c:axId val="961592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6159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85302468003165"/>
          <c:y val="4.402568952169345E-3"/>
          <c:w val="0.77770427762224104"/>
          <c:h val="0.48397701163761347"/>
        </c:manualLayout>
      </c:layout>
      <c:barChart>
        <c:barDir val="col"/>
        <c:grouping val="clustered"/>
        <c:varyColors val="0"/>
        <c:ser>
          <c:idx val="0"/>
          <c:order val="0"/>
          <c:tx>
            <c:strRef>
              <c:f>'Totalt behov kommande 5 år'!$B$1</c:f>
              <c:strCache>
                <c:ptCount val="1"/>
                <c:pt idx="0">
                  <c:v>Totalt behov personalomsättning och kommande pensioner</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'Totalt behov kommande 5 år'!$A$2:$A$31</c:f>
              <c:strCache>
                <c:ptCount val="30"/>
                <c:pt idx="0">
                  <c:v>Undersköterska/Stödassistent/ Personlig assistent/Skötare</c:v>
                </c:pt>
                <c:pt idx="1">
                  <c:v>Förskollärare</c:v>
                </c:pt>
                <c:pt idx="2">
                  <c:v>Enhetschef C och Rektor C</c:v>
                </c:pt>
                <c:pt idx="3">
                  <c:v>Sjuksköterska</c:v>
                </c:pt>
                <c:pt idx="4">
                  <c:v>Lärare grundskola 4-6</c:v>
                </c:pt>
                <c:pt idx="5">
                  <c:v>Lärare grundskola 7-9</c:v>
                </c:pt>
                <c:pt idx="6">
                  <c:v>Socialsekreterare</c:v>
                </c:pt>
                <c:pt idx="7">
                  <c:v>Lärare grundskola f-3</c:v>
                </c:pt>
                <c:pt idx="8">
                  <c:v>Kock</c:v>
                </c:pt>
                <c:pt idx="9">
                  <c:v>Lärare praktiska ämnen</c:v>
                </c:pt>
                <c:pt idx="10">
                  <c:v>Lärare gymnasium, allmänna ämnen</c:v>
                </c:pt>
                <c:pt idx="11">
                  <c:v>Lärare gymnasium, yrkesämnen</c:v>
                </c:pt>
                <c:pt idx="12">
                  <c:v>Lärare i fritidshem</c:v>
                </c:pt>
                <c:pt idx="13">
                  <c:v>Ingenjör</c:v>
                </c:pt>
                <c:pt idx="14">
                  <c:v>Specialpedagog</c:v>
                </c:pt>
                <c:pt idx="15">
                  <c:v>Biståndsbedömare</c:v>
                </c:pt>
                <c:pt idx="16">
                  <c:v>Distriktsjuksköterska</c:v>
                </c:pt>
                <c:pt idx="17">
                  <c:v>Speciallärare</c:v>
                </c:pt>
                <c:pt idx="18">
                  <c:v>Arbetsterapeut</c:v>
                </c:pt>
                <c:pt idx="19">
                  <c:v>Boendestödjare</c:v>
                </c:pt>
                <c:pt idx="20">
                  <c:v>SFI-lärare</c:v>
                </c:pt>
                <c:pt idx="21">
                  <c:v>Anläggningsarbetare</c:v>
                </c:pt>
                <c:pt idx="22">
                  <c:v>Kurator</c:v>
                </c:pt>
                <c:pt idx="23">
                  <c:v>Miljö och hälsoskyddsinspektör</c:v>
                </c:pt>
                <c:pt idx="24">
                  <c:v>Stödpedagog </c:v>
                </c:pt>
                <c:pt idx="25">
                  <c:v>Stödbiträde/Stödassistent utan utbildning</c:v>
                </c:pt>
                <c:pt idx="26">
                  <c:v>Fysioterapeut</c:v>
                </c:pt>
                <c:pt idx="27">
                  <c:v>Arkitekt</c:v>
                </c:pt>
                <c:pt idx="28">
                  <c:v>Studie- och yrkesvägledare</c:v>
                </c:pt>
                <c:pt idx="29">
                  <c:v>Bygglovshandläggare</c:v>
                </c:pt>
              </c:strCache>
            </c:strRef>
          </c:cat>
          <c:val>
            <c:numRef>
              <c:f>'Totalt behov kommande 5 år'!$B$2:$B$31</c:f>
              <c:numCache>
                <c:formatCode>General</c:formatCode>
                <c:ptCount val="30"/>
                <c:pt idx="0">
                  <c:v>3118</c:v>
                </c:pt>
                <c:pt idx="1">
                  <c:v>575</c:v>
                </c:pt>
                <c:pt idx="2">
                  <c:v>471</c:v>
                </c:pt>
                <c:pt idx="3">
                  <c:v>348</c:v>
                </c:pt>
                <c:pt idx="4">
                  <c:v>312</c:v>
                </c:pt>
                <c:pt idx="5">
                  <c:v>284</c:v>
                </c:pt>
                <c:pt idx="6">
                  <c:v>267</c:v>
                </c:pt>
                <c:pt idx="7">
                  <c:v>263</c:v>
                </c:pt>
                <c:pt idx="8">
                  <c:v>250</c:v>
                </c:pt>
                <c:pt idx="9">
                  <c:v>151</c:v>
                </c:pt>
                <c:pt idx="10">
                  <c:v>146</c:v>
                </c:pt>
                <c:pt idx="11">
                  <c:v>124</c:v>
                </c:pt>
                <c:pt idx="12">
                  <c:v>103</c:v>
                </c:pt>
                <c:pt idx="13">
                  <c:v>91</c:v>
                </c:pt>
                <c:pt idx="14">
                  <c:v>88</c:v>
                </c:pt>
                <c:pt idx="15">
                  <c:v>83</c:v>
                </c:pt>
                <c:pt idx="16">
                  <c:v>70</c:v>
                </c:pt>
                <c:pt idx="17">
                  <c:v>66</c:v>
                </c:pt>
                <c:pt idx="18">
                  <c:v>60</c:v>
                </c:pt>
                <c:pt idx="19">
                  <c:v>53</c:v>
                </c:pt>
                <c:pt idx="20">
                  <c:v>48</c:v>
                </c:pt>
                <c:pt idx="21">
                  <c:v>47</c:v>
                </c:pt>
                <c:pt idx="22">
                  <c:v>47</c:v>
                </c:pt>
                <c:pt idx="23">
                  <c:v>42</c:v>
                </c:pt>
                <c:pt idx="24">
                  <c:v>41</c:v>
                </c:pt>
                <c:pt idx="25">
                  <c:v>32</c:v>
                </c:pt>
                <c:pt idx="26">
                  <c:v>30</c:v>
                </c:pt>
                <c:pt idx="27">
                  <c:v>25</c:v>
                </c:pt>
                <c:pt idx="28">
                  <c:v>25</c:v>
                </c:pt>
                <c:pt idx="29">
                  <c:v>1</c:v>
                </c:pt>
              </c:numCache>
            </c:numRef>
          </c:val>
          <c:extLst>
            <c:ext xmlns:c16="http://schemas.microsoft.com/office/drawing/2014/chart" uri="{C3380CC4-5D6E-409C-BE32-E72D297353CC}">
              <c16:uniqueId val="{00000000-DED0-4185-85EE-87073F040508}"/>
            </c:ext>
          </c:extLst>
        </c:ser>
        <c:dLbls>
          <c:dLblPos val="outEnd"/>
          <c:showLegendKey val="0"/>
          <c:showVal val="1"/>
          <c:showCatName val="0"/>
          <c:showSerName val="0"/>
          <c:showPercent val="0"/>
          <c:showBubbleSize val="0"/>
        </c:dLbls>
        <c:gapWidth val="444"/>
        <c:overlap val="-90"/>
        <c:axId val="720311880"/>
        <c:axId val="720315488"/>
      </c:barChart>
      <c:catAx>
        <c:axId val="720311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sv-SE"/>
          </a:p>
        </c:txPr>
        <c:crossAx val="720315488"/>
        <c:crosses val="autoZero"/>
        <c:auto val="1"/>
        <c:lblAlgn val="ctr"/>
        <c:lblOffset val="100"/>
        <c:noMultiLvlLbl val="0"/>
      </c:catAx>
      <c:valAx>
        <c:axId val="720315488"/>
        <c:scaling>
          <c:orientation val="minMax"/>
        </c:scaling>
        <c:delete val="1"/>
        <c:axPos val="l"/>
        <c:numFmt formatCode="General" sourceLinked="1"/>
        <c:majorTickMark val="none"/>
        <c:minorTickMark val="none"/>
        <c:tickLblPos val="nextTo"/>
        <c:crossAx val="7203118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sv-SE"/>
        </a:p>
      </c:txPr>
    </c:title>
    <c:autoTitleDeleted val="0"/>
    <c:plotArea>
      <c:layout/>
      <c:pieChart>
        <c:varyColors val="1"/>
        <c:ser>
          <c:idx val="0"/>
          <c:order val="0"/>
          <c:tx>
            <c:strRef>
              <c:f>Blad1!$B$1</c:f>
              <c:strCache>
                <c:ptCount val="1"/>
                <c:pt idx="0">
                  <c:v>Män</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3CE7-4B13-BBC4-4EACEE3FCDCC}"/>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3CE7-4B13-BBC4-4EACEE3FCDCC}"/>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3CE7-4B13-BBC4-4EACEE3FCDCC}"/>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3CE7-4B13-BBC4-4EACEE3FCDCC}"/>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3CE7-4B13-BBC4-4EACEE3FCDC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Blad1!$A$2:$A$6</c:f>
              <c:strCache>
                <c:ptCount val="5"/>
                <c:pt idx="0">
                  <c:v>Skövde</c:v>
                </c:pt>
                <c:pt idx="1">
                  <c:v>Mariestad</c:v>
                </c:pt>
                <c:pt idx="2">
                  <c:v>Töteboda </c:v>
                </c:pt>
                <c:pt idx="3">
                  <c:v>Gullspång</c:v>
                </c:pt>
                <c:pt idx="4">
                  <c:v>Övriga/Flyttat</c:v>
                </c:pt>
              </c:strCache>
            </c:strRef>
          </c:cat>
          <c:val>
            <c:numRef>
              <c:f>Blad1!$B$2:$B$6</c:f>
              <c:numCache>
                <c:formatCode>General</c:formatCode>
                <c:ptCount val="5"/>
                <c:pt idx="0">
                  <c:v>23</c:v>
                </c:pt>
                <c:pt idx="1">
                  <c:v>9</c:v>
                </c:pt>
                <c:pt idx="2">
                  <c:v>6</c:v>
                </c:pt>
                <c:pt idx="3">
                  <c:v>10</c:v>
                </c:pt>
                <c:pt idx="4">
                  <c:v>1</c:v>
                </c:pt>
              </c:numCache>
            </c:numRef>
          </c:val>
          <c:extLst>
            <c:ext xmlns:c16="http://schemas.microsoft.com/office/drawing/2014/chart" uri="{C3380CC4-5D6E-409C-BE32-E72D297353CC}">
              <c16:uniqueId val="{0000000A-3CE7-4B13-BBC4-4EACEE3FCDC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sv-SE"/>
        </a:p>
      </c:txPr>
    </c:title>
    <c:autoTitleDeleted val="0"/>
    <c:plotArea>
      <c:layout/>
      <c:pieChart>
        <c:varyColors val="1"/>
        <c:ser>
          <c:idx val="0"/>
          <c:order val="0"/>
          <c:tx>
            <c:strRef>
              <c:f>Blad1!$B$25</c:f>
              <c:strCache>
                <c:ptCount val="1"/>
                <c:pt idx="0">
                  <c:v>Kvinnor</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456F-4792-9B10-C6D3E2554FC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456F-4792-9B10-C6D3E2554FC9}"/>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56F-4792-9B10-C6D3E2554FC9}"/>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456F-4792-9B10-C6D3E2554FC9}"/>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456F-4792-9B10-C6D3E2554FC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Blad1!$A$26:$A$30</c:f>
              <c:strCache>
                <c:ptCount val="5"/>
                <c:pt idx="0">
                  <c:v>Skövde</c:v>
                </c:pt>
                <c:pt idx="1">
                  <c:v>Mariestad</c:v>
                </c:pt>
                <c:pt idx="2">
                  <c:v>Töteboda </c:v>
                </c:pt>
                <c:pt idx="3">
                  <c:v>Gullspång</c:v>
                </c:pt>
                <c:pt idx="4">
                  <c:v>Övriga/Flyttat</c:v>
                </c:pt>
              </c:strCache>
            </c:strRef>
          </c:cat>
          <c:val>
            <c:numRef>
              <c:f>Blad1!$B$26:$B$30</c:f>
              <c:numCache>
                <c:formatCode>General</c:formatCode>
                <c:ptCount val="5"/>
                <c:pt idx="0">
                  <c:v>96</c:v>
                </c:pt>
                <c:pt idx="1">
                  <c:v>28</c:v>
                </c:pt>
                <c:pt idx="2">
                  <c:v>26</c:v>
                </c:pt>
                <c:pt idx="3">
                  <c:v>27</c:v>
                </c:pt>
                <c:pt idx="4">
                  <c:v>10</c:v>
                </c:pt>
              </c:numCache>
            </c:numRef>
          </c:val>
          <c:extLst>
            <c:ext xmlns:c16="http://schemas.microsoft.com/office/drawing/2014/chart" uri="{C3380CC4-5D6E-409C-BE32-E72D297353CC}">
              <c16:uniqueId val="{0000000A-456F-4792-9B10-C6D3E2554FC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Blad1!$A$10</c:f>
              <c:strCache>
                <c:ptCount val="1"/>
                <c:pt idx="0">
                  <c:v>Skövde</c:v>
                </c:pt>
              </c:strCache>
            </c:strRef>
          </c:tx>
          <c:spPr>
            <a:solidFill>
              <a:schemeClr val="accent1"/>
            </a:solidFill>
            <a:ln>
              <a:noFill/>
            </a:ln>
            <a:effectLst/>
          </c:spPr>
          <c:invertIfNegative val="0"/>
          <c:cat>
            <c:strRef>
              <c:f>Blad1!$B$9:$H$9</c:f>
              <c:strCache>
                <c:ptCount val="7"/>
                <c:pt idx="0">
                  <c:v>Extra tjänst</c:v>
                </c:pt>
                <c:pt idx="1">
                  <c:v>Nysartjobb</c:v>
                </c:pt>
                <c:pt idx="2">
                  <c:v>Studier</c:v>
                </c:pt>
                <c:pt idx="3">
                  <c:v>Arbete  utan stöd</c:v>
                </c:pt>
                <c:pt idx="4">
                  <c:v>Program</c:v>
                </c:pt>
                <c:pt idx="5">
                  <c:v>Arbetslös</c:v>
                </c:pt>
                <c:pt idx="6">
                  <c:v>Annat</c:v>
                </c:pt>
              </c:strCache>
            </c:strRef>
          </c:cat>
          <c:val>
            <c:numRef>
              <c:f>Blad1!$B$10:$H$10</c:f>
              <c:numCache>
                <c:formatCode>General</c:formatCode>
                <c:ptCount val="7"/>
                <c:pt idx="0">
                  <c:v>2</c:v>
                </c:pt>
                <c:pt idx="1">
                  <c:v>59</c:v>
                </c:pt>
                <c:pt idx="2">
                  <c:v>4</c:v>
                </c:pt>
                <c:pt idx="3">
                  <c:v>8</c:v>
                </c:pt>
                <c:pt idx="4">
                  <c:v>26</c:v>
                </c:pt>
                <c:pt idx="5">
                  <c:v>18</c:v>
                </c:pt>
                <c:pt idx="6">
                  <c:v>2</c:v>
                </c:pt>
              </c:numCache>
            </c:numRef>
          </c:val>
          <c:extLst>
            <c:ext xmlns:c16="http://schemas.microsoft.com/office/drawing/2014/chart" uri="{C3380CC4-5D6E-409C-BE32-E72D297353CC}">
              <c16:uniqueId val="{00000000-9D7A-4C4D-8282-8844A3370FFB}"/>
            </c:ext>
          </c:extLst>
        </c:ser>
        <c:ser>
          <c:idx val="1"/>
          <c:order val="1"/>
          <c:tx>
            <c:strRef>
              <c:f>Blad1!$A$11</c:f>
              <c:strCache>
                <c:ptCount val="1"/>
                <c:pt idx="0">
                  <c:v>Mariestad</c:v>
                </c:pt>
              </c:strCache>
            </c:strRef>
          </c:tx>
          <c:spPr>
            <a:solidFill>
              <a:schemeClr val="accent2"/>
            </a:solidFill>
            <a:ln>
              <a:noFill/>
            </a:ln>
            <a:effectLst/>
          </c:spPr>
          <c:invertIfNegative val="0"/>
          <c:cat>
            <c:strRef>
              <c:f>Blad1!$B$9:$H$9</c:f>
              <c:strCache>
                <c:ptCount val="7"/>
                <c:pt idx="0">
                  <c:v>Extra tjänst</c:v>
                </c:pt>
                <c:pt idx="1">
                  <c:v>Nysartjobb</c:v>
                </c:pt>
                <c:pt idx="2">
                  <c:v>Studier</c:v>
                </c:pt>
                <c:pt idx="3">
                  <c:v>Arbete  utan stöd</c:v>
                </c:pt>
                <c:pt idx="4">
                  <c:v>Program</c:v>
                </c:pt>
                <c:pt idx="5">
                  <c:v>Arbetslös</c:v>
                </c:pt>
                <c:pt idx="6">
                  <c:v>Annat</c:v>
                </c:pt>
              </c:strCache>
            </c:strRef>
          </c:cat>
          <c:val>
            <c:numRef>
              <c:f>Blad1!$B$11:$H$11</c:f>
              <c:numCache>
                <c:formatCode>General</c:formatCode>
                <c:ptCount val="7"/>
                <c:pt idx="0">
                  <c:v>2</c:v>
                </c:pt>
                <c:pt idx="1">
                  <c:v>2</c:v>
                </c:pt>
                <c:pt idx="2">
                  <c:v>3</c:v>
                </c:pt>
                <c:pt idx="3">
                  <c:v>3</c:v>
                </c:pt>
                <c:pt idx="4">
                  <c:v>21</c:v>
                </c:pt>
                <c:pt idx="6">
                  <c:v>6</c:v>
                </c:pt>
              </c:numCache>
            </c:numRef>
          </c:val>
          <c:extLst>
            <c:ext xmlns:c16="http://schemas.microsoft.com/office/drawing/2014/chart" uri="{C3380CC4-5D6E-409C-BE32-E72D297353CC}">
              <c16:uniqueId val="{00000001-9D7A-4C4D-8282-8844A3370FFB}"/>
            </c:ext>
          </c:extLst>
        </c:ser>
        <c:ser>
          <c:idx val="2"/>
          <c:order val="2"/>
          <c:tx>
            <c:strRef>
              <c:f>Blad1!$A$12</c:f>
              <c:strCache>
                <c:ptCount val="1"/>
                <c:pt idx="0">
                  <c:v>Töteboda </c:v>
                </c:pt>
              </c:strCache>
            </c:strRef>
          </c:tx>
          <c:spPr>
            <a:solidFill>
              <a:schemeClr val="accent3"/>
            </a:solidFill>
            <a:ln>
              <a:noFill/>
            </a:ln>
            <a:effectLst/>
          </c:spPr>
          <c:invertIfNegative val="0"/>
          <c:cat>
            <c:strRef>
              <c:f>Blad1!$B$9:$H$9</c:f>
              <c:strCache>
                <c:ptCount val="7"/>
                <c:pt idx="0">
                  <c:v>Extra tjänst</c:v>
                </c:pt>
                <c:pt idx="1">
                  <c:v>Nysartjobb</c:v>
                </c:pt>
                <c:pt idx="2">
                  <c:v>Studier</c:v>
                </c:pt>
                <c:pt idx="3">
                  <c:v>Arbete  utan stöd</c:v>
                </c:pt>
                <c:pt idx="4">
                  <c:v>Program</c:v>
                </c:pt>
                <c:pt idx="5">
                  <c:v>Arbetslös</c:v>
                </c:pt>
                <c:pt idx="6">
                  <c:v>Annat</c:v>
                </c:pt>
              </c:strCache>
            </c:strRef>
          </c:cat>
          <c:val>
            <c:numRef>
              <c:f>Blad1!$B$12:$H$12</c:f>
              <c:numCache>
                <c:formatCode>General</c:formatCode>
                <c:ptCount val="7"/>
                <c:pt idx="1">
                  <c:v>4</c:v>
                </c:pt>
                <c:pt idx="2">
                  <c:v>1</c:v>
                </c:pt>
                <c:pt idx="3">
                  <c:v>2</c:v>
                </c:pt>
                <c:pt idx="4">
                  <c:v>19</c:v>
                </c:pt>
                <c:pt idx="5">
                  <c:v>1</c:v>
                </c:pt>
                <c:pt idx="6">
                  <c:v>4</c:v>
                </c:pt>
              </c:numCache>
            </c:numRef>
          </c:val>
          <c:extLst>
            <c:ext xmlns:c16="http://schemas.microsoft.com/office/drawing/2014/chart" uri="{C3380CC4-5D6E-409C-BE32-E72D297353CC}">
              <c16:uniqueId val="{00000002-9D7A-4C4D-8282-8844A3370FFB}"/>
            </c:ext>
          </c:extLst>
        </c:ser>
        <c:ser>
          <c:idx val="3"/>
          <c:order val="3"/>
          <c:tx>
            <c:strRef>
              <c:f>Blad1!$A$13</c:f>
              <c:strCache>
                <c:ptCount val="1"/>
                <c:pt idx="0">
                  <c:v>Gullspång</c:v>
                </c:pt>
              </c:strCache>
            </c:strRef>
          </c:tx>
          <c:spPr>
            <a:solidFill>
              <a:schemeClr val="accent4"/>
            </a:solidFill>
            <a:ln>
              <a:noFill/>
            </a:ln>
            <a:effectLst/>
          </c:spPr>
          <c:invertIfNegative val="0"/>
          <c:cat>
            <c:strRef>
              <c:f>Blad1!$B$9:$H$9</c:f>
              <c:strCache>
                <c:ptCount val="7"/>
                <c:pt idx="0">
                  <c:v>Extra tjänst</c:v>
                </c:pt>
                <c:pt idx="1">
                  <c:v>Nysartjobb</c:v>
                </c:pt>
                <c:pt idx="2">
                  <c:v>Studier</c:v>
                </c:pt>
                <c:pt idx="3">
                  <c:v>Arbete  utan stöd</c:v>
                </c:pt>
                <c:pt idx="4">
                  <c:v>Program</c:v>
                </c:pt>
                <c:pt idx="5">
                  <c:v>Arbetslös</c:v>
                </c:pt>
                <c:pt idx="6">
                  <c:v>Annat</c:v>
                </c:pt>
              </c:strCache>
            </c:strRef>
          </c:cat>
          <c:val>
            <c:numRef>
              <c:f>Blad1!$B$13:$H$13</c:f>
              <c:numCache>
                <c:formatCode>General</c:formatCode>
                <c:ptCount val="7"/>
                <c:pt idx="0">
                  <c:v>3</c:v>
                </c:pt>
                <c:pt idx="1">
                  <c:v>4</c:v>
                </c:pt>
                <c:pt idx="2">
                  <c:v>1</c:v>
                </c:pt>
                <c:pt idx="3">
                  <c:v>0</c:v>
                </c:pt>
                <c:pt idx="4">
                  <c:v>24</c:v>
                </c:pt>
                <c:pt idx="6">
                  <c:v>5</c:v>
                </c:pt>
              </c:numCache>
            </c:numRef>
          </c:val>
          <c:extLst>
            <c:ext xmlns:c16="http://schemas.microsoft.com/office/drawing/2014/chart" uri="{C3380CC4-5D6E-409C-BE32-E72D297353CC}">
              <c16:uniqueId val="{00000003-9D7A-4C4D-8282-8844A3370FFB}"/>
            </c:ext>
          </c:extLst>
        </c:ser>
        <c:ser>
          <c:idx val="4"/>
          <c:order val="4"/>
          <c:tx>
            <c:strRef>
              <c:f>Blad1!$A$14</c:f>
              <c:strCache>
                <c:ptCount val="1"/>
                <c:pt idx="0">
                  <c:v>Övriga/Flyttat</c:v>
                </c:pt>
              </c:strCache>
            </c:strRef>
          </c:tx>
          <c:spPr>
            <a:solidFill>
              <a:schemeClr val="accent5"/>
            </a:solidFill>
            <a:ln>
              <a:noFill/>
            </a:ln>
            <a:effectLst/>
          </c:spPr>
          <c:invertIfNegative val="0"/>
          <c:cat>
            <c:strRef>
              <c:f>Blad1!$B$9:$H$9</c:f>
              <c:strCache>
                <c:ptCount val="7"/>
                <c:pt idx="0">
                  <c:v>Extra tjänst</c:v>
                </c:pt>
                <c:pt idx="1">
                  <c:v>Nysartjobb</c:v>
                </c:pt>
                <c:pt idx="2">
                  <c:v>Studier</c:v>
                </c:pt>
                <c:pt idx="3">
                  <c:v>Arbete  utan stöd</c:v>
                </c:pt>
                <c:pt idx="4">
                  <c:v>Program</c:v>
                </c:pt>
                <c:pt idx="5">
                  <c:v>Arbetslös</c:v>
                </c:pt>
                <c:pt idx="6">
                  <c:v>Annat</c:v>
                </c:pt>
              </c:strCache>
            </c:strRef>
          </c:cat>
          <c:val>
            <c:numRef>
              <c:f>Blad1!$B$14:$H$14</c:f>
              <c:numCache>
                <c:formatCode>General</c:formatCode>
                <c:ptCount val="7"/>
                <c:pt idx="3">
                  <c:v>2</c:v>
                </c:pt>
                <c:pt idx="4">
                  <c:v>6</c:v>
                </c:pt>
                <c:pt idx="5">
                  <c:v>2</c:v>
                </c:pt>
                <c:pt idx="6">
                  <c:v>1</c:v>
                </c:pt>
              </c:numCache>
            </c:numRef>
          </c:val>
          <c:extLst>
            <c:ext xmlns:c16="http://schemas.microsoft.com/office/drawing/2014/chart" uri="{C3380CC4-5D6E-409C-BE32-E72D297353CC}">
              <c16:uniqueId val="{00000004-9D7A-4C4D-8282-8844A3370FFB}"/>
            </c:ext>
          </c:extLst>
        </c:ser>
        <c:dLbls>
          <c:showLegendKey val="0"/>
          <c:showVal val="0"/>
          <c:showCatName val="0"/>
          <c:showSerName val="0"/>
          <c:showPercent val="0"/>
          <c:showBubbleSize val="0"/>
        </c:dLbls>
        <c:gapWidth val="150"/>
        <c:axId val="1890997775"/>
        <c:axId val="1890998607"/>
      </c:barChart>
      <c:catAx>
        <c:axId val="189099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90998607"/>
        <c:crosses val="autoZero"/>
        <c:auto val="1"/>
        <c:lblAlgn val="ctr"/>
        <c:lblOffset val="100"/>
        <c:noMultiLvlLbl val="0"/>
      </c:catAx>
      <c:valAx>
        <c:axId val="1890998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909977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sv-SE"/>
        </a:p>
      </c:txPr>
    </c:title>
    <c:autoTitleDeleted val="0"/>
    <c:plotArea>
      <c:layout/>
      <c:pieChart>
        <c:varyColors val="1"/>
        <c:ser>
          <c:idx val="0"/>
          <c:order val="0"/>
          <c:tx>
            <c:strRef>
              <c:f>Blad1!$A$20</c:f>
              <c:strCache>
                <c:ptCount val="1"/>
                <c:pt idx="0">
                  <c:v>Skövde</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88D-4EEB-806D-698375890AB4}"/>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88D-4EEB-806D-698375890AB4}"/>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88D-4EEB-806D-698375890AB4}"/>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C88D-4EEB-806D-698375890AB4}"/>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C88D-4EEB-806D-698375890AB4}"/>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C88D-4EEB-806D-698375890AB4}"/>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C88D-4EEB-806D-698375890AB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Blad1!$B$19:$H$19</c:f>
              <c:strCache>
                <c:ptCount val="7"/>
                <c:pt idx="0">
                  <c:v>Extratjänst</c:v>
                </c:pt>
                <c:pt idx="1">
                  <c:v>Nystartsjobb</c:v>
                </c:pt>
                <c:pt idx="2">
                  <c:v>Studier</c:v>
                </c:pt>
                <c:pt idx="3">
                  <c:v>Arbete  utan stöd</c:v>
                </c:pt>
                <c:pt idx="4">
                  <c:v>Program</c:v>
                </c:pt>
                <c:pt idx="5">
                  <c:v>Arbetslös</c:v>
                </c:pt>
                <c:pt idx="6">
                  <c:v>Annat</c:v>
                </c:pt>
              </c:strCache>
            </c:strRef>
          </c:cat>
          <c:val>
            <c:numRef>
              <c:f>Blad1!$B$20:$H$20</c:f>
              <c:numCache>
                <c:formatCode>General</c:formatCode>
                <c:ptCount val="7"/>
                <c:pt idx="0">
                  <c:v>2</c:v>
                </c:pt>
                <c:pt idx="1">
                  <c:v>59</c:v>
                </c:pt>
                <c:pt idx="2">
                  <c:v>4</c:v>
                </c:pt>
                <c:pt idx="3">
                  <c:v>8</c:v>
                </c:pt>
                <c:pt idx="4">
                  <c:v>26</c:v>
                </c:pt>
                <c:pt idx="5">
                  <c:v>18</c:v>
                </c:pt>
                <c:pt idx="6">
                  <c:v>2</c:v>
                </c:pt>
              </c:numCache>
            </c:numRef>
          </c:val>
          <c:extLst>
            <c:ext xmlns:c16="http://schemas.microsoft.com/office/drawing/2014/chart" uri="{C3380CC4-5D6E-409C-BE32-E72D297353CC}">
              <c16:uniqueId val="{0000000E-C88D-4EEB-806D-698375890AB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sv-SE"/>
        </a:p>
      </c:txPr>
    </c:title>
    <c:autoTitleDeleted val="0"/>
    <c:plotArea>
      <c:layout/>
      <c:pieChart>
        <c:varyColors val="1"/>
        <c:ser>
          <c:idx val="0"/>
          <c:order val="0"/>
          <c:tx>
            <c:strRef>
              <c:f>Blad1!$A$20</c:f>
              <c:strCache>
                <c:ptCount val="1"/>
                <c:pt idx="0">
                  <c:v>Mariestad</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263-4F47-BC40-F1625061B65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263-4F47-BC40-F1625061B65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263-4F47-BC40-F1625061B65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E263-4F47-BC40-F1625061B65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E263-4F47-BC40-F1625061B657}"/>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E263-4F47-BC40-F1625061B657}"/>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E263-4F47-BC40-F1625061B65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Blad1!$B$19:$H$19</c:f>
              <c:strCache>
                <c:ptCount val="7"/>
                <c:pt idx="0">
                  <c:v>Extratjänst</c:v>
                </c:pt>
                <c:pt idx="1">
                  <c:v>Nystartsjobb</c:v>
                </c:pt>
                <c:pt idx="2">
                  <c:v>Studier</c:v>
                </c:pt>
                <c:pt idx="3">
                  <c:v>Arbete  utan stöd</c:v>
                </c:pt>
                <c:pt idx="4">
                  <c:v>Program</c:v>
                </c:pt>
                <c:pt idx="5">
                  <c:v>Arbetslös</c:v>
                </c:pt>
                <c:pt idx="6">
                  <c:v>Annat</c:v>
                </c:pt>
              </c:strCache>
            </c:strRef>
          </c:cat>
          <c:val>
            <c:numRef>
              <c:f>Blad1!$B$20:$H$20</c:f>
              <c:numCache>
                <c:formatCode>General</c:formatCode>
                <c:ptCount val="7"/>
                <c:pt idx="0">
                  <c:v>2</c:v>
                </c:pt>
                <c:pt idx="1">
                  <c:v>2</c:v>
                </c:pt>
                <c:pt idx="2">
                  <c:v>3</c:v>
                </c:pt>
                <c:pt idx="3">
                  <c:v>3</c:v>
                </c:pt>
                <c:pt idx="4">
                  <c:v>21</c:v>
                </c:pt>
                <c:pt idx="6">
                  <c:v>6</c:v>
                </c:pt>
              </c:numCache>
            </c:numRef>
          </c:val>
          <c:extLst>
            <c:ext xmlns:c16="http://schemas.microsoft.com/office/drawing/2014/chart" uri="{C3380CC4-5D6E-409C-BE32-E72D297353CC}">
              <c16:uniqueId val="{0000000E-E263-4F47-BC40-F1625061B65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sv-SE"/>
        </a:p>
      </c:txPr>
    </c:title>
    <c:autoTitleDeleted val="0"/>
    <c:plotArea>
      <c:layout/>
      <c:pieChart>
        <c:varyColors val="1"/>
        <c:ser>
          <c:idx val="0"/>
          <c:order val="0"/>
          <c:tx>
            <c:strRef>
              <c:f>Blad1!$A$20</c:f>
              <c:strCache>
                <c:ptCount val="1"/>
                <c:pt idx="0">
                  <c:v>Töreboda</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72F-4672-8ACC-7FEDFD8EE0C9}"/>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72F-4672-8ACC-7FEDFD8EE0C9}"/>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72F-4672-8ACC-7FEDFD8EE0C9}"/>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C72F-4672-8ACC-7FEDFD8EE0C9}"/>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C72F-4672-8ACC-7FEDFD8EE0C9}"/>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C72F-4672-8ACC-7FEDFD8EE0C9}"/>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C72F-4672-8ACC-7FEDFD8EE0C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Blad1!$B$19:$H$19</c:f>
              <c:strCache>
                <c:ptCount val="7"/>
                <c:pt idx="0">
                  <c:v>Extratjänst</c:v>
                </c:pt>
                <c:pt idx="1">
                  <c:v>Nystartsjobb</c:v>
                </c:pt>
                <c:pt idx="2">
                  <c:v>Studier</c:v>
                </c:pt>
                <c:pt idx="3">
                  <c:v>Arbete  utan stöd</c:v>
                </c:pt>
                <c:pt idx="4">
                  <c:v>Program</c:v>
                </c:pt>
                <c:pt idx="5">
                  <c:v>Arbetslös</c:v>
                </c:pt>
                <c:pt idx="6">
                  <c:v>Annat</c:v>
                </c:pt>
              </c:strCache>
            </c:strRef>
          </c:cat>
          <c:val>
            <c:numRef>
              <c:f>Blad1!$B$20:$H$20</c:f>
              <c:numCache>
                <c:formatCode>General</c:formatCode>
                <c:ptCount val="7"/>
                <c:pt idx="1">
                  <c:v>4</c:v>
                </c:pt>
                <c:pt idx="2">
                  <c:v>1</c:v>
                </c:pt>
                <c:pt idx="3">
                  <c:v>2</c:v>
                </c:pt>
                <c:pt idx="4">
                  <c:v>19</c:v>
                </c:pt>
                <c:pt idx="5">
                  <c:v>1</c:v>
                </c:pt>
                <c:pt idx="6">
                  <c:v>4</c:v>
                </c:pt>
              </c:numCache>
            </c:numRef>
          </c:val>
          <c:extLst>
            <c:ext xmlns:c16="http://schemas.microsoft.com/office/drawing/2014/chart" uri="{C3380CC4-5D6E-409C-BE32-E72D297353CC}">
              <c16:uniqueId val="{0000000E-C72F-4672-8ACC-7FEDFD8EE0C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sv-SE"/>
        </a:p>
      </c:txPr>
    </c:title>
    <c:autoTitleDeleted val="0"/>
    <c:plotArea>
      <c:layout/>
      <c:pieChart>
        <c:varyColors val="1"/>
        <c:ser>
          <c:idx val="0"/>
          <c:order val="0"/>
          <c:tx>
            <c:strRef>
              <c:f>Blad1!$A$20</c:f>
              <c:strCache>
                <c:ptCount val="1"/>
                <c:pt idx="0">
                  <c:v>Gullspång</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191-4529-95D9-B950A084386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191-4529-95D9-B950A084386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191-4529-95D9-B950A084386F}"/>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C191-4529-95D9-B950A084386F}"/>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C191-4529-95D9-B950A084386F}"/>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C191-4529-95D9-B950A084386F}"/>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C191-4529-95D9-B950A084386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Blad1!$B$19:$H$19</c:f>
              <c:strCache>
                <c:ptCount val="7"/>
                <c:pt idx="0">
                  <c:v>Extratjänst</c:v>
                </c:pt>
                <c:pt idx="1">
                  <c:v>Nystartsjobb</c:v>
                </c:pt>
                <c:pt idx="2">
                  <c:v>Studier</c:v>
                </c:pt>
                <c:pt idx="3">
                  <c:v>Arbete  utan stöd</c:v>
                </c:pt>
                <c:pt idx="4">
                  <c:v>Program</c:v>
                </c:pt>
                <c:pt idx="5">
                  <c:v>Arbetslös</c:v>
                </c:pt>
                <c:pt idx="6">
                  <c:v>Annat</c:v>
                </c:pt>
              </c:strCache>
            </c:strRef>
          </c:cat>
          <c:val>
            <c:numRef>
              <c:f>Blad1!$B$20:$H$20</c:f>
              <c:numCache>
                <c:formatCode>General</c:formatCode>
                <c:ptCount val="7"/>
                <c:pt idx="0">
                  <c:v>3</c:v>
                </c:pt>
                <c:pt idx="1">
                  <c:v>4</c:v>
                </c:pt>
                <c:pt idx="2">
                  <c:v>1</c:v>
                </c:pt>
                <c:pt idx="3">
                  <c:v>0</c:v>
                </c:pt>
                <c:pt idx="4">
                  <c:v>24</c:v>
                </c:pt>
                <c:pt idx="6">
                  <c:v>5</c:v>
                </c:pt>
              </c:numCache>
            </c:numRef>
          </c:val>
          <c:extLst>
            <c:ext xmlns:c16="http://schemas.microsoft.com/office/drawing/2014/chart" uri="{C3380CC4-5D6E-409C-BE32-E72D297353CC}">
              <c16:uniqueId val="{0000000E-C191-4529-95D9-B950A084386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11.xml><?xml version="1.0" encoding="utf-8"?>
<cs:colorStyle xmlns:cs="http://schemas.microsoft.com/office/drawing/2012/chartStyle" xmlns:a="http://schemas.openxmlformats.org/drawingml/2006/main" meth="withinLinear" id="17">
  <a:schemeClr val="accent4"/>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0.62935</cdr:x>
      <cdr:y>0.4012</cdr:y>
    </cdr:from>
    <cdr:to>
      <cdr:x>0.81841</cdr:x>
      <cdr:y>0.51793</cdr:y>
    </cdr:to>
    <cdr:sp macro="" textlink="">
      <cdr:nvSpPr>
        <cdr:cNvPr id="2" name="textruta 1">
          <a:extLst xmlns:a="http://schemas.openxmlformats.org/drawingml/2006/main">
            <a:ext uri="{FF2B5EF4-FFF2-40B4-BE49-F238E27FC236}">
              <a16:creationId xmlns:a16="http://schemas.microsoft.com/office/drawing/2014/main" id="{3DF8475D-8850-4C2D-9E38-F80E5F830543}"/>
            </a:ext>
          </a:extLst>
        </cdr:cNvPr>
        <cdr:cNvSpPr txBox="1"/>
      </cdr:nvSpPr>
      <cdr:spPr>
        <a:xfrm xmlns:a="http://schemas.openxmlformats.org/drawingml/2006/main">
          <a:off x="4554506" y="1762250"/>
          <a:ext cx="1368152" cy="5127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2000" dirty="0">
              <a:solidFill>
                <a:srgbClr val="FFC000"/>
              </a:solidFill>
            </a:rPr>
            <a:t>Medel 4,6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301543" cy="34106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2799" y="0"/>
            <a:ext cx="4301543" cy="34106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456612"/>
            <a:ext cx="4301543" cy="34106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10: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1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1: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1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2: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1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3: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1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1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1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5: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1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16: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1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7: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8: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1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9: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1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0: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2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9" name="Google Shape;879;p2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80</a:t>
            </a:r>
            <a:endParaRPr/>
          </a:p>
        </p:txBody>
      </p:sp>
      <p:sp>
        <p:nvSpPr>
          <p:cNvPr id="880" name="Google Shape;880;p21: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Calibri"/>
              <a:buNone/>
            </a:pPr>
            <a:fld id="{00000000-1234-1234-1234-123412341234}" type="slidenum">
              <a:rPr lang="sv-SE" sz="1400" b="0" i="0" u="none" strike="noStrike" cap="none">
                <a:solidFill>
                  <a:srgbClr val="000000"/>
                </a:solidFill>
                <a:latin typeface="Calibri"/>
                <a:ea typeface="Calibri"/>
                <a:cs typeface="Calibri"/>
                <a:sym typeface="Calibri"/>
              </a:rPr>
              <a:t>21</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2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8" name="Google Shape;888;p2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80</a:t>
            </a:r>
            <a:endParaRPr/>
          </a:p>
        </p:txBody>
      </p:sp>
      <p:sp>
        <p:nvSpPr>
          <p:cNvPr id="889" name="Google Shape;889;p22: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Calibri"/>
              <a:buNone/>
            </a:pPr>
            <a:fld id="{00000000-1234-1234-1234-123412341234}" type="slidenum">
              <a:rPr lang="sv-SE" sz="1400" b="0" i="0" u="none" strike="noStrike" cap="none">
                <a:solidFill>
                  <a:srgbClr val="000000"/>
                </a:solidFill>
                <a:latin typeface="Calibri"/>
                <a:ea typeface="Calibri"/>
                <a:cs typeface="Calibri"/>
                <a:sym typeface="Calibri"/>
              </a:rPr>
              <a:t>22</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3: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p2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2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5: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2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7" name="Google Shape;917;p2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sv-SE" b="0">
                <a:latin typeface="Arial"/>
                <a:ea typeface="Arial"/>
                <a:cs typeface="Arial"/>
                <a:sym typeface="Arial"/>
              </a:rPr>
              <a:t>KM</a:t>
            </a:r>
            <a:endParaRPr/>
          </a:p>
        </p:txBody>
      </p:sp>
      <p:sp>
        <p:nvSpPr>
          <p:cNvPr id="918" name="Google Shape;918;p26: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Presentation av vår roll </a:t>
            </a:r>
            <a:endParaRPr/>
          </a:p>
          <a:p>
            <a:pPr marL="0" marR="0" lvl="0" indent="0" algn="l" rtl="0">
              <a:lnSpc>
                <a:spcPct val="100000"/>
              </a:lnSpc>
              <a:spcBef>
                <a:spcPts val="0"/>
              </a:spcBef>
              <a:spcAft>
                <a:spcPts val="0"/>
              </a:spcAft>
              <a:buClr>
                <a:schemeClr val="dk1"/>
              </a:buClr>
              <a:buSzPts val="1200"/>
              <a:buFont typeface="Calibri"/>
              <a:buNone/>
            </a:pPr>
            <a:r>
              <a:rPr lang="sv-SE"/>
              <a:t>Presentation av gruppen</a:t>
            </a:r>
            <a:endParaRPr/>
          </a:p>
          <a:p>
            <a:pPr marL="0" lvl="0" indent="0" algn="l" rtl="0">
              <a:spcBef>
                <a:spcPts val="0"/>
              </a:spcBef>
              <a:spcAft>
                <a:spcPts val="0"/>
              </a:spcAft>
              <a:buNone/>
            </a:pPr>
            <a:endParaRPr/>
          </a:p>
        </p:txBody>
      </p:sp>
      <p:sp>
        <p:nvSpPr>
          <p:cNvPr id="932" name="Google Shape;932;p27: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28: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p2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29: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2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0: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3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3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b="0"/>
              <a:t>-Målgruppen- de som inte kan valideras mor bransch eller mot betyg. Detta är stegen innan validering. </a:t>
            </a:r>
            <a:endParaRPr/>
          </a:p>
          <a:p>
            <a:pPr marL="0" lvl="0" indent="0" algn="l" rtl="0">
              <a:spcBef>
                <a:spcPts val="0"/>
              </a:spcBef>
              <a:spcAft>
                <a:spcPts val="0"/>
              </a:spcAft>
              <a:buNone/>
            </a:pPr>
            <a:r>
              <a:rPr lang="sv-SE" b="0"/>
              <a:t>-Prata om tidsspannet- modellen kan användas allt från avstämning, introducera ny personal, eller längre praktiker etc. 3 månader rimligt…inte kortare än 3 veckor. </a:t>
            </a:r>
            <a:endParaRPr/>
          </a:p>
          <a:p>
            <a:pPr marL="0" lvl="0" indent="0" algn="l" rtl="0">
              <a:spcBef>
                <a:spcPts val="0"/>
              </a:spcBef>
              <a:spcAft>
                <a:spcPts val="0"/>
              </a:spcAft>
              <a:buNone/>
            </a:pPr>
            <a:r>
              <a:rPr lang="sv-SE" b="0"/>
              <a:t>-Målet att samla till ett intyg som visar vad de kan En bekräftelse</a:t>
            </a:r>
            <a:endParaRPr b="0"/>
          </a:p>
        </p:txBody>
      </p:sp>
      <p:sp>
        <p:nvSpPr>
          <p:cNvPr id="986" name="Google Shape;986;p31: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sv-SE" sz="1800" b="0" i="0" u="none" strike="noStrike" cap="none">
                <a:solidFill>
                  <a:srgbClr val="000000"/>
                </a:solidFill>
                <a:latin typeface="Calibri"/>
                <a:ea typeface="Calibri"/>
                <a:cs typeface="Calibri"/>
                <a:sym typeface="Calibri"/>
              </a:rPr>
              <a:t>31</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3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32: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3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Arbetsområden, viktiga delar och arbetsmoment är framtagna i en arbetsgrupp. </a:t>
            </a:r>
            <a:endParaRPr/>
          </a:p>
        </p:txBody>
      </p:sp>
      <p:sp>
        <p:nvSpPr>
          <p:cNvPr id="1006" name="Google Shape;1006;p33: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sv-SE" sz="1800" b="0" i="0" u="none" strike="noStrike" cap="none">
                <a:solidFill>
                  <a:srgbClr val="000000"/>
                </a:solidFill>
                <a:latin typeface="Calibri"/>
                <a:ea typeface="Calibri"/>
                <a:cs typeface="Calibri"/>
                <a:sym typeface="Calibri"/>
              </a:rPr>
              <a:t>33</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3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Arbetsområden, viktiga delar och arbetsmoment är framtagna i en arbetsgrupp. </a:t>
            </a:r>
            <a:endParaRPr/>
          </a:p>
        </p:txBody>
      </p:sp>
      <p:sp>
        <p:nvSpPr>
          <p:cNvPr id="1016" name="Google Shape;1016;p34: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sv-SE" sz="1800" b="0" i="0" u="none" strike="noStrike" cap="none">
                <a:solidFill>
                  <a:srgbClr val="000000"/>
                </a:solidFill>
                <a:latin typeface="Calibri"/>
                <a:ea typeface="Calibri"/>
                <a:cs typeface="Calibri"/>
                <a:sym typeface="Calibri"/>
              </a:rPr>
              <a:t>34</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35:notes"/>
          <p:cNvSpPr>
            <a:spLocks noGrp="1" noRot="1" noChangeAspect="1"/>
          </p:cNvSpPr>
          <p:nvPr>
            <p:ph type="sldImg" idx="2"/>
          </p:nvPr>
        </p:nvSpPr>
        <p:spPr>
          <a:xfrm>
            <a:off x="-311150" y="798513"/>
            <a:ext cx="7107238" cy="39989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35: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Framtagna på 2000- talet. Många organisationer har gjort sina egna och kallar dem olika- ex. AF. </a:t>
            </a:r>
            <a:endParaRPr/>
          </a:p>
          <a:p>
            <a:pPr marL="0" lvl="0" indent="0" algn="l" rtl="0">
              <a:spcBef>
                <a:spcPts val="0"/>
              </a:spcBef>
              <a:spcAft>
                <a:spcPts val="0"/>
              </a:spcAft>
              <a:buNone/>
            </a:pPr>
            <a:r>
              <a:rPr lang="sv-SE"/>
              <a:t>Täcka hela arbetslivet. Skrivits mycket ½ A4 men här finns de sammanfattade med ca. 3 ord. </a:t>
            </a:r>
            <a:endParaRPr/>
          </a:p>
          <a:p>
            <a:pPr marL="0" lvl="0" indent="0" algn="l" rtl="0">
              <a:spcBef>
                <a:spcPts val="0"/>
              </a:spcBef>
              <a:spcAft>
                <a:spcPts val="0"/>
              </a:spcAft>
              <a:buNone/>
            </a:pPr>
            <a:r>
              <a:rPr lang="sv-SE"/>
              <a:t>Stöd vid intygsskrivande. Att utgå ifrån i samtal,</a:t>
            </a:r>
            <a:endParaRPr/>
          </a:p>
          <a:p>
            <a:pPr marL="0" lvl="0" indent="0" algn="l" rtl="0">
              <a:spcBef>
                <a:spcPts val="0"/>
              </a:spcBef>
              <a:spcAft>
                <a:spcPts val="0"/>
              </a:spcAft>
              <a:buNone/>
            </a:pPr>
            <a:r>
              <a:rPr lang="sv-SE"/>
              <a:t>Kanske fokusera på 3- 4 st. </a:t>
            </a:r>
            <a:endParaRPr/>
          </a:p>
          <a:p>
            <a:pPr marL="0" lvl="0" indent="0" algn="l" rtl="0">
              <a:spcBef>
                <a:spcPts val="0"/>
              </a:spcBef>
              <a:spcAft>
                <a:spcPts val="0"/>
              </a:spcAft>
              <a:buNone/>
            </a:pPr>
            <a:r>
              <a:rPr lang="sv-SE"/>
              <a:t>Finns det någon ni saknar?</a:t>
            </a:r>
            <a:endParaRPr/>
          </a:p>
        </p:txBody>
      </p:sp>
      <p:sp>
        <p:nvSpPr>
          <p:cNvPr id="1026" name="Google Shape;1026;p35: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sv-SE" sz="1800" b="0" i="0" u="none" strike="noStrike" cap="none">
                <a:solidFill>
                  <a:srgbClr val="000000"/>
                </a:solidFill>
                <a:latin typeface="Calibri"/>
                <a:ea typeface="Calibri"/>
                <a:cs typeface="Calibri"/>
                <a:sym typeface="Calibri"/>
              </a:rPr>
              <a:t>35</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6: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37: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3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3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p38: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3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3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Vi genomförde antal ?+ en special till Personalen på AME+ lärare- För att öka samsynen.</a:t>
            </a:r>
            <a:endParaRPr/>
          </a:p>
        </p:txBody>
      </p:sp>
      <p:sp>
        <p:nvSpPr>
          <p:cNvPr id="1057" name="Google Shape;1057;p39: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4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p4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Under utbildningen undersöker man bl. a hur man anpassar sitt handledarskap för att stötta utvecklingen mot mer självständighet hos deltagaren.</a:t>
            </a:r>
            <a:endParaRPr/>
          </a:p>
        </p:txBody>
      </p:sp>
      <p:sp>
        <p:nvSpPr>
          <p:cNvPr id="1065" name="Google Shape;1065;p40: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41: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4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42: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p4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4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4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Att få lära sig om strukturen och gå en utbildning är en sak, men att sedan använda sig av insikterna och omsätta dem i praktik är en annan sak. Vi erbjuder alltid metodträffar när vi arbetar med verksamheter och projekt.</a:t>
            </a:r>
            <a:endParaRPr/>
          </a:p>
          <a:p>
            <a:pPr marL="0" lvl="0" indent="0" algn="l" rtl="0">
              <a:spcBef>
                <a:spcPts val="0"/>
              </a:spcBef>
              <a:spcAft>
                <a:spcPts val="0"/>
              </a:spcAft>
              <a:buNone/>
            </a:pPr>
            <a:r>
              <a:rPr lang="sv-SE"/>
              <a:t>Vi genomförde 2 stycken.</a:t>
            </a:r>
            <a:endParaRPr/>
          </a:p>
        </p:txBody>
      </p:sp>
      <p:sp>
        <p:nvSpPr>
          <p:cNvPr id="1121" name="Google Shape;1121;p43: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4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4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Att få lära sig om strukturen och gå en utbildning är en sak, men att sedan använda sig av insikterna och omsätta dem i praktik är en annan sak. Vi erbjuder alltid metodträffar när vi arbetar med verksamheter och projekt.</a:t>
            </a:r>
            <a:endParaRPr/>
          </a:p>
          <a:p>
            <a:pPr marL="0" lvl="0" indent="0" algn="l" rtl="0">
              <a:spcBef>
                <a:spcPts val="0"/>
              </a:spcBef>
              <a:spcAft>
                <a:spcPts val="0"/>
              </a:spcAft>
              <a:buNone/>
            </a:pPr>
            <a:r>
              <a:rPr lang="sv-SE"/>
              <a:t>Vi genomförde 2 stycken.</a:t>
            </a:r>
            <a:endParaRPr/>
          </a:p>
        </p:txBody>
      </p:sp>
      <p:sp>
        <p:nvSpPr>
          <p:cNvPr id="1133" name="Google Shape;1133;p44: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45: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4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46: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6" name="Google Shape;1146;p4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4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4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800">
                <a:latin typeface="Calibri"/>
                <a:ea typeface="Calibri"/>
                <a:cs typeface="Calibri"/>
                <a:sym typeface="Calibri"/>
              </a:rPr>
              <a:t>För Er som inte känner till Svenska ESF-rådet och </a:t>
            </a:r>
            <a:r>
              <a:rPr lang="sv-SE" sz="2800" b="0" i="0">
                <a:solidFill>
                  <a:srgbClr val="013772"/>
                </a:solidFill>
                <a:latin typeface="Arial"/>
                <a:ea typeface="Arial"/>
                <a:cs typeface="Arial"/>
                <a:sym typeface="Arial"/>
              </a:rPr>
              <a:t>Europeiska socialfonden så är det EU:s främsta verktyg för att främja sysselsättningen i Europa. I fonden lägger EU och medlemsländerna in pengar, som sedan går till lokala, regionala och nationella projekt som skapar jobb, hjälper näringslivet och ökar kompetensen hos individer. </a:t>
            </a:r>
            <a:endParaRPr/>
          </a:p>
          <a:p>
            <a:pPr marL="0" lvl="0" indent="0" algn="l" rtl="0">
              <a:spcBef>
                <a:spcPts val="0"/>
              </a:spcBef>
              <a:spcAft>
                <a:spcPts val="0"/>
              </a:spcAft>
              <a:buNone/>
            </a:pPr>
            <a:endParaRPr sz="2800" b="0" i="0">
              <a:solidFill>
                <a:srgbClr val="013772"/>
              </a:solidFill>
              <a:latin typeface="Arial"/>
              <a:ea typeface="Arial"/>
              <a:cs typeface="Arial"/>
              <a:sym typeface="Arial"/>
            </a:endParaRPr>
          </a:p>
          <a:p>
            <a:pPr marL="0" lvl="0" indent="0" algn="l" rtl="0">
              <a:spcBef>
                <a:spcPts val="0"/>
              </a:spcBef>
              <a:spcAft>
                <a:spcPts val="0"/>
              </a:spcAft>
              <a:buNone/>
            </a:pPr>
            <a:r>
              <a:rPr lang="sv-SE" sz="2800" b="0" i="0">
                <a:solidFill>
                  <a:srgbClr val="013772"/>
                </a:solidFill>
                <a:latin typeface="Arial"/>
                <a:ea typeface="Arial"/>
                <a:cs typeface="Arial"/>
                <a:sym typeface="Arial"/>
              </a:rPr>
              <a:t>Hur pengarna ur Socialfonden ska användas styrs av det nationella socialfondsprogrammet, som anger målen för insatserna i varje medlemsland.</a:t>
            </a:r>
            <a:endParaRPr/>
          </a:p>
          <a:p>
            <a:pPr marL="0" lvl="0" indent="0" algn="l" rtl="0">
              <a:spcBef>
                <a:spcPts val="0"/>
              </a:spcBef>
              <a:spcAft>
                <a:spcPts val="0"/>
              </a:spcAft>
              <a:buNone/>
            </a:pPr>
            <a:endParaRPr sz="2800" b="0" i="0">
              <a:solidFill>
                <a:srgbClr val="013772"/>
              </a:solidFill>
              <a:latin typeface="Arial"/>
              <a:ea typeface="Arial"/>
              <a:cs typeface="Arial"/>
              <a:sym typeface="Arial"/>
            </a:endParaRPr>
          </a:p>
          <a:p>
            <a:pPr marL="0" lvl="0" indent="0" algn="l" rtl="0">
              <a:spcBef>
                <a:spcPts val="0"/>
              </a:spcBef>
              <a:spcAft>
                <a:spcPts val="0"/>
              </a:spcAft>
              <a:buNone/>
            </a:pPr>
            <a:r>
              <a:rPr lang="sv-SE" sz="2800" b="0" i="0">
                <a:solidFill>
                  <a:srgbClr val="013772"/>
                </a:solidFill>
                <a:latin typeface="Arial"/>
                <a:ea typeface="Arial"/>
                <a:cs typeface="Arial"/>
                <a:sym typeface="Arial"/>
              </a:rPr>
              <a:t>Socialfonden är en av EU:s så kallade strukturfonder. Fondernas syfte är att stärka medlemsländernas ekonomi och sociala sammanhållning. Socialfonden ska också bidra till att minska ekonomiska skillnader och olikheter i levnadsstandard mellan länderna</a:t>
            </a:r>
            <a:endParaRPr/>
          </a:p>
          <a:p>
            <a:pPr marL="0" lvl="0" indent="0" algn="l" rtl="0">
              <a:spcBef>
                <a:spcPts val="0"/>
              </a:spcBef>
              <a:spcAft>
                <a:spcPts val="0"/>
              </a:spcAft>
              <a:buNone/>
            </a:pPr>
            <a:endParaRPr/>
          </a:p>
          <a:p>
            <a:pPr marL="0" lvl="0" indent="0" algn="l" rtl="0">
              <a:spcBef>
                <a:spcPts val="0"/>
              </a:spcBef>
              <a:spcAft>
                <a:spcPts val="0"/>
              </a:spcAft>
              <a:buNone/>
            </a:pPr>
            <a:r>
              <a:rPr lang="sv-SE" b="0" i="0">
                <a:solidFill>
                  <a:srgbClr val="013772"/>
                </a:solidFill>
                <a:latin typeface="Arial"/>
                <a:ea typeface="Arial"/>
                <a:cs typeface="Arial"/>
                <a:sym typeface="Arial"/>
              </a:rPr>
              <a:t>Varje land ska skapa ett programdokument. Det är en plan för hur pengarna ska användas, med mål och prioriteringar. Programdokumentet ska vara anpassat efter landets förutsättningar och aktuella utmaningar på arbetsmarknaden. Den nuvarande programperioden pågår mellan 2014 och 2020 och är nu i avslutskedet.</a:t>
            </a:r>
            <a:endParaRPr/>
          </a:p>
          <a:p>
            <a:pPr marL="0" lvl="0" indent="0" algn="l" rtl="0">
              <a:spcBef>
                <a:spcPts val="0"/>
              </a:spcBef>
              <a:spcAft>
                <a:spcPts val="0"/>
              </a:spcAft>
              <a:buNone/>
            </a:pPr>
            <a:endParaRPr b="0" i="0">
              <a:solidFill>
                <a:srgbClr val="013772"/>
              </a:solidFill>
              <a:latin typeface="Arial"/>
              <a:ea typeface="Arial"/>
              <a:cs typeface="Arial"/>
              <a:sym typeface="Arial"/>
            </a:endParaRPr>
          </a:p>
        </p:txBody>
      </p:sp>
      <p:sp>
        <p:nvSpPr>
          <p:cNvPr id="1153" name="Google Shape;1153;p47: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4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4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800" b="0" i="0">
                <a:solidFill>
                  <a:srgbClr val="013772"/>
                </a:solidFill>
                <a:latin typeface="Arial"/>
                <a:ea typeface="Arial"/>
                <a:cs typeface="Arial"/>
                <a:sym typeface="Arial"/>
              </a:rPr>
              <a:t>I det nuvarande socialfondsprogrammet för 2014-2020 har insatser riktade mot sysselsatta och arbetslösa varit fördelade på två olika programområden. I kommande program 2022 är ambitionen att lämna målgruppsindelningen för att istället övergå till en mer flexibel indelning. Det medför att insatser istället kommer att indelas i fem olika tematiska målområden där behoven är som störst. Dessa områden är:</a:t>
            </a:r>
            <a:endParaRPr/>
          </a:p>
          <a:p>
            <a:pPr marL="0" lvl="0" indent="0" algn="l" rtl="0">
              <a:spcBef>
                <a:spcPts val="0"/>
              </a:spcBef>
              <a:spcAft>
                <a:spcPts val="0"/>
              </a:spcAft>
              <a:buNone/>
            </a:pPr>
            <a:endParaRPr sz="1800" b="0" i="0">
              <a:solidFill>
                <a:srgbClr val="013772"/>
              </a:solidFill>
              <a:latin typeface="Arial"/>
              <a:ea typeface="Arial"/>
              <a:cs typeface="Arial"/>
              <a:sym typeface="Arial"/>
            </a:endParaRPr>
          </a:p>
          <a:p>
            <a:pPr marL="0" lvl="0" indent="-114300" algn="l" rtl="0">
              <a:spcBef>
                <a:spcPts val="0"/>
              </a:spcBef>
              <a:spcAft>
                <a:spcPts val="0"/>
              </a:spcAft>
              <a:buClr>
                <a:srgbClr val="013772"/>
              </a:buClr>
              <a:buSzPts val="1800"/>
              <a:buFont typeface="Arial"/>
              <a:buChar char="•"/>
            </a:pPr>
            <a:r>
              <a:rPr lang="sv-SE" sz="1800" b="0" i="0">
                <a:solidFill>
                  <a:srgbClr val="013772"/>
                </a:solidFill>
                <a:latin typeface="Arial"/>
                <a:ea typeface="Arial"/>
                <a:cs typeface="Arial"/>
                <a:sym typeface="Arial"/>
              </a:rPr>
              <a:t>Ekonomisk utsatthet</a:t>
            </a:r>
            <a:endParaRPr/>
          </a:p>
          <a:p>
            <a:pPr marL="0" lvl="0" indent="-114300" algn="l" rtl="0">
              <a:spcBef>
                <a:spcPts val="0"/>
              </a:spcBef>
              <a:spcAft>
                <a:spcPts val="0"/>
              </a:spcAft>
              <a:buClr>
                <a:srgbClr val="013772"/>
              </a:buClr>
              <a:buSzPts val="1800"/>
              <a:buFont typeface="Arial"/>
              <a:buChar char="•"/>
            </a:pPr>
            <a:r>
              <a:rPr lang="sv-SE" sz="1800" b="0" i="0">
                <a:solidFill>
                  <a:srgbClr val="013772"/>
                </a:solidFill>
                <a:latin typeface="Arial"/>
                <a:ea typeface="Arial"/>
                <a:cs typeface="Arial"/>
                <a:sym typeface="Arial"/>
              </a:rPr>
              <a:t>Etablering på arbetsmarknaden</a:t>
            </a:r>
            <a:endParaRPr/>
          </a:p>
          <a:p>
            <a:pPr marL="0" lvl="0" indent="-114300" algn="l" rtl="0">
              <a:spcBef>
                <a:spcPts val="0"/>
              </a:spcBef>
              <a:spcAft>
                <a:spcPts val="0"/>
              </a:spcAft>
              <a:buClr>
                <a:srgbClr val="013772"/>
              </a:buClr>
              <a:buSzPts val="1800"/>
              <a:buFont typeface="Arial"/>
              <a:buChar char="•"/>
            </a:pPr>
            <a:r>
              <a:rPr lang="sv-SE" sz="1800" b="0" i="0">
                <a:solidFill>
                  <a:srgbClr val="013772"/>
                </a:solidFill>
                <a:latin typeface="Arial"/>
                <a:ea typeface="Arial"/>
                <a:cs typeface="Arial"/>
                <a:sym typeface="Arial"/>
              </a:rPr>
              <a:t>Återinträde på arbetsmarknaden</a:t>
            </a:r>
            <a:endParaRPr/>
          </a:p>
          <a:p>
            <a:pPr marL="0" lvl="0" indent="-114300" algn="l" rtl="0">
              <a:spcBef>
                <a:spcPts val="0"/>
              </a:spcBef>
              <a:spcAft>
                <a:spcPts val="0"/>
              </a:spcAft>
              <a:buClr>
                <a:srgbClr val="013772"/>
              </a:buClr>
              <a:buSzPts val="1800"/>
              <a:buFont typeface="Arial"/>
              <a:buChar char="•"/>
            </a:pPr>
            <a:r>
              <a:rPr lang="sv-SE" sz="1800" b="0" i="0">
                <a:solidFill>
                  <a:srgbClr val="013772"/>
                </a:solidFill>
                <a:latin typeface="Arial"/>
                <a:ea typeface="Arial"/>
                <a:cs typeface="Arial"/>
                <a:sym typeface="Arial"/>
              </a:rPr>
              <a:t>Instabil ställning på arbetsmarknaden</a:t>
            </a:r>
            <a:endParaRPr/>
          </a:p>
          <a:p>
            <a:pPr marL="0" lvl="0" indent="-114300" algn="l" rtl="0">
              <a:spcBef>
                <a:spcPts val="0"/>
              </a:spcBef>
              <a:spcAft>
                <a:spcPts val="0"/>
              </a:spcAft>
              <a:buClr>
                <a:srgbClr val="013772"/>
              </a:buClr>
              <a:buSzPts val="1800"/>
              <a:buFont typeface="Arial"/>
              <a:buChar char="•"/>
            </a:pPr>
            <a:r>
              <a:rPr lang="sv-SE" sz="1800" b="0" i="0">
                <a:solidFill>
                  <a:srgbClr val="013772"/>
                </a:solidFill>
                <a:latin typeface="Arial"/>
                <a:ea typeface="Arial"/>
                <a:cs typeface="Arial"/>
                <a:sym typeface="Arial"/>
              </a:rPr>
              <a:t>Stabil ställning på arbetsmarknaden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sv-SE"/>
              <a:t>Vi kommer att bjuda in till kommande kick-off 7 juni och mer information det nya programmet.</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161" name="Google Shape;1161;p48: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4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4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v-SE" sz="1800">
                <a:latin typeface="Calibri"/>
                <a:ea typeface="Calibri"/>
                <a:cs typeface="Calibri"/>
                <a:sym typeface="Calibri"/>
              </a:rPr>
              <a:t>För att återgå till STEG</a:t>
            </a:r>
            <a:endParaRPr/>
          </a:p>
          <a:p>
            <a:pPr marL="0" marR="0" lvl="0" indent="0" algn="l" rtl="0">
              <a:spcBef>
                <a:spcPts val="0"/>
              </a:spcBef>
              <a:spcAft>
                <a:spcPts val="0"/>
              </a:spcAft>
              <a:buNone/>
            </a:pPr>
            <a:r>
              <a:rPr lang="sv-SE" sz="1800">
                <a:latin typeface="Calibri"/>
                <a:ea typeface="Calibri"/>
                <a:cs typeface="Calibri"/>
                <a:sym typeface="Calibri"/>
              </a:rPr>
              <a:t>I den aktuella utlysning för STEG från 2018 efterfrågade Svenska ESF-rådet projekt som underlättar etablering i arbetslivet och ökar deltagandet i utbildning för kvinnor och män, inom PO2. </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Förväntade resultat och effekter av projekten inom utlysningen</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 Projekten skulle leda till att kvinnor och män med en funktionsnedsättning som medför nedsatt arbetsförmåga och som står långt ifrån arbetsmarknaden, kommer i arbete, närmar sig arbetsmarknaden eller utbildning</a:t>
            </a:r>
            <a:endParaRPr/>
          </a:p>
          <a:p>
            <a:pPr marL="0" lvl="0" indent="-114300" algn="l" rtl="0">
              <a:spcBef>
                <a:spcPts val="0"/>
              </a:spcBef>
              <a:spcAft>
                <a:spcPts val="0"/>
              </a:spcAft>
              <a:buClr>
                <a:schemeClr val="dk1"/>
              </a:buClr>
              <a:buSzPts val="1800"/>
              <a:buFont typeface="Arial"/>
              <a:buChar char="•"/>
            </a:pPr>
            <a:r>
              <a:rPr lang="sv-SE" sz="1800">
                <a:latin typeface="Calibri"/>
                <a:ea typeface="Calibri"/>
                <a:cs typeface="Calibri"/>
                <a:sym typeface="Calibri"/>
              </a:rPr>
              <a:t>minska utanförskapet genom ökad sysselsättningsgrad för unga kvinnor och män (18-29 år) som erhåller aktivitetsersättning</a:t>
            </a:r>
            <a:endParaRPr/>
          </a:p>
          <a:p>
            <a:pPr marL="0" lvl="0" indent="-114300" algn="l" rtl="0">
              <a:spcBef>
                <a:spcPts val="0"/>
              </a:spcBef>
              <a:spcAft>
                <a:spcPts val="0"/>
              </a:spcAft>
              <a:buClr>
                <a:schemeClr val="dk1"/>
              </a:buClr>
              <a:buSzPts val="1800"/>
              <a:buFont typeface="Arial"/>
              <a:buChar char="•"/>
            </a:pPr>
            <a:r>
              <a:rPr lang="sv-SE" sz="1800">
                <a:latin typeface="Calibri"/>
                <a:ea typeface="Calibri"/>
                <a:cs typeface="Calibri"/>
                <a:sym typeface="Calibri"/>
              </a:rPr>
              <a:t>Projekten ska leda till att långtidsarbetslösa kommer i arbete, närmar sig arbetsmarknaden eller studier.</a:t>
            </a:r>
            <a:endParaRPr/>
          </a:p>
          <a:p>
            <a:pPr marL="0" lvl="0" indent="-114300" algn="l" rtl="0">
              <a:spcBef>
                <a:spcPts val="0"/>
              </a:spcBef>
              <a:spcAft>
                <a:spcPts val="0"/>
              </a:spcAft>
              <a:buClr>
                <a:schemeClr val="dk1"/>
              </a:buClr>
              <a:buSzPts val="1800"/>
              <a:buFont typeface="Arial"/>
              <a:buChar char="•"/>
            </a:pPr>
            <a:r>
              <a:rPr lang="sv-SE" sz="1800">
                <a:latin typeface="Calibri"/>
                <a:ea typeface="Calibri"/>
                <a:cs typeface="Calibri"/>
                <a:sym typeface="Calibri"/>
              </a:rPr>
              <a:t>Projekten ska leda till nya eller beprövade metoder och/eller samarbetsformer mellan berörda aktörer och sektorer prövats eller utvecklats </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Kan då dra slutsatsen att STEG nått förväntade resultat </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Detta genom nya eller beprövade metoder och/eller samarbetsformer mellan berörda aktörer. STEG har även arbetat med insatserna med fokus på individanpassade lösningar och utgått från deltagarnas individuella behov och förutsättningar. Där man även tagit hänsyn till könssegregerade arbetsroller och arbetat för att bredda yrkesvalen för kvinnor och män.</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En annan viktig del har varit samverkan mellan relevanta aktörer som visat sig vara en grundförutsättning för att nå fram till fungerade lösningar för målgruppen.  Detta genom att tillhandahålla insatser vilka inom sina respektive verksamheter bidragit till att stärka målgruppens etablering i arbetslivet. </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Sammanfattningsvis vill jag säga att STEG  visat på goda reselutat trots pandemi mycket tack vara god samverkan , individ anpassade insatser och gott engagemang hos projektledningen.</a:t>
            </a:r>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sv-SE" sz="1800">
                <a:latin typeface="Calibri"/>
                <a:ea typeface="Calibri"/>
                <a:cs typeface="Calibri"/>
                <a:sym typeface="Calibri"/>
              </a:rPr>
              <a:t>Några ord om erfarenhet kring pandemi kopplat till ESF-projekt</a:t>
            </a:r>
            <a:endParaRPr/>
          </a:p>
          <a:p>
            <a:pPr marL="0" marR="0" lvl="0" indent="0" algn="l" rtl="0">
              <a:spcBef>
                <a:spcPts val="0"/>
              </a:spcBef>
              <a:spcAft>
                <a:spcPts val="0"/>
              </a:spcAft>
              <a:buNone/>
            </a:pPr>
            <a:r>
              <a:rPr lang="sv-SE" sz="2800" b="0" i="0">
                <a:solidFill>
                  <a:srgbClr val="013772"/>
                </a:solidFill>
                <a:latin typeface="Arial"/>
                <a:ea typeface="Arial"/>
                <a:cs typeface="Arial"/>
                <a:sym typeface="Arial"/>
              </a:rPr>
              <a:t>”Det har gått mycket bättre än vi trodde”. Citatet samman­fattar många projektledares erfarenheter under pandemin. Projekten har utsatts för påfrestningar av olika slag, men har på det hela taget klarat av att lösa dem tillsammans med myndighetens medarbetare. Samarbetet har fungerat väl i de flesta fall och har utvecklats genom krisen. Krisen har på ett betydande sätt påverkat förutsättningarna för genomförandet av projekten. Viljan att tillsammans lösa problemen har varit påtaglig och uttalad. Några exempel på lösningar som uppkom i pandemins kölvatten är förlängda projekttider, nya former för möten, rapportering och redo­visning samt fler kontakter mellan samordnare och projektledare.</a:t>
            </a:r>
            <a:endParaRPr/>
          </a:p>
          <a:p>
            <a:pPr marL="0" marR="0" lvl="0" indent="0" algn="l" rtl="0">
              <a:spcBef>
                <a:spcPts val="0"/>
              </a:spcBef>
              <a:spcAft>
                <a:spcPts val="0"/>
              </a:spcAft>
              <a:buNone/>
            </a:pPr>
            <a:endParaRPr sz="2800" b="0" i="0">
              <a:solidFill>
                <a:srgbClr val="013772"/>
              </a:solidFill>
              <a:latin typeface="Arial"/>
              <a:ea typeface="Arial"/>
              <a:cs typeface="Arial"/>
              <a:sym typeface="Arial"/>
            </a:endParaRPr>
          </a:p>
          <a:p>
            <a:pPr marL="0" marR="0" lvl="0" indent="0" algn="l" rtl="0">
              <a:spcBef>
                <a:spcPts val="0"/>
              </a:spcBef>
              <a:spcAft>
                <a:spcPts val="0"/>
              </a:spcAft>
              <a:buNone/>
            </a:pPr>
            <a:r>
              <a:rPr lang="sv-SE" sz="2800" b="0" i="0">
                <a:solidFill>
                  <a:srgbClr val="013772"/>
                </a:solidFill>
                <a:latin typeface="Arial"/>
                <a:ea typeface="Arial"/>
                <a:cs typeface="Arial"/>
                <a:sym typeface="Arial"/>
              </a:rPr>
              <a:t>Tillgänglig rapport på vår hemsida</a:t>
            </a:r>
            <a:endParaRPr/>
          </a:p>
          <a:p>
            <a:pPr marL="0" marR="0" lvl="0" indent="0" algn="l" rtl="0">
              <a:spcBef>
                <a:spcPts val="0"/>
              </a:spcBef>
              <a:spcAft>
                <a:spcPts val="0"/>
              </a:spcAft>
              <a:buNone/>
            </a:pPr>
            <a:r>
              <a:rPr lang="sv-SE" sz="1800">
                <a:latin typeface="Calibri"/>
                <a:ea typeface="Calibri"/>
                <a:cs typeface="Calibri"/>
                <a:sym typeface="Calibri"/>
              </a:rPr>
              <a:t>https://www.esf.se/app/uploads/2021/04/FORT-0037-Rapport-Det-har-gatt-mycket-battre-TA.pdf</a:t>
            </a:r>
            <a:endParaRPr/>
          </a:p>
          <a:p>
            <a:pPr marL="0" marR="0" lvl="0" indent="0" algn="l" rtl="0">
              <a:spcBef>
                <a:spcPts val="0"/>
              </a:spcBef>
              <a:spcAft>
                <a:spcPts val="0"/>
              </a:spcAft>
              <a:buNone/>
            </a:pPr>
            <a:endParaRPr sz="1800" b="0" i="0">
              <a:solidFill>
                <a:srgbClr val="013772"/>
              </a:solidFill>
              <a:latin typeface="Calibri"/>
              <a:ea typeface="Calibri"/>
              <a:cs typeface="Calibri"/>
              <a:sym typeface="Calibri"/>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Vi ser fram emot fler projekt och gott samarbete i kommande programperiod för ESF+.</a:t>
            </a:r>
            <a:endParaRPr/>
          </a:p>
          <a:p>
            <a:pPr marL="0" marR="0" lvl="0" indent="0" algn="l" rtl="0">
              <a:spcBef>
                <a:spcPts val="0"/>
              </a:spcBef>
              <a:spcAft>
                <a:spcPts val="0"/>
              </a:spcAft>
              <a:buNone/>
            </a:pPr>
            <a:r>
              <a:rPr lang="sv-SE" sz="1800">
                <a:latin typeface="Calibri"/>
                <a:ea typeface="Calibri"/>
                <a:cs typeface="Calibri"/>
                <a:sym typeface="Calibri"/>
              </a:rPr>
              <a:t> </a:t>
            </a:r>
            <a:endParaRPr/>
          </a:p>
          <a:p>
            <a:pPr marL="0" marR="0" lvl="0" indent="0" algn="l" rtl="0">
              <a:spcBef>
                <a:spcPts val="0"/>
              </a:spcBef>
              <a:spcAft>
                <a:spcPts val="0"/>
              </a:spcAft>
              <a:buNone/>
            </a:pPr>
            <a:r>
              <a:rPr lang="sv-SE" sz="1800">
                <a:latin typeface="Calibri"/>
                <a:ea typeface="Calibri"/>
                <a:cs typeface="Calibri"/>
                <a:sym typeface="Calibri"/>
              </a:rPr>
              <a:t>Tack!</a:t>
            </a:r>
            <a:endParaRPr/>
          </a:p>
          <a:p>
            <a:pPr marL="0" lvl="0" indent="0" algn="l" rtl="0">
              <a:spcBef>
                <a:spcPts val="0"/>
              </a:spcBef>
              <a:spcAft>
                <a:spcPts val="0"/>
              </a:spcAft>
              <a:buNone/>
            </a:pPr>
            <a:endParaRPr b="0" i="0">
              <a:solidFill>
                <a:srgbClr val="013772"/>
              </a:solidFill>
              <a:latin typeface="Arial"/>
              <a:ea typeface="Arial"/>
              <a:cs typeface="Arial"/>
              <a:sym typeface="Arial"/>
            </a:endParaRPr>
          </a:p>
        </p:txBody>
      </p:sp>
      <p:sp>
        <p:nvSpPr>
          <p:cNvPr id="1168" name="Google Shape;1168;p49: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5: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Efterfrågan ca 98 000 personer</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Tillgången ökar med ca 25 000 personer</a:t>
            </a:r>
            <a:endParaRPr sz="1200" b="0" i="0" u="none" strike="noStrike" cap="none">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69" name="Google Shape;669;p5: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50: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5" name="Google Shape;1175;p5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51: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1" name="Google Shape;1181;p5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5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5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Digitala mognaden, Prioritering, förflyttning av sökande. Målgruppen har varit de som varit långt från arbetsmarknaden. Urvalet minskade under tiden av möjliga deltagare.</a:t>
            </a:r>
            <a:endParaRPr/>
          </a:p>
          <a:p>
            <a:pPr marL="0" lvl="0" indent="0" algn="l" rtl="0">
              <a:spcBef>
                <a:spcPts val="0"/>
              </a:spcBef>
              <a:spcAft>
                <a:spcPts val="0"/>
              </a:spcAft>
              <a:buNone/>
            </a:pPr>
            <a:endParaRPr/>
          </a:p>
        </p:txBody>
      </p:sp>
      <p:sp>
        <p:nvSpPr>
          <p:cNvPr id="1191" name="Google Shape;1191;p52: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53: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7" name="Google Shape;1197;p5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5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5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Prioritering, förflyttning av sökande. Målgruppen har varit de som varit långt från arbetsmarknaden. Urvalet minskade under tiden av möjliga deltagare.</a:t>
            </a:r>
            <a:endParaRPr/>
          </a:p>
        </p:txBody>
      </p:sp>
      <p:sp>
        <p:nvSpPr>
          <p:cNvPr id="1204" name="Google Shape;1204;p54: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55: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p5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56: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5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57: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8" name="Google Shape;1228;p5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58: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4" name="Google Shape;1234;p5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p5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t>Apel är ett konsultföretag hemmahörande i Örebro, och jobbar med utvärderingar, projektstöd och utbildningar.</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6: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6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6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6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6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t>Saknas – intervjuer och möten med deltagare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6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6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6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5" name="Google Shape;1315;p6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6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6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t>Medelvärdet blev 4,6. Mycket gott resultat!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Efterfrågan ca 98 000 personer</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Tillgången ökar med ca 25 000 personer</a:t>
            </a:r>
            <a:endParaRPr sz="1200" b="0" i="0" u="none" strike="noStrike" cap="none">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15" name="Google Shape;715;p7: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p7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7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7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t>Noteras ska att de flesta är nöjda! Exemplen ovan är inte vanligt, MEN det förekommer. Illa nog! </a:t>
            </a:r>
            <a:br>
              <a:rPr lang="sv-SE"/>
            </a:br>
            <a:r>
              <a:rPr lang="sv-SE"/>
              <a:t>Chefen har stor betydelse!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7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7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7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p7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7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p7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p7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Efterfrågan ca 98 000 personer</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Tillgången ökar med ca 25 000 personer</a:t>
            </a:r>
            <a:endParaRPr sz="1200" b="0" i="0" u="none" strike="noStrike" cap="none">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24" name="Google Shape;724;p8: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p8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8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8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83: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7" name="Google Shape;1437;p8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684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dirty="0" err="1"/>
              <a:t>Skaraborgs</a:t>
            </a:r>
            <a:r>
              <a:rPr lang="en-US" sz="1200" dirty="0"/>
              <a:t> </a:t>
            </a:r>
            <a:r>
              <a:rPr lang="en-US" sz="1200" dirty="0" err="1"/>
              <a:t>kommuner</a:t>
            </a:r>
            <a:r>
              <a:rPr lang="en-US" sz="1200" dirty="0"/>
              <a:t> </a:t>
            </a:r>
            <a:r>
              <a:rPr lang="en-US" sz="1200" dirty="0" err="1"/>
              <a:t>som</a:t>
            </a:r>
            <a:r>
              <a:rPr lang="en-US" sz="1200" dirty="0"/>
              <a:t> </a:t>
            </a:r>
            <a:r>
              <a:rPr lang="en-US" sz="1200" dirty="0" err="1"/>
              <a:t>arbetsgivare</a:t>
            </a:r>
            <a:r>
              <a:rPr lang="en-US" sz="1200" dirty="0"/>
              <a:t> </a:t>
            </a:r>
            <a:r>
              <a:rPr lang="en-US" sz="1200" dirty="0" err="1"/>
              <a:t>gör</a:t>
            </a:r>
            <a:r>
              <a:rPr lang="en-US" sz="1200" dirty="0"/>
              <a:t> </a:t>
            </a:r>
            <a:r>
              <a:rPr lang="en-US" sz="1200" dirty="0" err="1"/>
              <a:t>årligen</a:t>
            </a:r>
            <a:r>
              <a:rPr lang="en-US" sz="1200" dirty="0"/>
              <a:t> </a:t>
            </a:r>
            <a:r>
              <a:rPr lang="en-US" sz="1200" dirty="0" err="1"/>
              <a:t>en</a:t>
            </a:r>
            <a:r>
              <a:rPr lang="en-US" sz="1200" dirty="0"/>
              <a:t> </a:t>
            </a:r>
            <a:r>
              <a:rPr lang="en-US" sz="1200" dirty="0" err="1"/>
              <a:t>gemensam</a:t>
            </a:r>
            <a:r>
              <a:rPr lang="en-US" sz="1200" dirty="0"/>
              <a:t> </a:t>
            </a:r>
            <a:r>
              <a:rPr lang="en-US" sz="1200" dirty="0" err="1"/>
              <a:t>analys</a:t>
            </a:r>
            <a:r>
              <a:rPr lang="en-US" sz="1200" dirty="0"/>
              <a:t> av </a:t>
            </a:r>
            <a:r>
              <a:rPr lang="en-US" sz="1200" dirty="0" err="1"/>
              <a:t>omvärld</a:t>
            </a:r>
            <a:r>
              <a:rPr lang="en-US" sz="1200" dirty="0"/>
              <a:t>; </a:t>
            </a:r>
            <a:r>
              <a:rPr lang="en-US" sz="1200" dirty="0" err="1"/>
              <a:t>arbetsmarknad</a:t>
            </a:r>
            <a:r>
              <a:rPr lang="en-US" sz="1200" dirty="0"/>
              <a:t>, </a:t>
            </a:r>
            <a:r>
              <a:rPr lang="en-US" sz="1200" dirty="0" err="1"/>
              <a:t>utbildning</a:t>
            </a:r>
            <a:r>
              <a:rPr lang="en-US" sz="1200" dirty="0"/>
              <a:t> och </a:t>
            </a:r>
            <a:r>
              <a:rPr lang="en-US" sz="1200" dirty="0" err="1"/>
              <a:t>demografi</a:t>
            </a:r>
            <a:r>
              <a:rPr lang="en-US" sz="1200" dirty="0"/>
              <a:t>, </a:t>
            </a:r>
            <a:r>
              <a:rPr lang="en-US" sz="1200" dirty="0" err="1"/>
              <a:t>samt</a:t>
            </a:r>
            <a:r>
              <a:rPr lang="en-US" sz="1200" dirty="0"/>
              <a:t> av den </a:t>
            </a:r>
            <a:r>
              <a:rPr lang="en-US" sz="1200" dirty="0" err="1"/>
              <a:t>kommunala</a:t>
            </a:r>
            <a:r>
              <a:rPr lang="en-US" sz="1200" dirty="0"/>
              <a:t> </a:t>
            </a:r>
            <a:r>
              <a:rPr lang="en-US" sz="1200" dirty="0" err="1"/>
              <a:t>verksamheten</a:t>
            </a:r>
            <a:r>
              <a:rPr lang="en-US" sz="1200" dirty="0"/>
              <a:t> i </a:t>
            </a:r>
            <a:r>
              <a:rPr lang="en-US" sz="1200" dirty="0" err="1"/>
              <a:t>Skaraborg</a:t>
            </a:r>
            <a:r>
              <a:rPr lang="en-US" sz="1200" dirty="0"/>
              <a:t>; </a:t>
            </a:r>
            <a:r>
              <a:rPr lang="en-US" sz="1200" dirty="0" err="1"/>
              <a:t>pensionsavgångar</a:t>
            </a:r>
            <a:r>
              <a:rPr lang="en-US" sz="1200" dirty="0"/>
              <a:t>, </a:t>
            </a:r>
            <a:r>
              <a:rPr lang="en-US" sz="1200" dirty="0" err="1"/>
              <a:t>personalomsättning</a:t>
            </a:r>
            <a:r>
              <a:rPr lang="en-US" sz="1200" dirty="0"/>
              <a:t> och </a:t>
            </a:r>
            <a:r>
              <a:rPr lang="en-US" sz="1200" dirty="0" err="1"/>
              <a:t>andra</a:t>
            </a:r>
            <a:r>
              <a:rPr lang="en-US" sz="1200" dirty="0"/>
              <a:t> </a:t>
            </a:r>
            <a:r>
              <a:rPr lang="en-US" sz="1200" dirty="0" err="1"/>
              <a:t>utmaningar</a:t>
            </a:r>
            <a:r>
              <a:rPr lang="en-US" sz="1200" dirty="0"/>
              <a:t> i </a:t>
            </a:r>
            <a:r>
              <a:rPr lang="en-US" sz="1200" dirty="0" err="1"/>
              <a:t>syfte</a:t>
            </a:r>
            <a:r>
              <a:rPr lang="en-US" sz="1200" dirty="0"/>
              <a:t> </a:t>
            </a:r>
            <a:r>
              <a:rPr lang="en-US" sz="1200" dirty="0" err="1"/>
              <a:t>att</a:t>
            </a:r>
            <a:r>
              <a:rPr lang="en-US" sz="1200" dirty="0"/>
              <a:t> </a:t>
            </a:r>
            <a:r>
              <a:rPr lang="en-US" sz="1200" dirty="0" err="1"/>
              <a:t>få</a:t>
            </a:r>
            <a:r>
              <a:rPr lang="en-US" sz="1200" dirty="0"/>
              <a:t> </a:t>
            </a:r>
            <a:r>
              <a:rPr lang="en-US" sz="1200" dirty="0" err="1"/>
              <a:t>en</a:t>
            </a:r>
            <a:r>
              <a:rPr lang="en-US" sz="1200" dirty="0"/>
              <a:t> </a:t>
            </a:r>
            <a:r>
              <a:rPr lang="en-US" sz="1200" dirty="0" err="1"/>
              <a:t>bild</a:t>
            </a:r>
            <a:r>
              <a:rPr lang="en-US" sz="1200" dirty="0"/>
              <a:t> </a:t>
            </a:r>
            <a:r>
              <a:rPr lang="en-US" sz="1200" dirty="0" err="1"/>
              <a:t>över</a:t>
            </a:r>
            <a:r>
              <a:rPr lang="en-US" sz="1200" dirty="0"/>
              <a:t> det </a:t>
            </a:r>
            <a:r>
              <a:rPr lang="en-US" sz="1200" dirty="0" err="1"/>
              <a:t>gemensamma</a:t>
            </a:r>
            <a:r>
              <a:rPr lang="en-US" sz="1200" dirty="0"/>
              <a:t> </a:t>
            </a:r>
            <a:r>
              <a:rPr lang="en-US" sz="1200" dirty="0" err="1"/>
              <a:t>kompetensförsörjningsbehovet</a:t>
            </a:r>
            <a:r>
              <a:rPr lang="en-US" sz="1200" dirty="0"/>
              <a:t> de </a:t>
            </a:r>
            <a:r>
              <a:rPr lang="en-US" sz="1200" dirty="0" err="1"/>
              <a:t>kommande</a:t>
            </a:r>
            <a:r>
              <a:rPr lang="en-US" sz="1200" dirty="0"/>
              <a:t> fem </a:t>
            </a:r>
            <a:r>
              <a:rPr lang="en-US" sz="1200" dirty="0" err="1"/>
              <a:t>åren</a:t>
            </a:r>
            <a:r>
              <a:rPr lang="en-US" sz="1200" dirty="0"/>
              <a:t>.  </a:t>
            </a:r>
          </a:p>
          <a:p>
            <a:pPr fontAlgn="base"/>
            <a:endParaRPr lang="en-US" sz="1200" dirty="0"/>
          </a:p>
          <a:p>
            <a:pPr fontAlgn="base"/>
            <a:r>
              <a:rPr lang="en-US" sz="1200" dirty="0" err="1"/>
              <a:t>Analysen</a:t>
            </a:r>
            <a:r>
              <a:rPr lang="en-US" sz="1200" dirty="0"/>
              <a:t> ligger till </a:t>
            </a:r>
            <a:r>
              <a:rPr lang="en-US" sz="1200" dirty="0" err="1"/>
              <a:t>grund</a:t>
            </a:r>
            <a:r>
              <a:rPr lang="en-US" sz="1200" dirty="0"/>
              <a:t> </a:t>
            </a:r>
            <a:r>
              <a:rPr lang="en-US" sz="1200" dirty="0" err="1"/>
              <a:t>för</a:t>
            </a:r>
            <a:r>
              <a:rPr lang="en-US" sz="1200" dirty="0"/>
              <a:t> </a:t>
            </a:r>
            <a:r>
              <a:rPr lang="en-US" sz="1200" dirty="0" err="1"/>
              <a:t>gemensamma</a:t>
            </a:r>
            <a:r>
              <a:rPr lang="en-US" sz="1200" dirty="0"/>
              <a:t> och </a:t>
            </a:r>
            <a:r>
              <a:rPr lang="en-US" sz="1200" dirty="0" err="1"/>
              <a:t>kommunspecifika</a:t>
            </a:r>
            <a:r>
              <a:rPr lang="en-US" sz="1200" dirty="0"/>
              <a:t> </a:t>
            </a:r>
            <a:r>
              <a:rPr lang="en-US" sz="1200" dirty="0" err="1"/>
              <a:t>aktiviteter</a:t>
            </a:r>
            <a:r>
              <a:rPr lang="en-US" sz="1200" dirty="0"/>
              <a:t> i </a:t>
            </a:r>
            <a:r>
              <a:rPr lang="en-US" sz="1200" dirty="0" err="1"/>
              <a:t>Skaraborg</a:t>
            </a:r>
            <a:r>
              <a:rPr lang="en-US" sz="1200" dirty="0"/>
              <a:t> </a:t>
            </a:r>
            <a:r>
              <a:rPr lang="en-US" sz="1200" dirty="0" err="1"/>
              <a:t>samt</a:t>
            </a:r>
            <a:r>
              <a:rPr lang="en-US" sz="1200" dirty="0"/>
              <a:t> det </a:t>
            </a:r>
            <a:r>
              <a:rPr lang="en-US" sz="1200" dirty="0" err="1"/>
              <a:t>samordnade</a:t>
            </a:r>
            <a:r>
              <a:rPr lang="en-US" sz="1200" dirty="0"/>
              <a:t> </a:t>
            </a:r>
            <a:r>
              <a:rPr lang="en-US" sz="1200" dirty="0" err="1"/>
              <a:t>arbetet</a:t>
            </a:r>
            <a:r>
              <a:rPr lang="en-US" sz="1200" dirty="0"/>
              <a:t> </a:t>
            </a:r>
            <a:r>
              <a:rPr lang="en-US" sz="1200" dirty="0" err="1"/>
              <a:t>som</a:t>
            </a:r>
            <a:r>
              <a:rPr lang="en-US" sz="1200" dirty="0"/>
              <a:t> </a:t>
            </a:r>
            <a:r>
              <a:rPr lang="en-US" sz="1200" dirty="0" err="1"/>
              <a:t>genomförs</a:t>
            </a:r>
            <a:r>
              <a:rPr lang="en-US" sz="1200" dirty="0"/>
              <a:t> i </a:t>
            </a:r>
            <a:r>
              <a:rPr lang="en-US" sz="1200" dirty="0" err="1"/>
              <a:t>komptensforum</a:t>
            </a:r>
            <a:r>
              <a:rPr lang="en-US" sz="1200" dirty="0"/>
              <a:t> </a:t>
            </a:r>
            <a:r>
              <a:rPr lang="en-US" sz="1200" dirty="0" err="1"/>
              <a:t>Skaraborg</a:t>
            </a:r>
            <a:endParaRPr lang="sv-SE" dirty="0">
              <a:solidFill>
                <a:srgbClr val="000000"/>
              </a:solidFill>
              <a:latin typeface="Segoe UI" panose="020B0502040204020203" pitchFamily="34" charset="0"/>
            </a:endParaRPr>
          </a:p>
          <a:p>
            <a:pPr algn="l" rtl="0" fontAlgn="base"/>
            <a:endParaRPr lang="sv-SE" dirty="0">
              <a:solidFill>
                <a:srgbClr val="000000"/>
              </a:solidFill>
              <a:latin typeface="Segoe UI" panose="020B0502040204020203" pitchFamily="34" charset="0"/>
            </a:endParaRPr>
          </a:p>
          <a:p>
            <a:pPr algn="l" rtl="0" fontAlgn="base"/>
            <a:endParaRPr lang="sv-SE" dirty="0">
              <a:solidFill>
                <a:srgbClr val="000000"/>
              </a:solidFill>
              <a:latin typeface="Segoe UI" panose="020B0502040204020203" pitchFamily="34" charset="0"/>
            </a:endParaRPr>
          </a:p>
          <a:p>
            <a:pPr algn="l" rtl="0" fontAlgn="base"/>
            <a:r>
              <a:rPr lang="sv-SE" dirty="0">
                <a:solidFill>
                  <a:srgbClr val="000000"/>
                </a:solidFill>
                <a:latin typeface="Segoe UI" panose="020B0502040204020203" pitchFamily="34" charset="0"/>
              </a:rPr>
              <a:t>Kompetensförsörjningen för kommunerna i Skaraborg påverkas av läget på arbetsmarknaden såsom konjunkturen, arbetsmarknadens förändringar och trender.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6967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baseline="0" dirty="0">
                <a:solidFill>
                  <a:schemeClr val="tx1"/>
                </a:solidFill>
                <a:latin typeface="+mn-lt"/>
                <a:ea typeface="+mn-ea"/>
                <a:cs typeface="+mn-cs"/>
              </a:rPr>
              <a:t>…vård och omsorg ökar mest</a:t>
            </a:r>
          </a:p>
          <a:p>
            <a:r>
              <a:rPr lang="sv-SE" sz="1200" b="0" i="0" u="none" strike="noStrike" kern="1200" baseline="0" dirty="0">
                <a:solidFill>
                  <a:schemeClr val="tx1"/>
                </a:solidFill>
                <a:latin typeface="+mn-lt"/>
                <a:ea typeface="+mn-ea"/>
                <a:cs typeface="+mn-cs"/>
              </a:rPr>
              <a:t>Om ingenting förändras, visar grundscenariot att behovsökningen</a:t>
            </a:r>
          </a:p>
          <a:p>
            <a:r>
              <a:rPr lang="sv-SE" sz="1200" b="0" i="0" u="none" strike="noStrike" kern="1200" baseline="0" dirty="0">
                <a:solidFill>
                  <a:schemeClr val="tx1"/>
                </a:solidFill>
                <a:latin typeface="+mn-lt"/>
                <a:ea typeface="+mn-ea"/>
                <a:cs typeface="+mn-cs"/>
              </a:rPr>
              <a:t>av antalet anställda inom kommunerna uppgår till 1,1 % per år,</a:t>
            </a:r>
          </a:p>
          <a:p>
            <a:r>
              <a:rPr lang="sv-SE" sz="1200" b="0" i="0" u="none" strike="noStrike" kern="1200" baseline="0" dirty="0">
                <a:solidFill>
                  <a:schemeClr val="tx1"/>
                </a:solidFill>
                <a:latin typeface="+mn-lt"/>
                <a:ea typeface="+mn-ea"/>
                <a:cs typeface="+mn-cs"/>
              </a:rPr>
              <a:t>eller 10 200 personer till och med år 2029.2 Det är en stor ökning,</a:t>
            </a:r>
          </a:p>
          <a:p>
            <a:r>
              <a:rPr lang="sv-SE" sz="1200" b="0" i="0" u="none" strike="noStrike" kern="1200" baseline="0" dirty="0">
                <a:solidFill>
                  <a:schemeClr val="tx1"/>
                </a:solidFill>
                <a:latin typeface="+mn-lt"/>
                <a:ea typeface="+mn-ea"/>
                <a:cs typeface="+mn-cs"/>
              </a:rPr>
              <a:t>även om den är mindre än vad tidigare prognoser visat och främst</a:t>
            </a:r>
          </a:p>
          <a:p>
            <a:r>
              <a:rPr lang="sv-SE" sz="1200" b="0" i="0" u="none" strike="noStrike" kern="1200" baseline="0" dirty="0">
                <a:solidFill>
                  <a:schemeClr val="tx1"/>
                </a:solidFill>
                <a:latin typeface="+mn-lt"/>
                <a:ea typeface="+mn-ea"/>
                <a:cs typeface="+mn-cs"/>
              </a:rPr>
              <a:t>är koncentrerad till vård och omsorg, som ökar med 2,4 %.</a:t>
            </a:r>
          </a:p>
          <a:p>
            <a:r>
              <a:rPr lang="sv-SE" sz="1200" b="0" i="0" u="none" strike="noStrike" kern="1200" baseline="0" dirty="0">
                <a:solidFill>
                  <a:schemeClr val="tx1"/>
                </a:solidFill>
                <a:latin typeface="+mn-lt"/>
                <a:ea typeface="+mn-ea"/>
                <a:cs typeface="+mn-cs"/>
              </a:rPr>
              <a:t>Ökningen inom vård och omsorg med cirka 6 300 personer per år</a:t>
            </a:r>
          </a:p>
          <a:p>
            <a:r>
              <a:rPr lang="sv-SE" sz="1200" b="0" i="0" u="none" strike="noStrike" kern="1200" baseline="0" dirty="0">
                <a:solidFill>
                  <a:schemeClr val="tx1"/>
                </a:solidFill>
                <a:latin typeface="+mn-lt"/>
                <a:ea typeface="+mn-ea"/>
                <a:cs typeface="+mn-cs"/>
              </a:rPr>
              <a:t>fördelas med dagens indelning på: 3 200 undersköterskor och</a:t>
            </a:r>
          </a:p>
          <a:p>
            <a:r>
              <a:rPr lang="sv-SE" sz="1200" b="0" i="0" u="none" strike="noStrike" kern="1200" baseline="0" dirty="0">
                <a:solidFill>
                  <a:schemeClr val="tx1"/>
                </a:solidFill>
                <a:latin typeface="+mn-lt"/>
                <a:ea typeface="+mn-ea"/>
                <a:cs typeface="+mn-cs"/>
              </a:rPr>
              <a:t>900 vårdbiträden som främst arbetar inom äldreomsorgen samt</a:t>
            </a:r>
          </a:p>
          <a:p>
            <a:r>
              <a:rPr lang="sv-SE" sz="1200" b="0" i="0" u="none" strike="noStrike" kern="1200" baseline="0" dirty="0">
                <a:solidFill>
                  <a:schemeClr val="tx1"/>
                </a:solidFill>
                <a:latin typeface="+mn-lt"/>
                <a:ea typeface="+mn-ea"/>
                <a:cs typeface="+mn-cs"/>
              </a:rPr>
              <a:t>1 500 stödassistenter som främst återfinns inom funktionshinderområdet.</a:t>
            </a:r>
          </a:p>
          <a:p>
            <a:r>
              <a:rPr lang="sv-SE" sz="1200" b="0" i="0" u="none" strike="noStrike" kern="1200" baseline="0" dirty="0">
                <a:solidFill>
                  <a:schemeClr val="tx1"/>
                </a:solidFill>
                <a:latin typeface="+mn-lt"/>
                <a:ea typeface="+mn-ea"/>
                <a:cs typeface="+mn-cs"/>
              </a:rPr>
              <a:t>Utöver de ökade behoven beräknas nära 8 000 personer</a:t>
            </a:r>
          </a:p>
          <a:p>
            <a:r>
              <a:rPr lang="sv-SE" sz="1200" b="0" i="0" u="none" strike="noStrike" kern="1200" baseline="0" dirty="0">
                <a:solidFill>
                  <a:schemeClr val="tx1"/>
                </a:solidFill>
                <a:latin typeface="+mn-lt"/>
                <a:ea typeface="+mn-ea"/>
                <a:cs typeface="+mn-cs"/>
              </a:rPr>
              <a:t>gå i pension3 varje år. Andelen pensionsavgångar i kommunerna</a:t>
            </a:r>
          </a:p>
          <a:p>
            <a:r>
              <a:rPr lang="sv-SE" sz="1200" b="0" i="0" u="none" strike="noStrike" kern="1200" baseline="0" dirty="0">
                <a:solidFill>
                  <a:schemeClr val="tx1"/>
                </a:solidFill>
                <a:latin typeface="+mn-lt"/>
                <a:ea typeface="+mn-ea"/>
                <a:cs typeface="+mn-cs"/>
              </a:rPr>
              <a:t>ligger i snitt på 2,8 % per år. Trycket är lägre på förskola och skola.</a:t>
            </a:r>
          </a:p>
          <a:p>
            <a:r>
              <a:rPr lang="sv-SE" sz="1200" b="0" i="0" u="none" strike="noStrike" kern="1200" baseline="0" dirty="0">
                <a:solidFill>
                  <a:schemeClr val="tx1"/>
                </a:solidFill>
                <a:latin typeface="+mn-lt"/>
                <a:ea typeface="+mn-ea"/>
                <a:cs typeface="+mn-cs"/>
              </a:rPr>
              <a:t>Trots det måste ett stort antal pensionsavgångar hanteras. Sedan</a:t>
            </a:r>
          </a:p>
          <a:p>
            <a:r>
              <a:rPr lang="sv-SE" sz="1200" b="0" i="0" u="none" strike="noStrike" kern="1200" baseline="0" dirty="0">
                <a:solidFill>
                  <a:schemeClr val="tx1"/>
                </a:solidFill>
                <a:latin typeface="+mn-lt"/>
                <a:ea typeface="+mn-ea"/>
                <a:cs typeface="+mn-cs"/>
              </a:rPr>
              <a:t>en tid tillbaka har rekryteringsläget varit bekymmersamt för flera</a:t>
            </a:r>
          </a:p>
          <a:p>
            <a:r>
              <a:rPr lang="sv-SE" sz="1200" b="0" i="0" u="none" strike="noStrike" kern="1200" baseline="0" dirty="0">
                <a:solidFill>
                  <a:schemeClr val="tx1"/>
                </a:solidFill>
                <a:latin typeface="+mn-lt"/>
                <a:ea typeface="+mn-ea"/>
                <a:cs typeface="+mn-cs"/>
              </a:rPr>
              <a:t>yrkesgrupper även där.</a:t>
            </a:r>
          </a:p>
          <a:p>
            <a:endParaRPr lang="sv-SE" sz="1200" b="0" i="0" u="none" strike="noStrike" kern="1200" baseline="0" dirty="0">
              <a:solidFill>
                <a:schemeClr val="tx1"/>
              </a:solidFill>
              <a:latin typeface="+mn-lt"/>
              <a:ea typeface="+mn-ea"/>
              <a:cs typeface="+mn-cs"/>
            </a:endParaRPr>
          </a:p>
          <a:p>
            <a:r>
              <a:rPr lang="sv-SE" sz="1400" b="1" i="0" u="none" strike="noStrike" kern="1200" baseline="0" dirty="0">
                <a:solidFill>
                  <a:schemeClr val="tx1"/>
                </a:solidFill>
                <a:latin typeface="+mn-lt"/>
                <a:ea typeface="+mn-ea"/>
                <a:cs typeface="+mn-cs"/>
              </a:rPr>
              <a:t>6300 personer: per år, </a:t>
            </a:r>
            <a:r>
              <a:rPr lang="sv-SE" sz="1200" b="0" i="0" u="none" strike="noStrike" kern="1200" baseline="0" dirty="0">
                <a:solidFill>
                  <a:schemeClr val="tx1"/>
                </a:solidFill>
                <a:latin typeface="+mn-lt"/>
                <a:ea typeface="+mn-ea"/>
                <a:cs typeface="+mn-cs"/>
              </a:rPr>
              <a:t>så många fler behövs</a:t>
            </a:r>
          </a:p>
          <a:p>
            <a:r>
              <a:rPr lang="sv-SE" sz="1200" b="0" i="0" u="none" strike="noStrike" kern="1200" baseline="0" dirty="0">
                <a:solidFill>
                  <a:schemeClr val="tx1"/>
                </a:solidFill>
                <a:latin typeface="+mn-lt"/>
                <a:ea typeface="+mn-ea"/>
                <a:cs typeface="+mn-cs"/>
              </a:rPr>
              <a:t>inom kommunernas vård och omsorg, om inget ändras.</a:t>
            </a:r>
          </a:p>
          <a:p>
            <a:r>
              <a:rPr lang="sv-SE" sz="1200" b="1" i="0" u="none" strike="noStrike" kern="1200" baseline="0" dirty="0">
                <a:solidFill>
                  <a:schemeClr val="tx1"/>
                </a:solidFill>
                <a:latin typeface="+mn-lt"/>
                <a:ea typeface="+mn-ea"/>
                <a:cs typeface="+mn-cs"/>
              </a:rPr>
              <a:t>3 av 5: </a:t>
            </a:r>
            <a:r>
              <a:rPr lang="sv-SE" sz="1200" b="0" i="0" u="none" strike="noStrike" kern="1200" baseline="0" dirty="0">
                <a:solidFill>
                  <a:schemeClr val="tx1"/>
                </a:solidFill>
                <a:latin typeface="+mn-lt"/>
                <a:ea typeface="+mn-ea"/>
                <a:cs typeface="+mn-cs"/>
              </a:rPr>
              <a:t>av de 13 200 kommer behövas inom kommunernas</a:t>
            </a:r>
          </a:p>
          <a:p>
            <a:r>
              <a:rPr lang="sv-SE" sz="1200" b="0" i="0" u="none" strike="noStrike" kern="1200" baseline="0" dirty="0">
                <a:solidFill>
                  <a:schemeClr val="tx1"/>
                </a:solidFill>
                <a:latin typeface="+mn-lt"/>
                <a:ea typeface="+mn-ea"/>
                <a:cs typeface="+mn-cs"/>
              </a:rPr>
              <a:t>vård och omsorg.</a:t>
            </a:r>
            <a:endParaRPr lang="sv-SE" b="1"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9CD2-B614-4614-9A69-7DBED04829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1438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sv-SE" sz="1200" baseline="0" dirty="0">
                <a:solidFill>
                  <a:schemeClr val="tx1"/>
                </a:solidFill>
                <a:effectLst/>
                <a:latin typeface="+mn-lt"/>
                <a:ea typeface="+mn-ea"/>
                <a:cs typeface="+mn-cs"/>
              </a:rPr>
              <a:t>I kommunerna i Skaraborg bor det ca 269 000 invånare* (år 2021) och i de 15 kommunerna arbetar ca 22 300 medarbetare som levererar tjänster till kommuninvånarna. Förväntad befolkningsökning de kommande fem åren beräknas landa på ca 400 invånare i snitt/år, det vill säga ca 2000 invånare totalt sett på fem år. För att möta behovet behöver kommunerna öka antalet anställda med ca 100 medarbetare**. Behovet av ökning på grund av fler invånare i kommunerna ser olika ut i olika kommuner. Skövde behöver öka med ca 90 medarbetare, Lidköping med ca 60 medan Falköping beräknas minska med ca 30 medarbetare och Töreboda med ca 10 etc.</a:t>
            </a:r>
          </a:p>
          <a:p>
            <a:pPr marL="0" marR="0" lvl="0" indent="0" defTabSz="914400" eaLnBrk="1" fontAlgn="auto" latinLnBrk="0" hangingPunct="1">
              <a:lnSpc>
                <a:spcPct val="100000"/>
              </a:lnSpc>
              <a:spcBef>
                <a:spcPts val="0"/>
              </a:spcBef>
              <a:spcAft>
                <a:spcPts val="0"/>
              </a:spcAft>
              <a:buClrTx/>
              <a:buSzTx/>
              <a:buFontTx/>
              <a:buNone/>
              <a:tabLst/>
              <a:defRPr/>
            </a:pPr>
            <a:endParaRPr lang="sv-SE" sz="1200" baseline="0" dirty="0">
              <a:solidFill>
                <a:schemeClr val="tx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sv-SE" sz="1200" baseline="0" dirty="0">
                <a:solidFill>
                  <a:schemeClr val="tx1"/>
                </a:solidFill>
                <a:effectLst/>
                <a:latin typeface="+mn-lt"/>
                <a:ea typeface="+mn-ea"/>
                <a:cs typeface="+mn-cs"/>
              </a:rPr>
              <a:t>Förutom ökningen av antalet medarbetare med ca 100 på grund av förändringar i </a:t>
            </a:r>
            <a:r>
              <a:rPr lang="sv-SE" sz="1200" baseline="0" dirty="0" err="1">
                <a:solidFill>
                  <a:schemeClr val="tx1"/>
                </a:solidFill>
                <a:effectLst/>
                <a:latin typeface="+mn-lt"/>
                <a:ea typeface="+mn-ea"/>
                <a:cs typeface="+mn-cs"/>
              </a:rPr>
              <a:t>demogafin</a:t>
            </a:r>
            <a:r>
              <a:rPr lang="sv-SE" sz="1200" baseline="0" dirty="0">
                <a:solidFill>
                  <a:schemeClr val="tx1"/>
                </a:solidFill>
                <a:effectLst/>
                <a:latin typeface="+mn-lt"/>
                <a:ea typeface="+mn-ea"/>
                <a:cs typeface="+mn-cs"/>
              </a:rPr>
              <a:t> och befolkningstillväxten så kommer ca 2600 utav Skaraborgs kommuners medarbetare att fylla 65 år, vilket betyder pension för flera av dessa. Till detta kommer också en extern personalomsättning som om den ligger kvar på ca 7 % (</a:t>
            </a:r>
            <a:r>
              <a:rPr lang="sv-SE" sz="1200" baseline="0" dirty="0" err="1">
                <a:solidFill>
                  <a:schemeClr val="tx1"/>
                </a:solidFill>
                <a:effectLst/>
                <a:latin typeface="+mn-lt"/>
                <a:ea typeface="+mn-ea"/>
                <a:cs typeface="+mn-cs"/>
              </a:rPr>
              <a:t>exkl</a:t>
            </a:r>
            <a:r>
              <a:rPr lang="sv-SE" sz="1200" baseline="0" dirty="0">
                <a:solidFill>
                  <a:schemeClr val="tx1"/>
                </a:solidFill>
                <a:effectLst/>
                <a:latin typeface="+mn-lt"/>
                <a:ea typeface="+mn-ea"/>
                <a:cs typeface="+mn-cs"/>
              </a:rPr>
              <a:t> pensioner) så motsvarar det ett ytterligare kompetensbehov med ca 7800 medarbetare. Totalt sett ser vi alltså ett kompetensbehov i Skaraborg med ca 9500 nya medarbetare de kommande fem åren.  </a:t>
            </a:r>
            <a:endParaRPr lang="sv-SE" sz="1200" baseline="0" dirty="0"/>
          </a:p>
          <a:p>
            <a:endParaRPr lang="sv-SE" sz="1200" baseline="0" dirty="0"/>
          </a:p>
          <a:p>
            <a:r>
              <a:rPr lang="sv-SE" sz="1200" baseline="0" dirty="0"/>
              <a:t>De grupper som har flest pensionsavgångar är de grupper där det krävs undersköterskeutbildning såsom undersköterska särskilt boende, undersköterska hemtjänst, stödassistenter, personliga assistenter och skötare. Där kommer vi behöva rekrytera 828 medarbetare de kommande 5 åren bara på grund av pension. Lägger vi sedan till en personalomsättning på 460 medarbetare/år som det var under 2021 i gruppen blir behovet de kommande fem åren 3200 nya medarbetare med undersköterskeutbildning. Detta motsvarar ungefär en tredjedel av vårt totala kompetensbehov.</a:t>
            </a:r>
          </a:p>
          <a:p>
            <a:endParaRPr lang="sv-SE" sz="1200" baseline="0" dirty="0"/>
          </a:p>
          <a:p>
            <a:r>
              <a:rPr lang="sv-SE" sz="1200" baseline="0" dirty="0"/>
              <a:t>Förskollärare är också en stor grupp med 155 medarbetare som fyller 65 år de kommande 5 åren.  Totalt behov inklusive en beräknad personalomsättning på samma nivå som 2021 (5 % </a:t>
            </a:r>
            <a:r>
              <a:rPr lang="sv-SE" sz="1200" baseline="0" dirty="0" err="1"/>
              <a:t>exkl</a:t>
            </a:r>
            <a:r>
              <a:rPr lang="sv-SE" sz="1200" baseline="0" dirty="0"/>
              <a:t> pensioner) är ca 600 nya förskollärare.</a:t>
            </a:r>
          </a:p>
          <a:p>
            <a:endParaRPr lang="sv-SE"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sv-SE" sz="1200" baseline="0" dirty="0"/>
              <a:t>Andra grupper där vi ser behov av nyrekrytering framöver på grund av personalomsättning och pensionsavgångar är bland annat; </a:t>
            </a:r>
            <a:r>
              <a:rPr lang="sv-SE" sz="1200" baseline="0" dirty="0">
                <a:solidFill>
                  <a:schemeClr val="tx1"/>
                </a:solidFill>
                <a:effectLst/>
                <a:latin typeface="+mn-lt"/>
                <a:ea typeface="+mn-ea"/>
                <a:cs typeface="+mn-cs"/>
              </a:rPr>
              <a:t>Lärare f-9 (ca 900 </a:t>
            </a:r>
            <a:r>
              <a:rPr lang="sv-SE" sz="1200" baseline="0" dirty="0" err="1">
                <a:solidFill>
                  <a:schemeClr val="tx1"/>
                </a:solidFill>
                <a:effectLst/>
                <a:latin typeface="+mn-lt"/>
                <a:ea typeface="+mn-ea"/>
                <a:cs typeface="+mn-cs"/>
              </a:rPr>
              <a:t>st</a:t>
            </a:r>
            <a:r>
              <a:rPr lang="sv-SE" sz="1200" baseline="0" dirty="0">
                <a:solidFill>
                  <a:schemeClr val="tx1"/>
                </a:solidFill>
                <a:effectLst/>
                <a:latin typeface="+mn-lt"/>
                <a:ea typeface="+mn-ea"/>
                <a:cs typeface="+mn-cs"/>
              </a:rPr>
              <a:t>), </a:t>
            </a:r>
            <a:r>
              <a:rPr lang="sv-SE" sz="1200" baseline="0" dirty="0"/>
              <a:t>chefer (ca 500 </a:t>
            </a:r>
            <a:r>
              <a:rPr lang="sv-SE" sz="1200" baseline="0" dirty="0" err="1"/>
              <a:t>st</a:t>
            </a:r>
            <a:r>
              <a:rPr lang="sv-SE" sz="1200" baseline="0" dirty="0"/>
              <a:t>), sjuksköterskor (ca 350 </a:t>
            </a:r>
            <a:r>
              <a:rPr lang="sv-SE" sz="1200" baseline="0" dirty="0" err="1"/>
              <a:t>st</a:t>
            </a:r>
            <a:r>
              <a:rPr lang="sv-SE" sz="1200" baseline="0" dirty="0"/>
              <a:t>), socialsekreterare (ca 300 </a:t>
            </a:r>
            <a:r>
              <a:rPr lang="sv-SE" sz="1200" baseline="0" dirty="0" err="1"/>
              <a:t>st</a:t>
            </a:r>
            <a:r>
              <a:rPr lang="sv-SE" sz="1200" baseline="0" dirty="0"/>
              <a:t>), kockar (ca 250 </a:t>
            </a:r>
            <a:r>
              <a:rPr lang="sv-SE" sz="1200" baseline="0" dirty="0" err="1"/>
              <a:t>st</a:t>
            </a:r>
            <a:r>
              <a:rPr lang="sv-SE" sz="1200" baseline="0" dirty="0"/>
              <a:t>) och ingenjörer (ca 90 </a:t>
            </a:r>
            <a:r>
              <a:rPr lang="sv-SE" sz="1200" baseline="0" dirty="0" err="1"/>
              <a:t>st</a:t>
            </a:r>
            <a:r>
              <a:rPr lang="sv-SE" sz="1200" baseline="0" dirty="0"/>
              <a:t>). Observera att vi ser en rörlighet mellan kommunerna så all omsättning kommer inte att behöva täckas av nyrekrytering från övriga landet, andra kommuner, verksamheter eller nyutbildade från skola/universitet.</a:t>
            </a:r>
          </a:p>
          <a:p>
            <a:pPr marL="0" marR="0" lvl="0" indent="0" defTabSz="914400" eaLnBrk="1" fontAlgn="auto" latinLnBrk="0" hangingPunct="1">
              <a:lnSpc>
                <a:spcPct val="100000"/>
              </a:lnSpc>
              <a:spcBef>
                <a:spcPts val="0"/>
              </a:spcBef>
              <a:spcAft>
                <a:spcPts val="0"/>
              </a:spcAft>
              <a:buClrTx/>
              <a:buSzTx/>
              <a:buFontTx/>
              <a:buNone/>
              <a:tabLst/>
              <a:defRPr/>
            </a:pPr>
            <a:endParaRPr lang="sv-SE"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sv-SE" sz="1200" baseline="0" dirty="0"/>
              <a:t>Efter analys av personalomsättning under de kommande fem åren och andel som beräknas sluta totalt sett i Skaraborgskommunerna*** blir detta nästan 50 % av de anställda. Andelen kan ibland till och med viktigare att titta på än antalet då det kan beröra grupper som är små och svårrekryterade där skadan blir större om personalomsättningen ökar och det är svårt att få tag i rätt kompetens.  Befattningar som sticker ut här är bland annat miljö och hälsoskyddsinspektörer, arkitekter, biståndsbedömare,  specialpedagog, stödpedagog, boendestödjare samt även stora grupper som socialsekreterare och sjuksköterskor. </a:t>
            </a:r>
          </a:p>
          <a:p>
            <a:pPr marL="0" marR="0" lvl="0" indent="0" defTabSz="914400" eaLnBrk="1" fontAlgn="auto" latinLnBrk="0" hangingPunct="1">
              <a:lnSpc>
                <a:spcPct val="100000"/>
              </a:lnSpc>
              <a:spcBef>
                <a:spcPts val="0"/>
              </a:spcBef>
              <a:spcAft>
                <a:spcPts val="0"/>
              </a:spcAft>
              <a:buClrTx/>
              <a:buSzTx/>
              <a:buFontTx/>
              <a:buNone/>
              <a:tabLst/>
              <a:defRPr/>
            </a:pPr>
            <a:endParaRPr lang="sv-SE"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sv-SE" sz="1200" baseline="0" dirty="0"/>
              <a:t>För att motverka detta och behålla medarbetare är det framöver viktigt att arbeta med en bra arbetsmiljö, bra arbetsvillkor och möjlighet till utveckling och karriär inom sitt yrke eller till annat yrke eller varför inte till en annan Skaraborgskommun? Kan vi minska personalomsättningen ytterligare en procentenhet betyder det ca 1100 färre rekryteringar under den kommande fem års perioden. Kan vi dessutom få medarbetare att stanna längre i arbete genom att arbeta och utveckla bra villkor för äldre medarbetare kan vi få ner rekryteringsbehovet ytterligare och även behålla viktig kompetens.</a:t>
            </a:r>
          </a:p>
          <a:p>
            <a:pPr marL="0" marR="0" lvl="0" indent="0" defTabSz="914400" eaLnBrk="1" fontAlgn="auto" latinLnBrk="0" hangingPunct="1">
              <a:lnSpc>
                <a:spcPct val="100000"/>
              </a:lnSpc>
              <a:spcBef>
                <a:spcPts val="0"/>
              </a:spcBef>
              <a:spcAft>
                <a:spcPts val="0"/>
              </a:spcAft>
              <a:buClrTx/>
              <a:buSzTx/>
              <a:buFontTx/>
              <a:buNone/>
              <a:tabLst/>
              <a:defRPr/>
            </a:pPr>
            <a:endParaRPr lang="sv-SE"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sv-SE" sz="1200" baseline="0" dirty="0"/>
              <a:t>insatser som planeras framöver i samverkan mellan kommunerna i Skaraborg är XXX. Ytterligare insatser skulle kunna vara xx</a:t>
            </a:r>
          </a:p>
          <a:p>
            <a:endParaRPr lang="sv-SE" sz="1200" baseline="0" dirty="0"/>
          </a:p>
          <a:p>
            <a:r>
              <a:rPr lang="sv-SE" sz="1200" i="1" baseline="0" dirty="0"/>
              <a:t>*</a:t>
            </a:r>
            <a:r>
              <a:rPr lang="sv-SE" sz="1200" i="1" baseline="0" dirty="0">
                <a:solidFill>
                  <a:schemeClr val="tx1"/>
                </a:solidFill>
                <a:effectLst/>
                <a:latin typeface="+mn-lt"/>
                <a:ea typeface="+mn-ea"/>
                <a:cs typeface="+mn-cs"/>
              </a:rPr>
              <a:t>Enligt "Västra </a:t>
            </a:r>
            <a:r>
              <a:rPr lang="sv-SE" sz="1200" i="1" baseline="0" dirty="0" err="1">
                <a:solidFill>
                  <a:schemeClr val="tx1"/>
                </a:solidFill>
                <a:effectLst/>
                <a:latin typeface="+mn-lt"/>
                <a:ea typeface="+mn-ea"/>
                <a:cs typeface="+mn-cs"/>
              </a:rPr>
              <a:t>götalands</a:t>
            </a:r>
            <a:r>
              <a:rPr lang="sv-SE" sz="1200" i="1" baseline="0" dirty="0">
                <a:solidFill>
                  <a:schemeClr val="tx1"/>
                </a:solidFill>
                <a:effectLst/>
                <a:latin typeface="+mn-lt"/>
                <a:ea typeface="+mn-ea"/>
                <a:cs typeface="+mn-cs"/>
              </a:rPr>
              <a:t> befolkningsprognos 2021-2040"</a:t>
            </a:r>
          </a:p>
          <a:p>
            <a:r>
              <a:rPr lang="sv-SE" sz="1200" i="1" baseline="0" dirty="0">
                <a:solidFill>
                  <a:schemeClr val="tx1"/>
                </a:solidFill>
                <a:effectLst/>
                <a:latin typeface="+mn-lt"/>
                <a:ea typeface="+mn-ea"/>
                <a:cs typeface="+mn-cs"/>
              </a:rPr>
              <a:t>** Beräknat utifrån att andelen medarbetare i Skaraborgs kommunerna fortsätter vara samma andel som nu, det vill säga 22 300/269 000 = 8,3%.  22 400/271 000= 8,3% invånare 2026</a:t>
            </a:r>
          </a:p>
          <a:p>
            <a:r>
              <a:rPr lang="sv-SE" sz="1200" i="1" baseline="0" dirty="0">
                <a:solidFill>
                  <a:schemeClr val="tx1"/>
                </a:solidFill>
                <a:effectLst/>
                <a:latin typeface="+mn-lt"/>
                <a:ea typeface="+mn-ea"/>
                <a:cs typeface="+mn-cs"/>
              </a:rPr>
              <a:t>*** Vid en extern personalomsättning </a:t>
            </a:r>
            <a:r>
              <a:rPr lang="sv-SE" sz="1200" i="1" baseline="0" dirty="0" err="1">
                <a:solidFill>
                  <a:schemeClr val="tx1"/>
                </a:solidFill>
                <a:effectLst/>
                <a:latin typeface="+mn-lt"/>
                <a:ea typeface="+mn-ea"/>
                <a:cs typeface="+mn-cs"/>
              </a:rPr>
              <a:t>inkl</a:t>
            </a:r>
            <a:r>
              <a:rPr lang="sv-SE" sz="1200" i="1" baseline="0" dirty="0">
                <a:solidFill>
                  <a:schemeClr val="tx1"/>
                </a:solidFill>
                <a:effectLst/>
                <a:latin typeface="+mn-lt"/>
                <a:ea typeface="+mn-ea"/>
                <a:cs typeface="+mn-cs"/>
              </a:rPr>
              <a:t> </a:t>
            </a:r>
            <a:r>
              <a:rPr lang="sv-SE" sz="1200" i="1" baseline="0" dirty="0" err="1">
                <a:solidFill>
                  <a:schemeClr val="tx1"/>
                </a:solidFill>
                <a:effectLst/>
                <a:latin typeface="+mn-lt"/>
                <a:ea typeface="+mn-ea"/>
                <a:cs typeface="+mn-cs"/>
              </a:rPr>
              <a:t>pensionsavgånar</a:t>
            </a:r>
            <a:r>
              <a:rPr lang="sv-SE" sz="1200" i="1" baseline="0" dirty="0">
                <a:solidFill>
                  <a:schemeClr val="tx1"/>
                </a:solidFill>
                <a:effectLst/>
                <a:latin typeface="+mn-lt"/>
                <a:ea typeface="+mn-ea"/>
                <a:cs typeface="+mn-cs"/>
              </a:rPr>
              <a:t> på samma nivå som 2021 det vill säga ca 10 %.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7600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274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89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Efterfrågan ca 98 000 personer</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00"/>
              </a:buClr>
              <a:buSzPts val="1200"/>
              <a:buFont typeface="Noto Sans Symbols"/>
              <a:buChar char="⮚"/>
            </a:pPr>
            <a:r>
              <a:rPr lang="sv-SE" sz="1200" b="1" i="0" u="none" strike="noStrike" cap="none">
                <a:solidFill>
                  <a:srgbClr val="000000"/>
                </a:solidFill>
                <a:latin typeface="Times New Roman"/>
                <a:ea typeface="Times New Roman"/>
                <a:cs typeface="Times New Roman"/>
                <a:sym typeface="Times New Roman"/>
              </a:rPr>
              <a:t>Tillgången ökar med ca 25 000 personer</a:t>
            </a:r>
            <a:endParaRPr sz="1200" b="0" i="0" u="none" strike="noStrike" cap="none">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59" name="Google Shape;759;p9:notes"/>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447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0" i="0" dirty="0">
                <a:solidFill>
                  <a:srgbClr val="000000"/>
                </a:solidFill>
                <a:effectLst/>
                <a:latin typeface="Calibri" panose="020F0502020204030204" pitchFamily="34" charset="0"/>
              </a:rPr>
              <a:t>För att klara rekryteringsutmaningar har SKR identifierat följande strategier för att minska behovet av nya medarbetare och därmed underlätta kompetensförsörjningen framåt. </a:t>
            </a:r>
            <a:endParaRPr lang="sv-SE" b="0"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 </a:t>
            </a:r>
            <a:endParaRPr lang="sv-SE" b="0"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Här arbetar vi gemensamt på Skaraborgsnivå samt vidare arbete ute i respektive kommun utifrån strategierna; Fler jobbar mer – heltidsresen, Utnyttja tekniken och Förlänga arbetslivet. </a:t>
            </a:r>
            <a:endParaRPr lang="sv-SE" b="0" i="0" dirty="0">
              <a:solidFill>
                <a:srgbClr val="000000"/>
              </a:solidFill>
              <a:effectLst/>
              <a:latin typeface="Segoe UI" panose="020B0502040204020203" pitchFamily="34" charset="0"/>
            </a:endParaRPr>
          </a:p>
          <a:p>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Kommande år beräknas antalet anställda i kommuner och regioner</a:t>
            </a:r>
          </a:p>
          <a:p>
            <a:r>
              <a:rPr lang="sv-SE" sz="1200" b="0" i="0" u="none" strike="noStrike" kern="1200" baseline="0" dirty="0">
                <a:solidFill>
                  <a:schemeClr val="tx1"/>
                </a:solidFill>
                <a:latin typeface="+mn-lt"/>
                <a:ea typeface="+mn-ea"/>
                <a:cs typeface="+mn-cs"/>
              </a:rPr>
              <a:t>att fortsätta öka, samtidigt som det kommer att vara hård</a:t>
            </a:r>
          </a:p>
          <a:p>
            <a:r>
              <a:rPr lang="sv-SE" sz="1200" b="0" i="0" u="none" strike="noStrike" kern="1200" baseline="0" dirty="0">
                <a:solidFill>
                  <a:schemeClr val="tx1"/>
                </a:solidFill>
                <a:latin typeface="+mn-lt"/>
                <a:ea typeface="+mn-ea"/>
                <a:cs typeface="+mn-cs"/>
              </a:rPr>
              <a:t>konkurrens om arbetskraften. Arbetsgivare i kommuner och regioner</a:t>
            </a:r>
          </a:p>
          <a:p>
            <a:r>
              <a:rPr lang="sv-SE" sz="1200" b="0" i="0" u="none" strike="noStrike" kern="1200" baseline="0" dirty="0">
                <a:solidFill>
                  <a:schemeClr val="tx1"/>
                </a:solidFill>
                <a:latin typeface="+mn-lt"/>
                <a:ea typeface="+mn-ea"/>
                <a:cs typeface="+mn-cs"/>
              </a:rPr>
              <a:t>kommer därför att behöva lägga större fokus på att behålla</a:t>
            </a:r>
          </a:p>
          <a:p>
            <a:r>
              <a:rPr lang="sv-SE" sz="1200" b="0" i="0" u="none" strike="noStrike" kern="1200" baseline="0" dirty="0">
                <a:solidFill>
                  <a:schemeClr val="tx1"/>
                </a:solidFill>
                <a:latin typeface="+mn-lt"/>
                <a:ea typeface="+mn-ea"/>
                <a:cs typeface="+mn-cs"/>
              </a:rPr>
              <a:t>medarbetare och jobba med omställning.</a:t>
            </a:r>
          </a:p>
          <a:p>
            <a:r>
              <a:rPr lang="sv-SE" sz="1200" b="0" i="0" u="none" strike="noStrike" kern="1200" baseline="0" dirty="0">
                <a:solidFill>
                  <a:schemeClr val="tx1"/>
                </a:solidFill>
                <a:latin typeface="+mn-lt"/>
                <a:ea typeface="+mn-ea"/>
                <a:cs typeface="+mn-cs"/>
              </a:rPr>
              <a:t>Det handlar också om hur befintliga medarbetare används; vad</a:t>
            </a:r>
          </a:p>
          <a:p>
            <a:r>
              <a:rPr lang="sv-SE" sz="1200" b="0" i="0" u="none" strike="noStrike" kern="1200" baseline="0" dirty="0">
                <a:solidFill>
                  <a:schemeClr val="tx1"/>
                </a:solidFill>
                <a:latin typeface="+mn-lt"/>
                <a:ea typeface="+mn-ea"/>
                <a:cs typeface="+mn-cs"/>
              </a:rPr>
              <a:t>krävs för att de ska arbeta heltid? Kunna och vilja arbeta längre?</a:t>
            </a:r>
          </a:p>
          <a:p>
            <a:r>
              <a:rPr lang="sv-SE" sz="1200" b="0" i="0" u="none" strike="noStrike" kern="1200" baseline="0" dirty="0">
                <a:solidFill>
                  <a:schemeClr val="tx1"/>
                </a:solidFill>
                <a:latin typeface="+mn-lt"/>
                <a:ea typeface="+mn-ea"/>
                <a:cs typeface="+mn-cs"/>
              </a:rPr>
              <a:t>Fylla på med kompetens och lära nytt senare i arbetslivet?</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Nio strategier. Nio möjligheter.</a:t>
            </a:r>
          </a:p>
          <a:p>
            <a:r>
              <a:rPr lang="sv-SE" sz="1200" b="0" i="0" u="none" strike="noStrike" kern="1200" baseline="0" dirty="0">
                <a:solidFill>
                  <a:schemeClr val="tx1"/>
                </a:solidFill>
                <a:latin typeface="+mn-lt"/>
                <a:ea typeface="+mn-ea"/>
                <a:cs typeface="+mn-cs"/>
              </a:rPr>
              <a:t>Här beskrivs nio strategier som visar vad kommuner och regioner</a:t>
            </a:r>
          </a:p>
          <a:p>
            <a:r>
              <a:rPr lang="sv-SE" sz="1200" b="0" i="0" u="none" strike="noStrike" kern="1200" baseline="0" dirty="0">
                <a:solidFill>
                  <a:schemeClr val="tx1"/>
                </a:solidFill>
                <a:latin typeface="+mn-lt"/>
                <a:ea typeface="+mn-ea"/>
                <a:cs typeface="+mn-cs"/>
              </a:rPr>
              <a:t>kan göra och gör för att möta kompetensutmaningen. Syftet är</a:t>
            </a:r>
          </a:p>
          <a:p>
            <a:r>
              <a:rPr lang="sv-SE" sz="1200" b="0" i="0" u="none" strike="noStrike" kern="1200" baseline="0" dirty="0">
                <a:solidFill>
                  <a:schemeClr val="tx1"/>
                </a:solidFill>
                <a:latin typeface="+mn-lt"/>
                <a:ea typeface="+mn-ea"/>
                <a:cs typeface="+mn-cs"/>
              </a:rPr>
              <a:t>att visa på flera möjliga sätt för kommuner och regioner att ta</a:t>
            </a:r>
          </a:p>
          <a:p>
            <a:r>
              <a:rPr lang="sv-SE" sz="1200" b="0" i="0" u="none" strike="noStrike" kern="1200" baseline="0" dirty="0">
                <a:solidFill>
                  <a:schemeClr val="tx1"/>
                </a:solidFill>
                <a:latin typeface="+mn-lt"/>
                <a:ea typeface="+mn-ea"/>
                <a:cs typeface="+mn-cs"/>
              </a:rPr>
              <a:t>sig an eller intensifiera arbetet – idag och framöver.</a:t>
            </a:r>
          </a:p>
          <a:p>
            <a:r>
              <a:rPr lang="sv-SE" sz="1200" b="0" i="0" u="none" strike="noStrike" kern="1200" baseline="0" dirty="0">
                <a:solidFill>
                  <a:schemeClr val="tx1"/>
                </a:solidFill>
                <a:latin typeface="+mn-lt"/>
                <a:ea typeface="+mn-ea"/>
                <a:cs typeface="+mn-cs"/>
              </a:rPr>
              <a:t>Strategierna har reviderats för att bättre möta förändrade förutsättningar</a:t>
            </a:r>
          </a:p>
          <a:p>
            <a:r>
              <a:rPr lang="sv-SE" sz="1200" b="0" i="0" u="none" strike="noStrike" kern="1200" baseline="0" dirty="0">
                <a:solidFill>
                  <a:schemeClr val="tx1"/>
                </a:solidFill>
                <a:latin typeface="+mn-lt"/>
                <a:ea typeface="+mn-ea"/>
                <a:cs typeface="+mn-cs"/>
              </a:rPr>
              <a:t>och ökade behov av välfärd som präglar 2020-talet.</a:t>
            </a:r>
          </a:p>
          <a:p>
            <a:r>
              <a:rPr lang="sv-SE" sz="1200" b="0" i="0" u="none" strike="noStrike" kern="1200" baseline="0" dirty="0">
                <a:solidFill>
                  <a:schemeClr val="tx1"/>
                </a:solidFill>
                <a:latin typeface="+mn-lt"/>
                <a:ea typeface="+mn-ea"/>
                <a:cs typeface="+mn-cs"/>
              </a:rPr>
              <a:t>Strategierna är indelade i tre områden, som i sin tur innefattar tre strategier.</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Kompetens- och omställningsavtalet – KOM-KR</a:t>
            </a:r>
          </a:p>
          <a:p>
            <a:r>
              <a:rPr lang="sv-SE" sz="1200" b="0" i="0" u="none" strike="noStrike" kern="1200" baseline="0" dirty="0">
                <a:solidFill>
                  <a:schemeClr val="tx1"/>
                </a:solidFill>
                <a:latin typeface="+mn-lt"/>
                <a:ea typeface="+mn-ea"/>
                <a:cs typeface="+mn-cs"/>
              </a:rPr>
              <a:t>Ett unikt avtal på svensk arbetsmarknad</a:t>
            </a:r>
          </a:p>
          <a:p>
            <a:r>
              <a:rPr lang="sv-SE" sz="1200" b="0" i="0" u="none" strike="noStrike" kern="1200" baseline="0" dirty="0">
                <a:solidFill>
                  <a:schemeClr val="tx1"/>
                </a:solidFill>
                <a:latin typeface="+mn-lt"/>
                <a:ea typeface="+mn-ea"/>
                <a:cs typeface="+mn-cs"/>
              </a:rPr>
              <a:t>trädde i kraft under våren</a:t>
            </a:r>
          </a:p>
          <a:p>
            <a:r>
              <a:rPr lang="sv-SE" sz="1200" b="0" i="0" u="none" strike="noStrike" kern="1200" baseline="0" dirty="0">
                <a:solidFill>
                  <a:schemeClr val="tx1"/>
                </a:solidFill>
                <a:latin typeface="+mn-lt"/>
                <a:ea typeface="+mn-ea"/>
                <a:cs typeface="+mn-cs"/>
              </a:rPr>
              <a:t>2020. Avtalet slöts av samtliga</a:t>
            </a:r>
          </a:p>
          <a:p>
            <a:r>
              <a:rPr lang="sv-SE" sz="1200" b="0" i="0" u="none" strike="noStrike" kern="1200" baseline="0" dirty="0">
                <a:solidFill>
                  <a:schemeClr val="tx1"/>
                </a:solidFill>
                <a:latin typeface="+mn-lt"/>
                <a:ea typeface="+mn-ea"/>
                <a:cs typeface="+mn-cs"/>
              </a:rPr>
              <a:t>parter6 och gäller kommuner,</a:t>
            </a:r>
          </a:p>
          <a:p>
            <a:r>
              <a:rPr lang="sv-SE" sz="1200" b="0" i="0" u="none" strike="noStrike" kern="1200" baseline="0" dirty="0">
                <a:solidFill>
                  <a:schemeClr val="tx1"/>
                </a:solidFill>
                <a:latin typeface="+mn-lt"/>
                <a:ea typeface="+mn-ea"/>
                <a:cs typeface="+mn-cs"/>
              </a:rPr>
              <a:t>regioner och medlemmar i Sobona.</a:t>
            </a:r>
          </a:p>
          <a:p>
            <a:r>
              <a:rPr lang="sv-SE" sz="1200" b="0" i="0" u="none" strike="noStrike" kern="1200" baseline="0" dirty="0">
                <a:solidFill>
                  <a:schemeClr val="tx1"/>
                </a:solidFill>
                <a:latin typeface="+mn-lt"/>
                <a:ea typeface="+mn-ea"/>
                <a:cs typeface="+mn-cs"/>
              </a:rPr>
              <a:t>Syftet med a </a:t>
            </a:r>
            <a:r>
              <a:rPr lang="sv-SE" sz="1200" b="0" i="0" u="none" strike="noStrike" kern="1200" baseline="0" dirty="0" err="1">
                <a:solidFill>
                  <a:schemeClr val="tx1"/>
                </a:solidFill>
                <a:latin typeface="+mn-lt"/>
                <a:ea typeface="+mn-ea"/>
                <a:cs typeface="+mn-cs"/>
              </a:rPr>
              <a:t>vtalet</a:t>
            </a:r>
            <a:r>
              <a:rPr lang="sv-SE" sz="1200" b="0" i="0" u="none" strike="noStrike" kern="1200" baseline="0" dirty="0">
                <a:solidFill>
                  <a:schemeClr val="tx1"/>
                </a:solidFill>
                <a:latin typeface="+mn-lt"/>
                <a:ea typeface="+mn-ea"/>
                <a:cs typeface="+mn-cs"/>
              </a:rPr>
              <a:t> är att möta så väl</a:t>
            </a:r>
          </a:p>
          <a:p>
            <a:r>
              <a:rPr lang="sv-SE" sz="1200" b="0" i="0" u="none" strike="noStrike" kern="1200" baseline="0" dirty="0">
                <a:solidFill>
                  <a:schemeClr val="tx1"/>
                </a:solidFill>
                <a:latin typeface="+mn-lt"/>
                <a:ea typeface="+mn-ea"/>
                <a:cs typeface="+mn-cs"/>
              </a:rPr>
              <a:t>verksamhetens kompetensförsörjningsbehov</a:t>
            </a:r>
          </a:p>
          <a:p>
            <a:r>
              <a:rPr lang="sv-SE" sz="1200" b="0" i="0" u="none" strike="noStrike" kern="1200" baseline="0" dirty="0">
                <a:solidFill>
                  <a:schemeClr val="tx1"/>
                </a:solidFill>
                <a:latin typeface="+mn-lt"/>
                <a:ea typeface="+mn-ea"/>
                <a:cs typeface="+mn-cs"/>
              </a:rPr>
              <a:t>som verksamhetens och</a:t>
            </a:r>
          </a:p>
          <a:p>
            <a:r>
              <a:rPr lang="sv-SE" sz="1200" b="0" i="0" u="none" strike="noStrike" kern="1200" baseline="0" dirty="0">
                <a:solidFill>
                  <a:schemeClr val="tx1"/>
                </a:solidFill>
                <a:latin typeface="+mn-lt"/>
                <a:ea typeface="+mn-ea"/>
                <a:cs typeface="+mn-cs"/>
              </a:rPr>
              <a:t>arbetstagarens behov av omställning.</a:t>
            </a:r>
          </a:p>
          <a:p>
            <a:r>
              <a:rPr lang="sv-SE" sz="1200" b="0" i="0" u="none" strike="noStrike" kern="1200" baseline="0" dirty="0">
                <a:solidFill>
                  <a:schemeClr val="tx1"/>
                </a:solidFill>
                <a:latin typeface="+mn-lt"/>
                <a:ea typeface="+mn-ea"/>
                <a:cs typeface="+mn-cs"/>
              </a:rPr>
              <a:t>Med fokus på behovet av att bredda,</a:t>
            </a:r>
          </a:p>
          <a:p>
            <a:r>
              <a:rPr lang="sv-SE" sz="1200" b="0" i="0" u="none" strike="noStrike" kern="1200" baseline="0" dirty="0">
                <a:solidFill>
                  <a:schemeClr val="tx1"/>
                </a:solidFill>
                <a:latin typeface="+mn-lt"/>
                <a:ea typeface="+mn-ea"/>
                <a:cs typeface="+mn-cs"/>
              </a:rPr>
              <a:t>specialisera och skifta kompetens</a:t>
            </a:r>
          </a:p>
          <a:p>
            <a:r>
              <a:rPr lang="sv-SE" sz="1200" b="0" i="0" u="none" strike="noStrike" kern="1200" baseline="0" dirty="0">
                <a:solidFill>
                  <a:schemeClr val="tx1"/>
                </a:solidFill>
                <a:latin typeface="+mn-lt"/>
                <a:ea typeface="+mn-ea"/>
                <a:cs typeface="+mn-cs"/>
              </a:rPr>
              <a:t>hos tillsvidareanställda och visstidsanställda</a:t>
            </a:r>
          </a:p>
          <a:p>
            <a:r>
              <a:rPr lang="sv-SE" sz="1200" b="0" i="0" u="none" strike="noStrike" kern="1200" baseline="0" dirty="0">
                <a:solidFill>
                  <a:schemeClr val="tx1"/>
                </a:solidFill>
                <a:latin typeface="+mn-lt"/>
                <a:ea typeface="+mn-ea"/>
                <a:cs typeface="+mn-cs"/>
              </a:rPr>
              <a:t>medarbetare ger avtalet</a:t>
            </a:r>
          </a:p>
          <a:p>
            <a:r>
              <a:rPr lang="sv-SE" sz="1200" b="0" i="0" u="none" strike="noStrike" kern="1200" baseline="0" dirty="0">
                <a:solidFill>
                  <a:schemeClr val="tx1"/>
                </a:solidFill>
                <a:latin typeface="+mn-lt"/>
                <a:ea typeface="+mn-ea"/>
                <a:cs typeface="+mn-cs"/>
              </a:rPr>
              <a:t>arbetsgivarna verktyg att möta de</a:t>
            </a:r>
          </a:p>
          <a:p>
            <a:r>
              <a:rPr lang="sv-SE" sz="1200" b="0" i="0" u="none" strike="noStrike" kern="1200" baseline="0" dirty="0">
                <a:solidFill>
                  <a:schemeClr val="tx1"/>
                </a:solidFill>
                <a:latin typeface="+mn-lt"/>
                <a:ea typeface="+mn-ea"/>
                <a:cs typeface="+mn-cs"/>
              </a:rPr>
              <a:t>kommande behoven i verksamheten</a:t>
            </a:r>
          </a:p>
          <a:p>
            <a:r>
              <a:rPr lang="sv-SE" sz="1200" b="0" i="0" u="none" strike="noStrike" kern="1200" baseline="0" dirty="0">
                <a:solidFill>
                  <a:schemeClr val="tx1"/>
                </a:solidFill>
                <a:latin typeface="+mn-lt"/>
                <a:ea typeface="+mn-ea"/>
                <a:cs typeface="+mn-cs"/>
              </a:rPr>
              <a:t>samtidigt som höjd kompetens hos</a:t>
            </a:r>
          </a:p>
          <a:p>
            <a:r>
              <a:rPr lang="sv-SE" sz="1200" b="0" i="0" u="none" strike="noStrike" kern="1200" baseline="0" dirty="0">
                <a:solidFill>
                  <a:schemeClr val="tx1"/>
                </a:solidFill>
                <a:latin typeface="+mn-lt"/>
                <a:ea typeface="+mn-ea"/>
                <a:cs typeface="+mn-cs"/>
              </a:rPr>
              <a:t>medarbetarna ökar möjligheterna</a:t>
            </a:r>
          </a:p>
          <a:p>
            <a:r>
              <a:rPr lang="sv-SE" sz="1200" b="0" i="0" u="none" strike="noStrike" kern="1200" baseline="0" dirty="0">
                <a:solidFill>
                  <a:schemeClr val="tx1"/>
                </a:solidFill>
                <a:latin typeface="+mn-lt"/>
                <a:ea typeface="+mn-ea"/>
                <a:cs typeface="+mn-cs"/>
              </a:rPr>
              <a:t>till karriärutveckling. Avtalet förvaltas</a:t>
            </a:r>
          </a:p>
          <a:p>
            <a:r>
              <a:rPr lang="sv-SE" sz="1200" b="0" i="0" u="none" strike="noStrike" kern="1200" baseline="0" dirty="0">
                <a:solidFill>
                  <a:schemeClr val="tx1"/>
                </a:solidFill>
                <a:latin typeface="+mn-lt"/>
                <a:ea typeface="+mn-ea"/>
                <a:cs typeface="+mn-cs"/>
              </a:rPr>
              <a:t>av Omställningsfonden.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9CD2-B614-4614-9A69-7DBED04829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5314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6FB66-BF51-44B6-989B-D88E5B92EF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103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ecc27c0a5_0_0:notes"/>
          <p:cNvSpPr txBox="1">
            <a:spLocks noGrp="1"/>
          </p:cNvSpPr>
          <p:nvPr>
            <p:ph type="body" idx="1"/>
          </p:nvPr>
        </p:nvSpPr>
        <p:spPr>
          <a:xfrm>
            <a:off x="992665" y="3271381"/>
            <a:ext cx="79413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3" name="Google Shape;1443;g11ecc27c0a5_0_0:notes"/>
          <p:cNvSpPr>
            <a:spLocks noGrp="1" noRot="1" noChangeAspect="1"/>
          </p:cNvSpPr>
          <p:nvPr>
            <p:ph type="sldImg" idx="2"/>
          </p:nvPr>
        </p:nvSpPr>
        <p:spPr>
          <a:xfrm>
            <a:off x="2925763" y="850900"/>
            <a:ext cx="4075200" cy="2292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5"/>
        <p:cNvGrpSpPr/>
        <p:nvPr/>
      </p:nvGrpSpPr>
      <p:grpSpPr>
        <a:xfrm>
          <a:off x="0" y="0"/>
          <a:ext cx="0" cy="0"/>
          <a:chOff x="0" y="0"/>
          <a:chExt cx="0" cy="0"/>
        </a:xfrm>
      </p:grpSpPr>
      <p:sp>
        <p:nvSpPr>
          <p:cNvPr id="16" name="Google Shape;16;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72"/>
        <p:cNvGrpSpPr/>
        <p:nvPr/>
      </p:nvGrpSpPr>
      <p:grpSpPr>
        <a:xfrm>
          <a:off x="0" y="0"/>
          <a:ext cx="0" cy="0"/>
          <a:chOff x="0" y="0"/>
          <a:chExt cx="0" cy="0"/>
        </a:xfrm>
      </p:grpSpPr>
      <p:sp>
        <p:nvSpPr>
          <p:cNvPr id="73" name="Google Shape;73;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66E977A-9891-4E53-881F-78169187AECF}"/>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3" name="Platshållare för sidfot 2">
            <a:extLst>
              <a:ext uri="{FF2B5EF4-FFF2-40B4-BE49-F238E27FC236}">
                <a16:creationId xmlns:a16="http://schemas.microsoft.com/office/drawing/2014/main" id="{F58F6C98-A2B0-4513-B041-92545E47318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8A0561B-56F0-4160-8858-6B8FD89F302D}"/>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17871618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F54B4-1AE8-4F30-817E-0B767D38F3B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FB68971-546E-4C01-910C-6B4E5AEFEE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DD2F3D6-4387-4F5C-9E55-F8699B859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D2E6B27-B539-4647-8C83-48B5EE7BADB5}"/>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6" name="Platshållare för sidfot 5">
            <a:extLst>
              <a:ext uri="{FF2B5EF4-FFF2-40B4-BE49-F238E27FC236}">
                <a16:creationId xmlns:a16="http://schemas.microsoft.com/office/drawing/2014/main" id="{EF43C6C3-A491-4E73-A5B8-E021DB70520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0AB0BC5-4303-4129-BB93-91864A6863A5}"/>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10009903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28BA89-2BC9-4E05-8749-FC729E2CF81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95DED9D-E3F5-4111-A53B-5E796582D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D5FF601-0846-4226-8C90-7282C1E88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9B03691-9ED6-4823-B073-6D9382D11182}"/>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6" name="Platshållare för sidfot 5">
            <a:extLst>
              <a:ext uri="{FF2B5EF4-FFF2-40B4-BE49-F238E27FC236}">
                <a16:creationId xmlns:a16="http://schemas.microsoft.com/office/drawing/2014/main" id="{6BF4649D-A79F-42C1-897F-100B56D879D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0E04547-CD19-439F-B790-1D999CD098FD}"/>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2692674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C1D9EB-67EF-4345-B892-37EAFF95D9F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50E54C8-741A-4725-9BF3-4075B3521E8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7276A2A-5A3E-4858-B0BC-4AD574A20218}"/>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5" name="Platshållare för sidfot 4">
            <a:extLst>
              <a:ext uri="{FF2B5EF4-FFF2-40B4-BE49-F238E27FC236}">
                <a16:creationId xmlns:a16="http://schemas.microsoft.com/office/drawing/2014/main" id="{2A3E331E-F87C-425E-9B49-E790EBAC3D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526FD7D-0106-47CA-8451-1E3263ABE555}"/>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30670052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05246DE-F566-42FC-A96A-4060FB2F7AF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5691784-DC5A-45F4-9120-41B5EADD8CA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4215CE9-39C3-433F-8D7C-FA0F8BA891E0}"/>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5" name="Platshållare för sidfot 4">
            <a:extLst>
              <a:ext uri="{FF2B5EF4-FFF2-40B4-BE49-F238E27FC236}">
                <a16:creationId xmlns:a16="http://schemas.microsoft.com/office/drawing/2014/main" id="{2C209D7C-A96D-415B-8233-7D22F5231E3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2C2364C-5506-48A0-8AD4-FFA46AEA8D1D}"/>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257230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78"/>
        <p:cNvGrpSpPr/>
        <p:nvPr/>
      </p:nvGrpSpPr>
      <p:grpSpPr>
        <a:xfrm>
          <a:off x="0" y="0"/>
          <a:ext cx="0" cy="0"/>
          <a:chOff x="0" y="0"/>
          <a:chExt cx="0" cy="0"/>
        </a:xfrm>
      </p:grpSpPr>
      <p:sp>
        <p:nvSpPr>
          <p:cNvPr id="79" name="Google Shape;79;p1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90"/>
        <p:cNvGrpSpPr/>
        <p:nvPr/>
      </p:nvGrpSpPr>
      <p:grpSpPr>
        <a:xfrm>
          <a:off x="0" y="0"/>
          <a:ext cx="0" cy="0"/>
          <a:chOff x="0" y="0"/>
          <a:chExt cx="0" cy="0"/>
        </a:xfrm>
      </p:grpSpPr>
      <p:sp>
        <p:nvSpPr>
          <p:cNvPr id="91" name="Google Shape;91;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94"/>
        <p:cNvGrpSpPr/>
        <p:nvPr/>
      </p:nvGrpSpPr>
      <p:grpSpPr>
        <a:xfrm>
          <a:off x="0" y="0"/>
          <a:ext cx="0" cy="0"/>
          <a:chOff x="0" y="0"/>
          <a:chExt cx="0" cy="0"/>
        </a:xfrm>
      </p:grpSpPr>
      <p:sp>
        <p:nvSpPr>
          <p:cNvPr id="95" name="Google Shape;95;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00"/>
        <p:cNvGrpSpPr/>
        <p:nvPr/>
      </p:nvGrpSpPr>
      <p:grpSpPr>
        <a:xfrm>
          <a:off x="0" y="0"/>
          <a:ext cx="0" cy="0"/>
          <a:chOff x="0" y="0"/>
          <a:chExt cx="0" cy="0"/>
        </a:xfrm>
      </p:grpSpPr>
      <p:sp>
        <p:nvSpPr>
          <p:cNvPr id="101" name="Google Shape;101;p1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3" name="Google Shape;103;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106"/>
        <p:cNvGrpSpPr/>
        <p:nvPr/>
      </p:nvGrpSpPr>
      <p:grpSpPr>
        <a:xfrm>
          <a:off x="0" y="0"/>
          <a:ext cx="0" cy="0"/>
          <a:chOff x="0" y="0"/>
          <a:chExt cx="0" cy="0"/>
        </a:xfrm>
      </p:grpSpPr>
      <p:sp>
        <p:nvSpPr>
          <p:cNvPr id="107" name="Google Shape;107;p1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112"/>
        <p:cNvGrpSpPr/>
        <p:nvPr/>
      </p:nvGrpSpPr>
      <p:grpSpPr>
        <a:xfrm>
          <a:off x="0" y="0"/>
          <a:ext cx="0" cy="0"/>
          <a:chOff x="0" y="0"/>
          <a:chExt cx="0" cy="0"/>
        </a:xfrm>
      </p:grpSpPr>
      <p:sp>
        <p:nvSpPr>
          <p:cNvPr id="113" name="Google Shape;113;p1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119"/>
        <p:cNvGrpSpPr/>
        <p:nvPr/>
      </p:nvGrpSpPr>
      <p:grpSpPr>
        <a:xfrm>
          <a:off x="0" y="0"/>
          <a:ext cx="0" cy="0"/>
          <a:chOff x="0" y="0"/>
          <a:chExt cx="0" cy="0"/>
        </a:xfrm>
      </p:grpSpPr>
      <p:sp>
        <p:nvSpPr>
          <p:cNvPr id="120" name="Google Shape;120;p1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1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1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128"/>
        <p:cNvGrpSpPr/>
        <p:nvPr/>
      </p:nvGrpSpPr>
      <p:grpSpPr>
        <a:xfrm>
          <a:off x="0" y="0"/>
          <a:ext cx="0" cy="0"/>
          <a:chOff x="0" y="0"/>
          <a:chExt cx="0" cy="0"/>
        </a:xfrm>
      </p:grpSpPr>
      <p:sp>
        <p:nvSpPr>
          <p:cNvPr id="129" name="Google Shape;129;p1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nehåll med bildtext" type="objTx">
  <p:cSld name="OBJECT_WITH_CAPTION_TEXT">
    <p:spTree>
      <p:nvGrpSpPr>
        <p:cNvPr id="1" name="Shape 133"/>
        <p:cNvGrpSpPr/>
        <p:nvPr/>
      </p:nvGrpSpPr>
      <p:grpSpPr>
        <a:xfrm>
          <a:off x="0" y="0"/>
          <a:ext cx="0" cy="0"/>
          <a:chOff x="0" y="0"/>
          <a:chExt cx="0" cy="0"/>
        </a:xfrm>
      </p:grpSpPr>
      <p:sp>
        <p:nvSpPr>
          <p:cNvPr id="134" name="Google Shape;134;p1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1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1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21"/>
        <p:cNvGrpSpPr/>
        <p:nvPr/>
      </p:nvGrpSpPr>
      <p:grpSpPr>
        <a:xfrm>
          <a:off x="0" y="0"/>
          <a:ext cx="0" cy="0"/>
          <a:chOff x="0" y="0"/>
          <a:chExt cx="0" cy="0"/>
        </a:xfrm>
      </p:grpSpPr>
      <p:sp>
        <p:nvSpPr>
          <p:cNvPr id="22" name="Google Shape;22;p8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140"/>
        <p:cNvGrpSpPr/>
        <p:nvPr/>
      </p:nvGrpSpPr>
      <p:grpSpPr>
        <a:xfrm>
          <a:off x="0" y="0"/>
          <a:ext cx="0" cy="0"/>
          <a:chOff x="0" y="0"/>
          <a:chExt cx="0" cy="0"/>
        </a:xfrm>
      </p:grpSpPr>
      <p:sp>
        <p:nvSpPr>
          <p:cNvPr id="141" name="Google Shape;141;p1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129"/>
          <p:cNvSpPr>
            <a:spLocks noGrp="1"/>
          </p:cNvSpPr>
          <p:nvPr>
            <p:ph type="pic" idx="2"/>
          </p:nvPr>
        </p:nvSpPr>
        <p:spPr>
          <a:xfrm>
            <a:off x="5183188" y="987425"/>
            <a:ext cx="6172200" cy="4873625"/>
          </a:xfrm>
          <a:prstGeom prst="rect">
            <a:avLst/>
          </a:prstGeom>
          <a:noFill/>
          <a:ln>
            <a:noFill/>
          </a:ln>
        </p:spPr>
      </p:sp>
      <p:sp>
        <p:nvSpPr>
          <p:cNvPr id="143" name="Google Shape;143;p1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147"/>
        <p:cNvGrpSpPr/>
        <p:nvPr/>
      </p:nvGrpSpPr>
      <p:grpSpPr>
        <a:xfrm>
          <a:off x="0" y="0"/>
          <a:ext cx="0" cy="0"/>
          <a:chOff x="0" y="0"/>
          <a:chExt cx="0" cy="0"/>
        </a:xfrm>
      </p:grpSpPr>
      <p:sp>
        <p:nvSpPr>
          <p:cNvPr id="148" name="Google Shape;148;p1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1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153"/>
        <p:cNvGrpSpPr/>
        <p:nvPr/>
      </p:nvGrpSpPr>
      <p:grpSpPr>
        <a:xfrm>
          <a:off x="0" y="0"/>
          <a:ext cx="0" cy="0"/>
          <a:chOff x="0" y="0"/>
          <a:chExt cx="0" cy="0"/>
        </a:xfrm>
      </p:grpSpPr>
      <p:sp>
        <p:nvSpPr>
          <p:cNvPr id="154" name="Google Shape;154;p1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66"/>
        <p:cNvGrpSpPr/>
        <p:nvPr/>
      </p:nvGrpSpPr>
      <p:grpSpPr>
        <a:xfrm>
          <a:off x="0" y="0"/>
          <a:ext cx="0" cy="0"/>
          <a:chOff x="0" y="0"/>
          <a:chExt cx="0" cy="0"/>
        </a:xfrm>
      </p:grpSpPr>
      <p:sp>
        <p:nvSpPr>
          <p:cNvPr id="167" name="Google Shape;167;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70C0"/>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9" name="Google Shape;169;p91"/>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91"/>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91"/>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72"/>
        <p:cNvGrpSpPr/>
        <p:nvPr/>
      </p:nvGrpSpPr>
      <p:grpSpPr>
        <a:xfrm>
          <a:off x="0" y="0"/>
          <a:ext cx="0" cy="0"/>
          <a:chOff x="0" y="0"/>
          <a:chExt cx="0" cy="0"/>
        </a:xfrm>
      </p:grpSpPr>
      <p:sp>
        <p:nvSpPr>
          <p:cNvPr id="173" name="Google Shape;173;p92"/>
          <p:cNvSpPr txBox="1">
            <a:spLocks noGrp="1"/>
          </p:cNvSpPr>
          <p:nvPr>
            <p:ph type="title"/>
          </p:nvPr>
        </p:nvSpPr>
        <p:spPr>
          <a:xfrm>
            <a:off x="838200" y="365126"/>
            <a:ext cx="10515600" cy="59530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70C0"/>
              </a:buClr>
              <a:buSzPts val="2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92"/>
          <p:cNvSpPr txBox="1">
            <a:spLocks noGrp="1"/>
          </p:cNvSpPr>
          <p:nvPr>
            <p:ph type="body" idx="1"/>
          </p:nvPr>
        </p:nvSpPr>
        <p:spPr>
          <a:xfrm>
            <a:off x="838200" y="1825625"/>
            <a:ext cx="10515600" cy="34750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92"/>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92"/>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92"/>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178"/>
        <p:cNvGrpSpPr/>
        <p:nvPr/>
      </p:nvGrpSpPr>
      <p:grpSpPr>
        <a:xfrm>
          <a:off x="0" y="0"/>
          <a:ext cx="0" cy="0"/>
          <a:chOff x="0" y="0"/>
          <a:chExt cx="0" cy="0"/>
        </a:xfrm>
      </p:grpSpPr>
      <p:sp>
        <p:nvSpPr>
          <p:cNvPr id="179" name="Google Shape;179;p132"/>
          <p:cNvSpPr txBox="1">
            <a:spLocks noGrp="1"/>
          </p:cNvSpPr>
          <p:nvPr>
            <p:ph type="title"/>
          </p:nvPr>
        </p:nvSpPr>
        <p:spPr>
          <a:xfrm>
            <a:off x="838200" y="365126"/>
            <a:ext cx="10515600" cy="59530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70C0"/>
              </a:buClr>
              <a:buSzPts val="2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132"/>
          <p:cNvSpPr txBox="1">
            <a:spLocks noGrp="1"/>
          </p:cNvSpPr>
          <p:nvPr>
            <p:ph type="body" idx="1"/>
          </p:nvPr>
        </p:nvSpPr>
        <p:spPr>
          <a:xfrm>
            <a:off x="838200" y="1825625"/>
            <a:ext cx="5181600" cy="35036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132"/>
          <p:cNvSpPr txBox="1">
            <a:spLocks noGrp="1"/>
          </p:cNvSpPr>
          <p:nvPr>
            <p:ph type="body" idx="2"/>
          </p:nvPr>
        </p:nvSpPr>
        <p:spPr>
          <a:xfrm>
            <a:off x="6172200" y="1825625"/>
            <a:ext cx="5181600" cy="35036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132"/>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32"/>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32"/>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85"/>
        <p:cNvGrpSpPr/>
        <p:nvPr/>
      </p:nvGrpSpPr>
      <p:grpSpPr>
        <a:xfrm>
          <a:off x="0" y="0"/>
          <a:ext cx="0" cy="0"/>
          <a:chOff x="0" y="0"/>
          <a:chExt cx="0" cy="0"/>
        </a:xfrm>
      </p:grpSpPr>
      <p:sp>
        <p:nvSpPr>
          <p:cNvPr id="186" name="Google Shape;186;p133"/>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33"/>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33"/>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Endast VV logga">
  <p:cSld name="Endast VV logga">
    <p:spTree>
      <p:nvGrpSpPr>
        <p:cNvPr id="1" name="Shape 189"/>
        <p:cNvGrpSpPr/>
        <p:nvPr/>
      </p:nvGrpSpPr>
      <p:grpSpPr>
        <a:xfrm>
          <a:off x="0" y="0"/>
          <a:ext cx="0" cy="0"/>
          <a:chOff x="0" y="0"/>
          <a:chExt cx="0" cy="0"/>
        </a:xfrm>
      </p:grpSpPr>
      <p:sp>
        <p:nvSpPr>
          <p:cNvPr id="190" name="Google Shape;190;p134"/>
          <p:cNvSpPr txBox="1">
            <a:spLocks noGrp="1"/>
          </p:cNvSpPr>
          <p:nvPr>
            <p:ph type="title"/>
          </p:nvPr>
        </p:nvSpPr>
        <p:spPr>
          <a:xfrm>
            <a:off x="558800" y="406402"/>
            <a:ext cx="11074400" cy="58261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70C0"/>
              </a:buClr>
              <a:buSzPts val="2400"/>
              <a:buFont typeface="Calibri"/>
              <a:buNone/>
              <a:defRPr sz="24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134"/>
          <p:cNvSpPr txBox="1">
            <a:spLocks noGrp="1"/>
          </p:cNvSpPr>
          <p:nvPr>
            <p:ph type="body" idx="1"/>
          </p:nvPr>
        </p:nvSpPr>
        <p:spPr>
          <a:xfrm>
            <a:off x="565151" y="1131888"/>
            <a:ext cx="11074400" cy="4525962"/>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p134"/>
          <p:cNvPicPr preferRelativeResize="0"/>
          <p:nvPr/>
        </p:nvPicPr>
        <p:blipFill rotWithShape="1">
          <a:blip r:embed="rId2">
            <a:alphaModFix/>
          </a:blip>
          <a:srcRect/>
          <a:stretch/>
        </p:blipFill>
        <p:spPr>
          <a:xfrm>
            <a:off x="11216188" y="44624"/>
            <a:ext cx="928484" cy="58261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200"/>
        <p:cNvGrpSpPr/>
        <p:nvPr/>
      </p:nvGrpSpPr>
      <p:grpSpPr>
        <a:xfrm>
          <a:off x="0" y="0"/>
          <a:ext cx="0" cy="0"/>
          <a:chOff x="0" y="0"/>
          <a:chExt cx="0" cy="0"/>
        </a:xfrm>
      </p:grpSpPr>
      <p:sp>
        <p:nvSpPr>
          <p:cNvPr id="201" name="Google Shape;201;p94"/>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70C0"/>
              </a:buClr>
              <a:buSzPts val="2400"/>
              <a:buFont typeface="Calibri"/>
              <a:buNone/>
              <a:defRPr>
                <a:solidFill>
                  <a:srgbClr val="0070C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94"/>
          <p:cNvSpPr txBox="1">
            <a:spLocks noGrp="1"/>
          </p:cNvSpPr>
          <p:nvPr>
            <p:ph type="body" idx="1"/>
          </p:nvPr>
        </p:nvSpPr>
        <p:spPr>
          <a:xfrm>
            <a:off x="838200" y="1825625"/>
            <a:ext cx="10515600" cy="34750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94"/>
          <p:cNvSpPr txBox="1">
            <a:spLocks noGrp="1"/>
          </p:cNvSpPr>
          <p:nvPr>
            <p:ph type="dt" idx="10"/>
          </p:nvPr>
        </p:nvSpPr>
        <p:spPr>
          <a:xfrm>
            <a:off x="838200" y="60991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94"/>
          <p:cNvSpPr txBox="1">
            <a:spLocks noGrp="1"/>
          </p:cNvSpPr>
          <p:nvPr>
            <p:ph type="ftr" idx="11"/>
          </p:nvPr>
        </p:nvSpPr>
        <p:spPr>
          <a:xfrm>
            <a:off x="4038600" y="60991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94"/>
          <p:cNvSpPr txBox="1">
            <a:spLocks noGrp="1"/>
          </p:cNvSpPr>
          <p:nvPr>
            <p:ph type="sldNum" idx="12"/>
          </p:nvPr>
        </p:nvSpPr>
        <p:spPr>
          <a:xfrm>
            <a:off x="9124954" y="609917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vå delar">
  <p:cSld name="Två delar">
    <p:spTree>
      <p:nvGrpSpPr>
        <p:cNvPr id="1" name="Shape 206"/>
        <p:cNvGrpSpPr/>
        <p:nvPr/>
      </p:nvGrpSpPr>
      <p:grpSpPr>
        <a:xfrm>
          <a:off x="0" y="0"/>
          <a:ext cx="0" cy="0"/>
          <a:chOff x="0" y="0"/>
          <a:chExt cx="0" cy="0"/>
        </a:xfrm>
      </p:grpSpPr>
      <p:sp>
        <p:nvSpPr>
          <p:cNvPr id="207" name="Google Shape;207;p95"/>
          <p:cNvSpPr txBox="1">
            <a:spLocks noGrp="1"/>
          </p:cNvSpPr>
          <p:nvPr>
            <p:ph type="body" idx="1"/>
          </p:nvPr>
        </p:nvSpPr>
        <p:spPr>
          <a:xfrm>
            <a:off x="838200" y="1825625"/>
            <a:ext cx="5181600" cy="35036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95"/>
          <p:cNvSpPr txBox="1">
            <a:spLocks noGrp="1"/>
          </p:cNvSpPr>
          <p:nvPr>
            <p:ph type="body" idx="2"/>
          </p:nvPr>
        </p:nvSpPr>
        <p:spPr>
          <a:xfrm>
            <a:off x="6172200" y="1825625"/>
            <a:ext cx="5181600" cy="35036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95"/>
          <p:cNvSpPr txBox="1">
            <a:spLocks noGrp="1"/>
          </p:cNvSpPr>
          <p:nvPr>
            <p:ph type="dt" idx="10"/>
          </p:nvPr>
        </p:nvSpPr>
        <p:spPr>
          <a:xfrm>
            <a:off x="838200" y="60991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95"/>
          <p:cNvSpPr txBox="1">
            <a:spLocks noGrp="1"/>
          </p:cNvSpPr>
          <p:nvPr>
            <p:ph type="ftr" idx="11"/>
          </p:nvPr>
        </p:nvSpPr>
        <p:spPr>
          <a:xfrm>
            <a:off x="4038600" y="60991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95"/>
          <p:cNvSpPr txBox="1">
            <a:spLocks noGrp="1"/>
          </p:cNvSpPr>
          <p:nvPr>
            <p:ph type="sldNum" idx="12"/>
          </p:nvPr>
        </p:nvSpPr>
        <p:spPr>
          <a:xfrm>
            <a:off x="9124954" y="609917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
        <p:nvSpPr>
          <p:cNvPr id="212" name="Google Shape;212;p95"/>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70C0"/>
              </a:buClr>
              <a:buSzPts val="2400"/>
              <a:buFont typeface="Calibri"/>
              <a:buNone/>
              <a:defRPr>
                <a:solidFill>
                  <a:srgbClr val="0070C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27"/>
        <p:cNvGrpSpPr/>
        <p:nvPr/>
      </p:nvGrpSpPr>
      <p:grpSpPr>
        <a:xfrm>
          <a:off x="0" y="0"/>
          <a:ext cx="0" cy="0"/>
          <a:chOff x="0" y="0"/>
          <a:chExt cx="0" cy="0"/>
        </a:xfrm>
      </p:grpSpPr>
      <p:sp>
        <p:nvSpPr>
          <p:cNvPr id="28" name="Google Shape;28;p1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213"/>
        <p:cNvGrpSpPr/>
        <p:nvPr/>
      </p:nvGrpSpPr>
      <p:grpSpPr>
        <a:xfrm>
          <a:off x="0" y="0"/>
          <a:ext cx="0" cy="0"/>
          <a:chOff x="0" y="0"/>
          <a:chExt cx="0" cy="0"/>
        </a:xfrm>
      </p:grpSpPr>
      <p:sp>
        <p:nvSpPr>
          <p:cNvPr id="214" name="Google Shape;214;p98"/>
          <p:cNvSpPr txBox="1">
            <a:spLocks noGrp="1"/>
          </p:cNvSpPr>
          <p:nvPr>
            <p:ph type="dt" idx="10"/>
          </p:nvPr>
        </p:nvSpPr>
        <p:spPr>
          <a:xfrm>
            <a:off x="838200" y="60991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98"/>
          <p:cNvSpPr txBox="1">
            <a:spLocks noGrp="1"/>
          </p:cNvSpPr>
          <p:nvPr>
            <p:ph type="ftr" idx="11"/>
          </p:nvPr>
        </p:nvSpPr>
        <p:spPr>
          <a:xfrm>
            <a:off x="4038600" y="60991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98"/>
          <p:cNvSpPr txBox="1">
            <a:spLocks noGrp="1"/>
          </p:cNvSpPr>
          <p:nvPr>
            <p:ph type="sldNum" idx="12"/>
          </p:nvPr>
        </p:nvSpPr>
        <p:spPr>
          <a:xfrm>
            <a:off x="9124954" y="609917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217"/>
        <p:cNvGrpSpPr/>
        <p:nvPr/>
      </p:nvGrpSpPr>
      <p:grpSpPr>
        <a:xfrm>
          <a:off x="0" y="0"/>
          <a:ext cx="0" cy="0"/>
          <a:chOff x="0" y="0"/>
          <a:chExt cx="0" cy="0"/>
        </a:xfrm>
      </p:grpSpPr>
      <p:sp>
        <p:nvSpPr>
          <p:cNvPr id="218" name="Google Shape;218;p1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1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0" name="Google Shape;220;p135"/>
          <p:cNvSpPr txBox="1">
            <a:spLocks noGrp="1"/>
          </p:cNvSpPr>
          <p:nvPr>
            <p:ph type="dt" idx="10"/>
          </p:nvPr>
        </p:nvSpPr>
        <p:spPr>
          <a:xfrm>
            <a:off x="838200" y="60991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35"/>
          <p:cNvSpPr txBox="1">
            <a:spLocks noGrp="1"/>
          </p:cNvSpPr>
          <p:nvPr>
            <p:ph type="ftr" idx="11"/>
          </p:nvPr>
        </p:nvSpPr>
        <p:spPr>
          <a:xfrm>
            <a:off x="4038600" y="60991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135"/>
          <p:cNvSpPr txBox="1">
            <a:spLocks noGrp="1"/>
          </p:cNvSpPr>
          <p:nvPr>
            <p:ph type="sldNum" idx="12"/>
          </p:nvPr>
        </p:nvSpPr>
        <p:spPr>
          <a:xfrm>
            <a:off x="9124954" y="609917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Rubrikbild">
  <p:cSld name="1_Rubrikbild">
    <p:spTree>
      <p:nvGrpSpPr>
        <p:cNvPr id="1" name="Shape 223"/>
        <p:cNvGrpSpPr/>
        <p:nvPr/>
      </p:nvGrpSpPr>
      <p:grpSpPr>
        <a:xfrm>
          <a:off x="0" y="0"/>
          <a:ext cx="0" cy="0"/>
          <a:chOff x="0" y="0"/>
          <a:chExt cx="0" cy="0"/>
        </a:xfrm>
      </p:grpSpPr>
      <p:sp>
        <p:nvSpPr>
          <p:cNvPr id="224" name="Google Shape;224;p136"/>
          <p:cNvSpPr txBox="1">
            <a:spLocks noGrp="1"/>
          </p:cNvSpPr>
          <p:nvPr>
            <p:ph type="dt" idx="10"/>
          </p:nvPr>
        </p:nvSpPr>
        <p:spPr>
          <a:xfrm>
            <a:off x="838200" y="609917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36"/>
          <p:cNvSpPr txBox="1">
            <a:spLocks noGrp="1"/>
          </p:cNvSpPr>
          <p:nvPr>
            <p:ph type="ftr" idx="11"/>
          </p:nvPr>
        </p:nvSpPr>
        <p:spPr>
          <a:xfrm>
            <a:off x="4038600" y="609917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36"/>
          <p:cNvSpPr txBox="1">
            <a:spLocks noGrp="1"/>
          </p:cNvSpPr>
          <p:nvPr>
            <p:ph type="sldNum" idx="12"/>
          </p:nvPr>
        </p:nvSpPr>
        <p:spPr>
          <a:xfrm>
            <a:off x="9124954" y="609917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
        <p:nvSpPr>
          <p:cNvPr id="227" name="Google Shape;227;p136"/>
          <p:cNvSpPr txBox="1">
            <a:spLocks noGrp="1"/>
          </p:cNvSpPr>
          <p:nvPr>
            <p:ph type="ctrTitle"/>
          </p:nvPr>
        </p:nvSpPr>
        <p:spPr>
          <a:xfrm>
            <a:off x="1524000" y="4219456"/>
            <a:ext cx="9144000" cy="45243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000"/>
              <a:buFont typeface="Roboto"/>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ubrikbild">
  <p:cSld name="Rubrikbild">
    <p:spTree>
      <p:nvGrpSpPr>
        <p:cNvPr id="1" name="Shape 233"/>
        <p:cNvGrpSpPr/>
        <p:nvPr/>
      </p:nvGrpSpPr>
      <p:grpSpPr>
        <a:xfrm>
          <a:off x="0" y="0"/>
          <a:ext cx="0" cy="0"/>
          <a:chOff x="0" y="0"/>
          <a:chExt cx="0" cy="0"/>
        </a:xfrm>
      </p:grpSpPr>
      <p:sp>
        <p:nvSpPr>
          <p:cNvPr id="234" name="Google Shape;234;p97"/>
          <p:cNvSpPr txBox="1">
            <a:spLocks noGrp="1"/>
          </p:cNvSpPr>
          <p:nvPr>
            <p:ph type="ctrTitle"/>
          </p:nvPr>
        </p:nvSpPr>
        <p:spPr>
          <a:xfrm>
            <a:off x="1524000" y="3243267"/>
            <a:ext cx="9144000" cy="452438"/>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5" name="Google Shape;235;p9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9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9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38" name="Google Shape;238;p97"/>
          <p:cNvSpPr txBox="1">
            <a:spLocks noGrp="1"/>
          </p:cNvSpPr>
          <p:nvPr>
            <p:ph type="body" idx="1"/>
          </p:nvPr>
        </p:nvSpPr>
        <p:spPr>
          <a:xfrm>
            <a:off x="1524000" y="963827"/>
            <a:ext cx="9144000" cy="227944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76CB2"/>
              </a:buClr>
              <a:buSzPts val="6000"/>
              <a:buFont typeface="Arial"/>
              <a:buNone/>
              <a:defRPr sz="6000" b="1" i="0" u="none" strike="noStrike" cap="none">
                <a:solidFill>
                  <a:srgbClr val="476CB2"/>
                </a:solidFill>
                <a:latin typeface="Roboto"/>
                <a:ea typeface="Roboto"/>
                <a:cs typeface="Roboto"/>
                <a:sym typeface="Roboto"/>
              </a:defRPr>
            </a:lvl1pPr>
            <a:lvl2pPr marL="914400" marR="0" lvl="1" indent="-228600" algn="ctr" rtl="0">
              <a:lnSpc>
                <a:spcPct val="90000"/>
              </a:lnSpc>
              <a:spcBef>
                <a:spcPts val="500"/>
              </a:spcBef>
              <a:spcAft>
                <a:spcPts val="0"/>
              </a:spcAft>
              <a:buClr>
                <a:srgbClr val="476CB2"/>
              </a:buClr>
              <a:buSzPts val="6000"/>
              <a:buFont typeface="Arial"/>
              <a:buNone/>
              <a:defRPr sz="6000" b="1" i="0" u="none" strike="noStrike" cap="none">
                <a:solidFill>
                  <a:srgbClr val="476CB2"/>
                </a:solidFill>
                <a:latin typeface="Roboto"/>
                <a:ea typeface="Roboto"/>
                <a:cs typeface="Roboto"/>
                <a:sym typeface="Roboto"/>
              </a:defRPr>
            </a:lvl2pPr>
            <a:lvl3pPr marL="1371600" marR="0" lvl="2" indent="-228600" algn="ctr" rtl="0">
              <a:lnSpc>
                <a:spcPct val="90000"/>
              </a:lnSpc>
              <a:spcBef>
                <a:spcPts val="500"/>
              </a:spcBef>
              <a:spcAft>
                <a:spcPts val="0"/>
              </a:spcAft>
              <a:buClr>
                <a:srgbClr val="476CB2"/>
              </a:buClr>
              <a:buSzPts val="6000"/>
              <a:buFont typeface="Arial"/>
              <a:buNone/>
              <a:defRPr sz="6000" b="1" i="0" u="none" strike="noStrike" cap="none">
                <a:solidFill>
                  <a:srgbClr val="476CB2"/>
                </a:solidFill>
                <a:latin typeface="Roboto"/>
                <a:ea typeface="Roboto"/>
                <a:cs typeface="Roboto"/>
                <a:sym typeface="Roboto"/>
              </a:defRPr>
            </a:lvl3pPr>
            <a:lvl4pPr marL="1828800" marR="0" lvl="3" indent="-228600" algn="ctr" rtl="0">
              <a:lnSpc>
                <a:spcPct val="90000"/>
              </a:lnSpc>
              <a:spcBef>
                <a:spcPts val="500"/>
              </a:spcBef>
              <a:spcAft>
                <a:spcPts val="0"/>
              </a:spcAft>
              <a:buClr>
                <a:srgbClr val="476CB2"/>
              </a:buClr>
              <a:buSzPts val="6000"/>
              <a:buFont typeface="Arial"/>
              <a:buNone/>
              <a:defRPr sz="6000" b="1" i="0" u="none" strike="noStrike" cap="none">
                <a:solidFill>
                  <a:srgbClr val="476CB2"/>
                </a:solidFill>
                <a:latin typeface="Roboto"/>
                <a:ea typeface="Roboto"/>
                <a:cs typeface="Roboto"/>
                <a:sym typeface="Roboto"/>
              </a:defRPr>
            </a:lvl4pPr>
            <a:lvl5pPr marL="2286000" marR="0" lvl="4" indent="-228600" algn="ctr" rtl="0">
              <a:lnSpc>
                <a:spcPct val="90000"/>
              </a:lnSpc>
              <a:spcBef>
                <a:spcPts val="500"/>
              </a:spcBef>
              <a:spcAft>
                <a:spcPts val="0"/>
              </a:spcAft>
              <a:buClr>
                <a:srgbClr val="476CB2"/>
              </a:buClr>
              <a:buSzPts val="6000"/>
              <a:buFont typeface="Arial"/>
              <a:buNone/>
              <a:defRPr sz="6000" b="1" i="0" u="none" strike="noStrike" cap="none">
                <a:solidFill>
                  <a:srgbClr val="476CB2"/>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Rubrikbild">
  <p:cSld name="1_Rubrikbild">
    <p:spTree>
      <p:nvGrpSpPr>
        <p:cNvPr id="1" name="Shape 239"/>
        <p:cNvGrpSpPr/>
        <p:nvPr/>
      </p:nvGrpSpPr>
      <p:grpSpPr>
        <a:xfrm>
          <a:off x="0" y="0"/>
          <a:ext cx="0" cy="0"/>
          <a:chOff x="0" y="0"/>
          <a:chExt cx="0" cy="0"/>
        </a:xfrm>
      </p:grpSpPr>
      <p:sp>
        <p:nvSpPr>
          <p:cNvPr id="240" name="Google Shape;240;p13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13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13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Rubrikbild">
  <p:cSld name="Rubrikbild">
    <p:spTree>
      <p:nvGrpSpPr>
        <p:cNvPr id="1" name="Shape 248"/>
        <p:cNvGrpSpPr/>
        <p:nvPr/>
      </p:nvGrpSpPr>
      <p:grpSpPr>
        <a:xfrm>
          <a:off x="0" y="0"/>
          <a:ext cx="0" cy="0"/>
          <a:chOff x="0" y="0"/>
          <a:chExt cx="0" cy="0"/>
        </a:xfrm>
      </p:grpSpPr>
      <p:sp>
        <p:nvSpPr>
          <p:cNvPr id="249" name="Google Shape;249;p100"/>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100"/>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00"/>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
        <p:nvSpPr>
          <p:cNvPr id="252" name="Google Shape;252;p100"/>
          <p:cNvSpPr txBox="1">
            <a:spLocks noGrp="1"/>
          </p:cNvSpPr>
          <p:nvPr>
            <p:ph type="ctrTitle"/>
          </p:nvPr>
        </p:nvSpPr>
        <p:spPr>
          <a:xfrm>
            <a:off x="1524000" y="4219456"/>
            <a:ext cx="9144000" cy="452438"/>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tartsida 1">
  <p:cSld name="Startsida 1">
    <p:bg>
      <p:bgPr>
        <a:solidFill>
          <a:srgbClr val="F8F7F7"/>
        </a:solidFill>
        <a:effectLst/>
      </p:bgPr>
    </p:bg>
    <p:spTree>
      <p:nvGrpSpPr>
        <p:cNvPr id="1" name="Shape 258"/>
        <p:cNvGrpSpPr/>
        <p:nvPr/>
      </p:nvGrpSpPr>
      <p:grpSpPr>
        <a:xfrm>
          <a:off x="0" y="0"/>
          <a:ext cx="0" cy="0"/>
          <a:chOff x="0" y="0"/>
          <a:chExt cx="0" cy="0"/>
        </a:xfrm>
      </p:grpSpPr>
      <p:sp>
        <p:nvSpPr>
          <p:cNvPr id="259" name="Google Shape;259;p102"/>
          <p:cNvSpPr/>
          <p:nvPr/>
        </p:nvSpPr>
        <p:spPr>
          <a:xfrm>
            <a:off x="7157360" y="2576471"/>
            <a:ext cx="941011" cy="941011"/>
          </a:xfrm>
          <a:prstGeom prst="rect">
            <a:avLst/>
          </a:prstGeom>
          <a:solidFill>
            <a:srgbClr val="0040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0" name="Google Shape;260;p102"/>
          <p:cNvSpPr/>
          <p:nvPr/>
        </p:nvSpPr>
        <p:spPr>
          <a:xfrm>
            <a:off x="-25637" y="731217"/>
            <a:ext cx="6251293" cy="3717969"/>
          </a:xfrm>
          <a:prstGeom prst="rect">
            <a:avLst/>
          </a:prstGeom>
          <a:solidFill>
            <a:srgbClr val="F6E3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1" name="Google Shape;261;p102"/>
          <p:cNvSpPr/>
          <p:nvPr/>
        </p:nvSpPr>
        <p:spPr>
          <a:xfrm>
            <a:off x="5293952" y="3517482"/>
            <a:ext cx="1863408" cy="186340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Google Shape;262;p102"/>
          <p:cNvSpPr txBox="1">
            <a:spLocks noGrp="1"/>
          </p:cNvSpPr>
          <p:nvPr>
            <p:ph type="ctrTitle"/>
          </p:nvPr>
        </p:nvSpPr>
        <p:spPr>
          <a:xfrm>
            <a:off x="432151" y="1036705"/>
            <a:ext cx="5271531" cy="125714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4000"/>
              <a:buFont typeface="Trebuchet M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102"/>
          <p:cNvSpPr txBox="1">
            <a:spLocks noGrp="1"/>
          </p:cNvSpPr>
          <p:nvPr>
            <p:ph type="subTitle" idx="1"/>
          </p:nvPr>
        </p:nvSpPr>
        <p:spPr>
          <a:xfrm>
            <a:off x="432152" y="2457360"/>
            <a:ext cx="5271530" cy="58921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rgbClr val="124261"/>
              </a:buClr>
              <a:buSzPts val="2000"/>
              <a:buNone/>
              <a:defRPr sz="2000"/>
            </a:lvl1pPr>
            <a:lvl2pPr lvl="1" algn="ctr">
              <a:lnSpc>
                <a:spcPct val="100000"/>
              </a:lnSpc>
              <a:spcBef>
                <a:spcPts val="500"/>
              </a:spcBef>
              <a:spcAft>
                <a:spcPts val="0"/>
              </a:spcAft>
              <a:buClr>
                <a:srgbClr val="124261"/>
              </a:buClr>
              <a:buSzPts val="2000"/>
              <a:buNone/>
              <a:defRPr sz="2000"/>
            </a:lvl2pPr>
            <a:lvl3pPr lvl="2" algn="ctr">
              <a:lnSpc>
                <a:spcPct val="100000"/>
              </a:lnSpc>
              <a:spcBef>
                <a:spcPts val="500"/>
              </a:spcBef>
              <a:spcAft>
                <a:spcPts val="0"/>
              </a:spcAft>
              <a:buClr>
                <a:srgbClr val="124261"/>
              </a:buClr>
              <a:buSzPts val="1800"/>
              <a:buNone/>
              <a:defRPr sz="1800"/>
            </a:lvl3pPr>
            <a:lvl4pPr lvl="3" algn="ctr">
              <a:lnSpc>
                <a:spcPct val="100000"/>
              </a:lnSpc>
              <a:spcBef>
                <a:spcPts val="500"/>
              </a:spcBef>
              <a:spcAft>
                <a:spcPts val="0"/>
              </a:spcAft>
              <a:buClr>
                <a:srgbClr val="124261"/>
              </a:buClr>
              <a:buSzPts val="1600"/>
              <a:buNone/>
              <a:defRPr sz="1600"/>
            </a:lvl4pPr>
            <a:lvl5pPr lvl="4" algn="ctr">
              <a:lnSpc>
                <a:spcPct val="100000"/>
              </a:lnSpc>
              <a:spcBef>
                <a:spcPts val="500"/>
              </a:spcBef>
              <a:spcAft>
                <a:spcPts val="0"/>
              </a:spcAft>
              <a:buClr>
                <a:srgbClr val="12426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4" name="Google Shape;264;p102"/>
          <p:cNvSpPr txBox="1">
            <a:spLocks noGrp="1"/>
          </p:cNvSpPr>
          <p:nvPr>
            <p:ph type="body" idx="2"/>
          </p:nvPr>
        </p:nvSpPr>
        <p:spPr>
          <a:xfrm>
            <a:off x="432151" y="3811425"/>
            <a:ext cx="5271737" cy="3440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400"/>
              <a:buNone/>
              <a:defRPr sz="1400"/>
            </a:lvl1pPr>
            <a:lvl2pPr marL="914400" lvl="1" indent="-342900" algn="l">
              <a:lnSpc>
                <a:spcPct val="100000"/>
              </a:lnSpc>
              <a:spcBef>
                <a:spcPts val="500"/>
              </a:spcBef>
              <a:spcAft>
                <a:spcPts val="0"/>
              </a:spcAft>
              <a:buClr>
                <a:srgbClr val="124261"/>
              </a:buClr>
              <a:buSzPts val="1800"/>
              <a:buChar char="•"/>
              <a:defRPr/>
            </a:lvl2pPr>
            <a:lvl3pPr marL="1371600" lvl="2" indent="-342900" algn="l">
              <a:lnSpc>
                <a:spcPct val="100000"/>
              </a:lnSpc>
              <a:spcBef>
                <a:spcPts val="500"/>
              </a:spcBef>
              <a:spcAft>
                <a:spcPts val="0"/>
              </a:spcAft>
              <a:buClr>
                <a:srgbClr val="124261"/>
              </a:buClr>
              <a:buSzPts val="1800"/>
              <a:buChar char="•"/>
              <a:defRPr/>
            </a:lvl3pPr>
            <a:lvl4pPr marL="1828800" lvl="3" indent="-342900" algn="l">
              <a:lnSpc>
                <a:spcPct val="100000"/>
              </a:lnSpc>
              <a:spcBef>
                <a:spcPts val="500"/>
              </a:spcBef>
              <a:spcAft>
                <a:spcPts val="0"/>
              </a:spcAft>
              <a:buClr>
                <a:srgbClr val="124261"/>
              </a:buClr>
              <a:buSzPts val="1800"/>
              <a:buChar char="•"/>
              <a:defRPr/>
            </a:lvl4pPr>
            <a:lvl5pPr marL="2286000" lvl="4" indent="-342900" algn="l">
              <a:lnSpc>
                <a:spcPct val="100000"/>
              </a:lnSpc>
              <a:spcBef>
                <a:spcPts val="500"/>
              </a:spcBef>
              <a:spcAft>
                <a:spcPts val="0"/>
              </a:spcAft>
              <a:buClr>
                <a:srgbClr val="12426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5" name="Google Shape;265;p102" descr="Svenska ESF-rådets logotyp"/>
          <p:cNvPicPr preferRelativeResize="0"/>
          <p:nvPr/>
        </p:nvPicPr>
        <p:blipFill rotWithShape="1">
          <a:blip r:embed="rId2">
            <a:alphaModFix/>
          </a:blip>
          <a:srcRect/>
          <a:stretch/>
        </p:blipFill>
        <p:spPr>
          <a:xfrm>
            <a:off x="9314916" y="5776393"/>
            <a:ext cx="2375731" cy="648319"/>
          </a:xfrm>
          <a:prstGeom prst="rect">
            <a:avLst/>
          </a:prstGeom>
          <a:noFill/>
          <a:ln>
            <a:noFill/>
          </a:ln>
        </p:spPr>
      </p:pic>
      <p:pic>
        <p:nvPicPr>
          <p:cNvPr id="266" name="Google Shape;266;p102" descr="EU-flagga&#10;Europeiska unionen&#10;Europeiska socialfonden"/>
          <p:cNvPicPr preferRelativeResize="0"/>
          <p:nvPr/>
        </p:nvPicPr>
        <p:blipFill rotWithShape="1">
          <a:blip r:embed="rId3">
            <a:alphaModFix/>
          </a:blip>
          <a:srcRect/>
          <a:stretch/>
        </p:blipFill>
        <p:spPr>
          <a:xfrm>
            <a:off x="10464195" y="426471"/>
            <a:ext cx="1260143" cy="113491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Utfallande bild">
  <p:cSld name="Utfallande bild">
    <p:spTree>
      <p:nvGrpSpPr>
        <p:cNvPr id="1" name="Shape 267"/>
        <p:cNvGrpSpPr/>
        <p:nvPr/>
      </p:nvGrpSpPr>
      <p:grpSpPr>
        <a:xfrm>
          <a:off x="0" y="0"/>
          <a:ext cx="0" cy="0"/>
          <a:chOff x="0" y="0"/>
          <a:chExt cx="0" cy="0"/>
        </a:xfrm>
      </p:grpSpPr>
      <p:sp>
        <p:nvSpPr>
          <p:cNvPr id="268" name="Google Shape;268;p103"/>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tartsida 2">
  <p:cSld name="Startsida 2">
    <p:bg>
      <p:bgPr>
        <a:solidFill>
          <a:srgbClr val="F8F7F7"/>
        </a:solidFill>
        <a:effectLst/>
      </p:bgPr>
    </p:bg>
    <p:spTree>
      <p:nvGrpSpPr>
        <p:cNvPr id="1" name="Shape 269"/>
        <p:cNvGrpSpPr/>
        <p:nvPr/>
      </p:nvGrpSpPr>
      <p:grpSpPr>
        <a:xfrm>
          <a:off x="0" y="0"/>
          <a:ext cx="0" cy="0"/>
          <a:chOff x="0" y="0"/>
          <a:chExt cx="0" cy="0"/>
        </a:xfrm>
      </p:grpSpPr>
      <p:sp>
        <p:nvSpPr>
          <p:cNvPr id="270" name="Google Shape;270;p138"/>
          <p:cNvSpPr/>
          <p:nvPr/>
        </p:nvSpPr>
        <p:spPr>
          <a:xfrm>
            <a:off x="7157360" y="2576471"/>
            <a:ext cx="941011" cy="941011"/>
          </a:xfrm>
          <a:prstGeom prst="rect">
            <a:avLst/>
          </a:prstGeom>
          <a:solidFill>
            <a:srgbClr val="0040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1" name="Google Shape;271;p138"/>
          <p:cNvSpPr/>
          <p:nvPr/>
        </p:nvSpPr>
        <p:spPr>
          <a:xfrm>
            <a:off x="-25637" y="731217"/>
            <a:ext cx="6251293" cy="371796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138"/>
          <p:cNvSpPr/>
          <p:nvPr/>
        </p:nvSpPr>
        <p:spPr>
          <a:xfrm>
            <a:off x="5293952" y="3517482"/>
            <a:ext cx="1863408" cy="1863408"/>
          </a:xfrm>
          <a:prstGeom prst="rect">
            <a:avLst/>
          </a:prstGeom>
          <a:solidFill>
            <a:srgbClr val="8B47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3" name="Google Shape;273;p138"/>
          <p:cNvSpPr txBox="1">
            <a:spLocks noGrp="1"/>
          </p:cNvSpPr>
          <p:nvPr>
            <p:ph type="ctrTitle"/>
          </p:nvPr>
        </p:nvSpPr>
        <p:spPr>
          <a:xfrm>
            <a:off x="432151" y="1036705"/>
            <a:ext cx="5271531" cy="125714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4000"/>
              <a:buFont typeface="Trebuchet M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138"/>
          <p:cNvSpPr txBox="1">
            <a:spLocks noGrp="1"/>
          </p:cNvSpPr>
          <p:nvPr>
            <p:ph type="subTitle" idx="1"/>
          </p:nvPr>
        </p:nvSpPr>
        <p:spPr>
          <a:xfrm>
            <a:off x="432152" y="2457360"/>
            <a:ext cx="5271530" cy="58921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rgbClr val="124261"/>
              </a:buClr>
              <a:buSzPts val="2000"/>
              <a:buNone/>
              <a:defRPr sz="2000"/>
            </a:lvl1pPr>
            <a:lvl2pPr lvl="1" algn="ctr">
              <a:lnSpc>
                <a:spcPct val="100000"/>
              </a:lnSpc>
              <a:spcBef>
                <a:spcPts val="500"/>
              </a:spcBef>
              <a:spcAft>
                <a:spcPts val="0"/>
              </a:spcAft>
              <a:buClr>
                <a:srgbClr val="124261"/>
              </a:buClr>
              <a:buSzPts val="2000"/>
              <a:buNone/>
              <a:defRPr sz="2000"/>
            </a:lvl2pPr>
            <a:lvl3pPr lvl="2" algn="ctr">
              <a:lnSpc>
                <a:spcPct val="100000"/>
              </a:lnSpc>
              <a:spcBef>
                <a:spcPts val="500"/>
              </a:spcBef>
              <a:spcAft>
                <a:spcPts val="0"/>
              </a:spcAft>
              <a:buClr>
                <a:srgbClr val="124261"/>
              </a:buClr>
              <a:buSzPts val="1800"/>
              <a:buNone/>
              <a:defRPr sz="1800"/>
            </a:lvl3pPr>
            <a:lvl4pPr lvl="3" algn="ctr">
              <a:lnSpc>
                <a:spcPct val="100000"/>
              </a:lnSpc>
              <a:spcBef>
                <a:spcPts val="500"/>
              </a:spcBef>
              <a:spcAft>
                <a:spcPts val="0"/>
              </a:spcAft>
              <a:buClr>
                <a:srgbClr val="124261"/>
              </a:buClr>
              <a:buSzPts val="1600"/>
              <a:buNone/>
              <a:defRPr sz="1600"/>
            </a:lvl4pPr>
            <a:lvl5pPr lvl="4" algn="ctr">
              <a:lnSpc>
                <a:spcPct val="100000"/>
              </a:lnSpc>
              <a:spcBef>
                <a:spcPts val="500"/>
              </a:spcBef>
              <a:spcAft>
                <a:spcPts val="0"/>
              </a:spcAft>
              <a:buClr>
                <a:srgbClr val="12426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5" name="Google Shape;275;p138"/>
          <p:cNvSpPr txBox="1">
            <a:spLocks noGrp="1"/>
          </p:cNvSpPr>
          <p:nvPr>
            <p:ph type="body" idx="2"/>
          </p:nvPr>
        </p:nvSpPr>
        <p:spPr>
          <a:xfrm>
            <a:off x="432151" y="3811425"/>
            <a:ext cx="5271737" cy="3440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400"/>
              <a:buNone/>
              <a:defRPr sz="1400"/>
            </a:lvl1pPr>
            <a:lvl2pPr marL="914400" lvl="1" indent="-342900" algn="l">
              <a:lnSpc>
                <a:spcPct val="100000"/>
              </a:lnSpc>
              <a:spcBef>
                <a:spcPts val="500"/>
              </a:spcBef>
              <a:spcAft>
                <a:spcPts val="0"/>
              </a:spcAft>
              <a:buClr>
                <a:srgbClr val="124261"/>
              </a:buClr>
              <a:buSzPts val="1800"/>
              <a:buChar char="•"/>
              <a:defRPr/>
            </a:lvl2pPr>
            <a:lvl3pPr marL="1371600" lvl="2" indent="-342900" algn="l">
              <a:lnSpc>
                <a:spcPct val="100000"/>
              </a:lnSpc>
              <a:spcBef>
                <a:spcPts val="500"/>
              </a:spcBef>
              <a:spcAft>
                <a:spcPts val="0"/>
              </a:spcAft>
              <a:buClr>
                <a:srgbClr val="124261"/>
              </a:buClr>
              <a:buSzPts val="1800"/>
              <a:buChar char="•"/>
              <a:defRPr/>
            </a:lvl3pPr>
            <a:lvl4pPr marL="1828800" lvl="3" indent="-342900" algn="l">
              <a:lnSpc>
                <a:spcPct val="100000"/>
              </a:lnSpc>
              <a:spcBef>
                <a:spcPts val="500"/>
              </a:spcBef>
              <a:spcAft>
                <a:spcPts val="0"/>
              </a:spcAft>
              <a:buClr>
                <a:srgbClr val="124261"/>
              </a:buClr>
              <a:buSzPts val="1800"/>
              <a:buChar char="•"/>
              <a:defRPr/>
            </a:lvl4pPr>
            <a:lvl5pPr marL="2286000" lvl="4" indent="-342900" algn="l">
              <a:lnSpc>
                <a:spcPct val="100000"/>
              </a:lnSpc>
              <a:spcBef>
                <a:spcPts val="500"/>
              </a:spcBef>
              <a:spcAft>
                <a:spcPts val="0"/>
              </a:spcAft>
              <a:buClr>
                <a:srgbClr val="12426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6" name="Google Shape;276;p138" descr="Svenska ESF-rådets logotyp"/>
          <p:cNvPicPr preferRelativeResize="0"/>
          <p:nvPr/>
        </p:nvPicPr>
        <p:blipFill rotWithShape="1">
          <a:blip r:embed="rId2">
            <a:alphaModFix/>
          </a:blip>
          <a:srcRect/>
          <a:stretch/>
        </p:blipFill>
        <p:spPr>
          <a:xfrm>
            <a:off x="9314916" y="5776393"/>
            <a:ext cx="2375731" cy="648319"/>
          </a:xfrm>
          <a:prstGeom prst="rect">
            <a:avLst/>
          </a:prstGeom>
          <a:noFill/>
          <a:ln>
            <a:noFill/>
          </a:ln>
        </p:spPr>
      </p:pic>
      <p:pic>
        <p:nvPicPr>
          <p:cNvPr id="277" name="Google Shape;277;p138" descr="EU-flagga&#10;Europeiska unionen&#10;Europeiska socialfonden"/>
          <p:cNvPicPr preferRelativeResize="0"/>
          <p:nvPr/>
        </p:nvPicPr>
        <p:blipFill rotWithShape="1">
          <a:blip r:embed="rId3">
            <a:alphaModFix/>
          </a:blip>
          <a:srcRect/>
          <a:stretch/>
        </p:blipFill>
        <p:spPr>
          <a:xfrm>
            <a:off x="10464195" y="426471"/>
            <a:ext cx="1260143" cy="113491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Kapitelsida – Blå">
  <p:cSld name="Kapitelsida – Blå">
    <p:bg>
      <p:bgPr>
        <a:solidFill>
          <a:srgbClr val="A9D1DA"/>
        </a:solidFill>
        <a:effectLst/>
      </p:bgPr>
    </p:bg>
    <p:spTree>
      <p:nvGrpSpPr>
        <p:cNvPr id="1" name="Shape 278"/>
        <p:cNvGrpSpPr/>
        <p:nvPr/>
      </p:nvGrpSpPr>
      <p:grpSpPr>
        <a:xfrm>
          <a:off x="0" y="0"/>
          <a:ext cx="0" cy="0"/>
          <a:chOff x="0" y="0"/>
          <a:chExt cx="0" cy="0"/>
        </a:xfrm>
      </p:grpSpPr>
      <p:sp>
        <p:nvSpPr>
          <p:cNvPr id="279" name="Google Shape;279;p139"/>
          <p:cNvSpPr txBox="1">
            <a:spLocks noGrp="1"/>
          </p:cNvSpPr>
          <p:nvPr>
            <p:ph type="ctrTitle"/>
          </p:nvPr>
        </p:nvSpPr>
        <p:spPr>
          <a:xfrm>
            <a:off x="662400" y="1289648"/>
            <a:ext cx="6516998" cy="165576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4000"/>
              <a:buFont typeface="Trebuchet M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139"/>
          <p:cNvSpPr txBox="1">
            <a:spLocks noGrp="1"/>
          </p:cNvSpPr>
          <p:nvPr>
            <p:ph type="subTitle" idx="1"/>
          </p:nvPr>
        </p:nvSpPr>
        <p:spPr>
          <a:xfrm>
            <a:off x="662400" y="2961907"/>
            <a:ext cx="6516998" cy="9293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rgbClr val="124261"/>
              </a:buClr>
              <a:buSzPts val="2500"/>
              <a:buNone/>
              <a:defRPr sz="2500"/>
            </a:lvl1pPr>
            <a:lvl2pPr lvl="1" algn="ctr">
              <a:lnSpc>
                <a:spcPct val="100000"/>
              </a:lnSpc>
              <a:spcBef>
                <a:spcPts val="500"/>
              </a:spcBef>
              <a:spcAft>
                <a:spcPts val="0"/>
              </a:spcAft>
              <a:buClr>
                <a:srgbClr val="124261"/>
              </a:buClr>
              <a:buSzPts val="2000"/>
              <a:buNone/>
              <a:defRPr sz="2000"/>
            </a:lvl2pPr>
            <a:lvl3pPr lvl="2" algn="ctr">
              <a:lnSpc>
                <a:spcPct val="100000"/>
              </a:lnSpc>
              <a:spcBef>
                <a:spcPts val="500"/>
              </a:spcBef>
              <a:spcAft>
                <a:spcPts val="0"/>
              </a:spcAft>
              <a:buClr>
                <a:srgbClr val="124261"/>
              </a:buClr>
              <a:buSzPts val="1800"/>
              <a:buNone/>
              <a:defRPr sz="1800"/>
            </a:lvl3pPr>
            <a:lvl4pPr lvl="3" algn="ctr">
              <a:lnSpc>
                <a:spcPct val="100000"/>
              </a:lnSpc>
              <a:spcBef>
                <a:spcPts val="500"/>
              </a:spcBef>
              <a:spcAft>
                <a:spcPts val="0"/>
              </a:spcAft>
              <a:buClr>
                <a:srgbClr val="124261"/>
              </a:buClr>
              <a:buSzPts val="1600"/>
              <a:buNone/>
              <a:defRPr sz="1600"/>
            </a:lvl4pPr>
            <a:lvl5pPr lvl="4" algn="ctr">
              <a:lnSpc>
                <a:spcPct val="100000"/>
              </a:lnSpc>
              <a:spcBef>
                <a:spcPts val="500"/>
              </a:spcBef>
              <a:spcAft>
                <a:spcPts val="0"/>
              </a:spcAft>
              <a:buClr>
                <a:srgbClr val="12426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1" name="Google Shape;281;p139"/>
          <p:cNvPicPr preferRelativeResize="0"/>
          <p:nvPr/>
        </p:nvPicPr>
        <p:blipFill rotWithShape="1">
          <a:blip r:embed="rId2">
            <a:alphaModFix/>
          </a:blip>
          <a:srcRect/>
          <a:stretch/>
        </p:blipFill>
        <p:spPr>
          <a:xfrm>
            <a:off x="7896804" y="2245259"/>
            <a:ext cx="4295196" cy="46127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33"/>
        <p:cNvGrpSpPr/>
        <p:nvPr/>
      </p:nvGrpSpPr>
      <p:grpSpPr>
        <a:xfrm>
          <a:off x="0" y="0"/>
          <a:ext cx="0" cy="0"/>
          <a:chOff x="0" y="0"/>
          <a:chExt cx="0" cy="0"/>
        </a:xfrm>
      </p:grpSpPr>
      <p:sp>
        <p:nvSpPr>
          <p:cNvPr id="34" name="Google Shape;34;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Kapitelsida – Grön" type="title">
  <p:cSld name="TITLE">
    <p:bg>
      <p:bgPr>
        <a:solidFill>
          <a:srgbClr val="B7CF83"/>
        </a:solidFill>
        <a:effectLst/>
      </p:bgPr>
    </p:bg>
    <p:spTree>
      <p:nvGrpSpPr>
        <p:cNvPr id="1" name="Shape 282"/>
        <p:cNvGrpSpPr/>
        <p:nvPr/>
      </p:nvGrpSpPr>
      <p:grpSpPr>
        <a:xfrm>
          <a:off x="0" y="0"/>
          <a:ext cx="0" cy="0"/>
          <a:chOff x="0" y="0"/>
          <a:chExt cx="0" cy="0"/>
        </a:xfrm>
      </p:grpSpPr>
      <p:sp>
        <p:nvSpPr>
          <p:cNvPr id="283" name="Google Shape;283;p140"/>
          <p:cNvSpPr txBox="1">
            <a:spLocks noGrp="1"/>
          </p:cNvSpPr>
          <p:nvPr>
            <p:ph type="ctrTitle"/>
          </p:nvPr>
        </p:nvSpPr>
        <p:spPr>
          <a:xfrm>
            <a:off x="662400" y="1289913"/>
            <a:ext cx="5812325" cy="165576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4000"/>
              <a:buFont typeface="Trebuchet M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140"/>
          <p:cNvSpPr txBox="1">
            <a:spLocks noGrp="1"/>
          </p:cNvSpPr>
          <p:nvPr>
            <p:ph type="subTitle" idx="1"/>
          </p:nvPr>
        </p:nvSpPr>
        <p:spPr>
          <a:xfrm>
            <a:off x="660903" y="2964339"/>
            <a:ext cx="5812325" cy="9293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rgbClr val="124261"/>
              </a:buClr>
              <a:buSzPts val="2500"/>
              <a:buNone/>
              <a:defRPr sz="2500"/>
            </a:lvl1pPr>
            <a:lvl2pPr lvl="1" algn="ctr">
              <a:lnSpc>
                <a:spcPct val="100000"/>
              </a:lnSpc>
              <a:spcBef>
                <a:spcPts val="500"/>
              </a:spcBef>
              <a:spcAft>
                <a:spcPts val="0"/>
              </a:spcAft>
              <a:buClr>
                <a:srgbClr val="124261"/>
              </a:buClr>
              <a:buSzPts val="2000"/>
              <a:buNone/>
              <a:defRPr sz="2000"/>
            </a:lvl2pPr>
            <a:lvl3pPr lvl="2" algn="ctr">
              <a:lnSpc>
                <a:spcPct val="100000"/>
              </a:lnSpc>
              <a:spcBef>
                <a:spcPts val="500"/>
              </a:spcBef>
              <a:spcAft>
                <a:spcPts val="0"/>
              </a:spcAft>
              <a:buClr>
                <a:srgbClr val="124261"/>
              </a:buClr>
              <a:buSzPts val="1800"/>
              <a:buNone/>
              <a:defRPr sz="1800"/>
            </a:lvl3pPr>
            <a:lvl4pPr lvl="3" algn="ctr">
              <a:lnSpc>
                <a:spcPct val="100000"/>
              </a:lnSpc>
              <a:spcBef>
                <a:spcPts val="500"/>
              </a:spcBef>
              <a:spcAft>
                <a:spcPts val="0"/>
              </a:spcAft>
              <a:buClr>
                <a:srgbClr val="124261"/>
              </a:buClr>
              <a:buSzPts val="1600"/>
              <a:buNone/>
              <a:defRPr sz="1600"/>
            </a:lvl4pPr>
            <a:lvl5pPr lvl="4" algn="ctr">
              <a:lnSpc>
                <a:spcPct val="100000"/>
              </a:lnSpc>
              <a:spcBef>
                <a:spcPts val="500"/>
              </a:spcBef>
              <a:spcAft>
                <a:spcPts val="0"/>
              </a:spcAft>
              <a:buClr>
                <a:srgbClr val="12426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5" name="Google Shape;285;p140"/>
          <p:cNvPicPr preferRelativeResize="0"/>
          <p:nvPr/>
        </p:nvPicPr>
        <p:blipFill rotWithShape="1">
          <a:blip r:embed="rId2">
            <a:alphaModFix/>
          </a:blip>
          <a:srcRect/>
          <a:stretch/>
        </p:blipFill>
        <p:spPr>
          <a:xfrm>
            <a:off x="7896804" y="2245258"/>
            <a:ext cx="4295197" cy="461274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Kapitelsida – Gul">
  <p:cSld name="Kapitelsida – Gul">
    <p:bg>
      <p:bgPr>
        <a:solidFill>
          <a:srgbClr val="F9E06C"/>
        </a:solidFill>
        <a:effectLst/>
      </p:bgPr>
    </p:bg>
    <p:spTree>
      <p:nvGrpSpPr>
        <p:cNvPr id="1" name="Shape 286"/>
        <p:cNvGrpSpPr/>
        <p:nvPr/>
      </p:nvGrpSpPr>
      <p:grpSpPr>
        <a:xfrm>
          <a:off x="0" y="0"/>
          <a:ext cx="0" cy="0"/>
          <a:chOff x="0" y="0"/>
          <a:chExt cx="0" cy="0"/>
        </a:xfrm>
      </p:grpSpPr>
      <p:sp>
        <p:nvSpPr>
          <p:cNvPr id="287" name="Google Shape;287;p141"/>
          <p:cNvSpPr txBox="1">
            <a:spLocks noGrp="1"/>
          </p:cNvSpPr>
          <p:nvPr>
            <p:ph type="ctrTitle"/>
          </p:nvPr>
        </p:nvSpPr>
        <p:spPr>
          <a:xfrm>
            <a:off x="662400" y="1289913"/>
            <a:ext cx="5812325" cy="165576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4000"/>
              <a:buFont typeface="Trebuchet M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141"/>
          <p:cNvSpPr txBox="1">
            <a:spLocks noGrp="1"/>
          </p:cNvSpPr>
          <p:nvPr>
            <p:ph type="subTitle" idx="1"/>
          </p:nvPr>
        </p:nvSpPr>
        <p:spPr>
          <a:xfrm>
            <a:off x="660903" y="2964339"/>
            <a:ext cx="5812325" cy="9293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rgbClr val="124261"/>
              </a:buClr>
              <a:buSzPts val="2500"/>
              <a:buNone/>
              <a:defRPr sz="2500"/>
            </a:lvl1pPr>
            <a:lvl2pPr lvl="1" algn="ctr">
              <a:lnSpc>
                <a:spcPct val="100000"/>
              </a:lnSpc>
              <a:spcBef>
                <a:spcPts val="500"/>
              </a:spcBef>
              <a:spcAft>
                <a:spcPts val="0"/>
              </a:spcAft>
              <a:buClr>
                <a:srgbClr val="124261"/>
              </a:buClr>
              <a:buSzPts val="2000"/>
              <a:buNone/>
              <a:defRPr sz="2000"/>
            </a:lvl2pPr>
            <a:lvl3pPr lvl="2" algn="ctr">
              <a:lnSpc>
                <a:spcPct val="100000"/>
              </a:lnSpc>
              <a:spcBef>
                <a:spcPts val="500"/>
              </a:spcBef>
              <a:spcAft>
                <a:spcPts val="0"/>
              </a:spcAft>
              <a:buClr>
                <a:srgbClr val="124261"/>
              </a:buClr>
              <a:buSzPts val="1800"/>
              <a:buNone/>
              <a:defRPr sz="1800"/>
            </a:lvl3pPr>
            <a:lvl4pPr lvl="3" algn="ctr">
              <a:lnSpc>
                <a:spcPct val="100000"/>
              </a:lnSpc>
              <a:spcBef>
                <a:spcPts val="500"/>
              </a:spcBef>
              <a:spcAft>
                <a:spcPts val="0"/>
              </a:spcAft>
              <a:buClr>
                <a:srgbClr val="124261"/>
              </a:buClr>
              <a:buSzPts val="1600"/>
              <a:buNone/>
              <a:defRPr sz="1600"/>
            </a:lvl4pPr>
            <a:lvl5pPr lvl="4" algn="ctr">
              <a:lnSpc>
                <a:spcPct val="100000"/>
              </a:lnSpc>
              <a:spcBef>
                <a:spcPts val="500"/>
              </a:spcBef>
              <a:spcAft>
                <a:spcPts val="0"/>
              </a:spcAft>
              <a:buClr>
                <a:srgbClr val="12426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9" name="Google Shape;289;p141"/>
          <p:cNvPicPr preferRelativeResize="0"/>
          <p:nvPr/>
        </p:nvPicPr>
        <p:blipFill rotWithShape="1">
          <a:blip r:embed="rId2">
            <a:alphaModFix/>
          </a:blip>
          <a:srcRect/>
          <a:stretch/>
        </p:blipFill>
        <p:spPr>
          <a:xfrm>
            <a:off x="7896802" y="2245258"/>
            <a:ext cx="4295198" cy="461274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Kapitelsida – Rosa">
  <p:cSld name="Kapitelsida – Rosa">
    <p:bg>
      <p:bgPr>
        <a:solidFill>
          <a:srgbClr val="EABEA5"/>
        </a:solidFill>
        <a:effectLst/>
      </p:bgPr>
    </p:bg>
    <p:spTree>
      <p:nvGrpSpPr>
        <p:cNvPr id="1" name="Shape 290"/>
        <p:cNvGrpSpPr/>
        <p:nvPr/>
      </p:nvGrpSpPr>
      <p:grpSpPr>
        <a:xfrm>
          <a:off x="0" y="0"/>
          <a:ext cx="0" cy="0"/>
          <a:chOff x="0" y="0"/>
          <a:chExt cx="0" cy="0"/>
        </a:xfrm>
      </p:grpSpPr>
      <p:sp>
        <p:nvSpPr>
          <p:cNvPr id="291" name="Google Shape;291;p142"/>
          <p:cNvSpPr txBox="1">
            <a:spLocks noGrp="1"/>
          </p:cNvSpPr>
          <p:nvPr>
            <p:ph type="ctrTitle"/>
          </p:nvPr>
        </p:nvSpPr>
        <p:spPr>
          <a:xfrm>
            <a:off x="662400" y="1289913"/>
            <a:ext cx="5812325" cy="165576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4000"/>
              <a:buFont typeface="Trebuchet M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142"/>
          <p:cNvSpPr txBox="1">
            <a:spLocks noGrp="1"/>
          </p:cNvSpPr>
          <p:nvPr>
            <p:ph type="subTitle" idx="1"/>
          </p:nvPr>
        </p:nvSpPr>
        <p:spPr>
          <a:xfrm>
            <a:off x="660903" y="2964339"/>
            <a:ext cx="5812325" cy="9293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rgbClr val="124261"/>
              </a:buClr>
              <a:buSzPts val="2500"/>
              <a:buNone/>
              <a:defRPr sz="2500"/>
            </a:lvl1pPr>
            <a:lvl2pPr lvl="1" algn="ctr">
              <a:lnSpc>
                <a:spcPct val="100000"/>
              </a:lnSpc>
              <a:spcBef>
                <a:spcPts val="500"/>
              </a:spcBef>
              <a:spcAft>
                <a:spcPts val="0"/>
              </a:spcAft>
              <a:buClr>
                <a:srgbClr val="124261"/>
              </a:buClr>
              <a:buSzPts val="2000"/>
              <a:buNone/>
              <a:defRPr sz="2000"/>
            </a:lvl2pPr>
            <a:lvl3pPr lvl="2" algn="ctr">
              <a:lnSpc>
                <a:spcPct val="100000"/>
              </a:lnSpc>
              <a:spcBef>
                <a:spcPts val="500"/>
              </a:spcBef>
              <a:spcAft>
                <a:spcPts val="0"/>
              </a:spcAft>
              <a:buClr>
                <a:srgbClr val="124261"/>
              </a:buClr>
              <a:buSzPts val="1800"/>
              <a:buNone/>
              <a:defRPr sz="1800"/>
            </a:lvl3pPr>
            <a:lvl4pPr lvl="3" algn="ctr">
              <a:lnSpc>
                <a:spcPct val="100000"/>
              </a:lnSpc>
              <a:spcBef>
                <a:spcPts val="500"/>
              </a:spcBef>
              <a:spcAft>
                <a:spcPts val="0"/>
              </a:spcAft>
              <a:buClr>
                <a:srgbClr val="124261"/>
              </a:buClr>
              <a:buSzPts val="1600"/>
              <a:buNone/>
              <a:defRPr sz="1600"/>
            </a:lvl4pPr>
            <a:lvl5pPr lvl="4" algn="ctr">
              <a:lnSpc>
                <a:spcPct val="100000"/>
              </a:lnSpc>
              <a:spcBef>
                <a:spcPts val="500"/>
              </a:spcBef>
              <a:spcAft>
                <a:spcPts val="0"/>
              </a:spcAft>
              <a:buClr>
                <a:srgbClr val="12426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93" name="Google Shape;293;p142"/>
          <p:cNvPicPr preferRelativeResize="0"/>
          <p:nvPr/>
        </p:nvPicPr>
        <p:blipFill rotWithShape="1">
          <a:blip r:embed="rId2">
            <a:alphaModFix/>
          </a:blip>
          <a:srcRect/>
          <a:stretch/>
        </p:blipFill>
        <p:spPr>
          <a:xfrm>
            <a:off x="7896801" y="2245257"/>
            <a:ext cx="4295199" cy="461274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294"/>
        <p:cNvGrpSpPr/>
        <p:nvPr/>
      </p:nvGrpSpPr>
      <p:grpSpPr>
        <a:xfrm>
          <a:off x="0" y="0"/>
          <a:ext cx="0" cy="0"/>
          <a:chOff x="0" y="0"/>
          <a:chExt cx="0" cy="0"/>
        </a:xfrm>
      </p:grpSpPr>
      <p:sp>
        <p:nvSpPr>
          <p:cNvPr id="295" name="Google Shape;295;p143"/>
          <p:cNvSpPr txBox="1">
            <a:spLocks noGrp="1"/>
          </p:cNvSpPr>
          <p:nvPr>
            <p:ph type="title"/>
          </p:nvPr>
        </p:nvSpPr>
        <p:spPr>
          <a:xfrm>
            <a:off x="660904" y="563963"/>
            <a:ext cx="9113718"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242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143"/>
          <p:cNvSpPr txBox="1">
            <a:spLocks noGrp="1"/>
          </p:cNvSpPr>
          <p:nvPr>
            <p:ph type="body" idx="1"/>
          </p:nvPr>
        </p:nvSpPr>
        <p:spPr>
          <a:xfrm>
            <a:off x="660904" y="1982709"/>
            <a:ext cx="9113718" cy="364854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rgbClr val="124261"/>
              </a:buClr>
              <a:buSzPts val="1800"/>
              <a:buChar char="•"/>
              <a:defRPr/>
            </a:lvl1pPr>
            <a:lvl2pPr marL="914400" lvl="1" indent="-342900" algn="l">
              <a:lnSpc>
                <a:spcPct val="100000"/>
              </a:lnSpc>
              <a:spcBef>
                <a:spcPts val="500"/>
              </a:spcBef>
              <a:spcAft>
                <a:spcPts val="0"/>
              </a:spcAft>
              <a:buClr>
                <a:srgbClr val="124261"/>
              </a:buClr>
              <a:buSzPts val="1800"/>
              <a:buChar char="•"/>
              <a:defRPr/>
            </a:lvl2pPr>
            <a:lvl3pPr marL="1371600" lvl="2" indent="-342900" algn="l">
              <a:lnSpc>
                <a:spcPct val="100000"/>
              </a:lnSpc>
              <a:spcBef>
                <a:spcPts val="500"/>
              </a:spcBef>
              <a:spcAft>
                <a:spcPts val="0"/>
              </a:spcAft>
              <a:buClr>
                <a:srgbClr val="124261"/>
              </a:buClr>
              <a:buSzPts val="1800"/>
              <a:buChar char="•"/>
              <a:defRPr/>
            </a:lvl3pPr>
            <a:lvl4pPr marL="1828800" lvl="3" indent="-342900" algn="l">
              <a:lnSpc>
                <a:spcPct val="100000"/>
              </a:lnSpc>
              <a:spcBef>
                <a:spcPts val="500"/>
              </a:spcBef>
              <a:spcAft>
                <a:spcPts val="0"/>
              </a:spcAft>
              <a:buClr>
                <a:srgbClr val="124261"/>
              </a:buClr>
              <a:buSzPts val="1800"/>
              <a:buChar char="•"/>
              <a:defRPr/>
            </a:lvl4pPr>
            <a:lvl5pPr marL="2286000" lvl="4" indent="-342900" algn="l">
              <a:lnSpc>
                <a:spcPct val="100000"/>
              </a:lnSpc>
              <a:spcBef>
                <a:spcPts val="500"/>
              </a:spcBef>
              <a:spcAft>
                <a:spcPts val="0"/>
              </a:spcAft>
              <a:buClr>
                <a:srgbClr val="12426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ubrik och innehåll – 2-spalt">
  <p:cSld name="Rubrik och innehåll – 2-spalt">
    <p:spTree>
      <p:nvGrpSpPr>
        <p:cNvPr id="1" name="Shape 297"/>
        <p:cNvGrpSpPr/>
        <p:nvPr/>
      </p:nvGrpSpPr>
      <p:grpSpPr>
        <a:xfrm>
          <a:off x="0" y="0"/>
          <a:ext cx="0" cy="0"/>
          <a:chOff x="0" y="0"/>
          <a:chExt cx="0" cy="0"/>
        </a:xfrm>
      </p:grpSpPr>
      <p:sp>
        <p:nvSpPr>
          <p:cNvPr id="298" name="Google Shape;298;p144"/>
          <p:cNvSpPr txBox="1">
            <a:spLocks noGrp="1"/>
          </p:cNvSpPr>
          <p:nvPr>
            <p:ph type="title"/>
          </p:nvPr>
        </p:nvSpPr>
        <p:spPr>
          <a:xfrm>
            <a:off x="660903" y="563963"/>
            <a:ext cx="10337925"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1242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144"/>
          <p:cNvSpPr txBox="1">
            <a:spLocks noGrp="1"/>
          </p:cNvSpPr>
          <p:nvPr>
            <p:ph type="body" idx="1"/>
          </p:nvPr>
        </p:nvSpPr>
        <p:spPr>
          <a:xfrm>
            <a:off x="660903" y="2006694"/>
            <a:ext cx="4991477" cy="384184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rgbClr val="124261"/>
              </a:buClr>
              <a:buSzPts val="1800"/>
              <a:buChar char="•"/>
              <a:defRPr/>
            </a:lvl1pPr>
            <a:lvl2pPr marL="914400" lvl="1" indent="-342900" algn="l">
              <a:lnSpc>
                <a:spcPct val="100000"/>
              </a:lnSpc>
              <a:spcBef>
                <a:spcPts val="500"/>
              </a:spcBef>
              <a:spcAft>
                <a:spcPts val="0"/>
              </a:spcAft>
              <a:buClr>
                <a:srgbClr val="124261"/>
              </a:buClr>
              <a:buSzPts val="1800"/>
              <a:buChar char="•"/>
              <a:defRPr/>
            </a:lvl2pPr>
            <a:lvl3pPr marL="1371600" lvl="2" indent="-342900" algn="l">
              <a:lnSpc>
                <a:spcPct val="100000"/>
              </a:lnSpc>
              <a:spcBef>
                <a:spcPts val="500"/>
              </a:spcBef>
              <a:spcAft>
                <a:spcPts val="0"/>
              </a:spcAft>
              <a:buClr>
                <a:srgbClr val="124261"/>
              </a:buClr>
              <a:buSzPts val="1800"/>
              <a:buChar char="•"/>
              <a:defRPr/>
            </a:lvl3pPr>
            <a:lvl4pPr marL="1828800" lvl="3" indent="-342900" algn="l">
              <a:lnSpc>
                <a:spcPct val="100000"/>
              </a:lnSpc>
              <a:spcBef>
                <a:spcPts val="500"/>
              </a:spcBef>
              <a:spcAft>
                <a:spcPts val="0"/>
              </a:spcAft>
              <a:buClr>
                <a:srgbClr val="124261"/>
              </a:buClr>
              <a:buSzPts val="1800"/>
              <a:buChar char="•"/>
              <a:defRPr/>
            </a:lvl4pPr>
            <a:lvl5pPr marL="2286000" lvl="4" indent="-342900" algn="l">
              <a:lnSpc>
                <a:spcPct val="100000"/>
              </a:lnSpc>
              <a:spcBef>
                <a:spcPts val="500"/>
              </a:spcBef>
              <a:spcAft>
                <a:spcPts val="0"/>
              </a:spcAft>
              <a:buClr>
                <a:srgbClr val="12426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144"/>
          <p:cNvSpPr txBox="1">
            <a:spLocks noGrp="1"/>
          </p:cNvSpPr>
          <p:nvPr>
            <p:ph type="body" idx="2"/>
          </p:nvPr>
        </p:nvSpPr>
        <p:spPr>
          <a:xfrm>
            <a:off x="6007351" y="2006694"/>
            <a:ext cx="4991477" cy="384184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rgbClr val="124261"/>
              </a:buClr>
              <a:buSzPts val="1800"/>
              <a:buChar char="•"/>
              <a:defRPr/>
            </a:lvl1pPr>
            <a:lvl2pPr marL="914400" lvl="1" indent="-342900" algn="l">
              <a:lnSpc>
                <a:spcPct val="100000"/>
              </a:lnSpc>
              <a:spcBef>
                <a:spcPts val="500"/>
              </a:spcBef>
              <a:spcAft>
                <a:spcPts val="0"/>
              </a:spcAft>
              <a:buClr>
                <a:srgbClr val="124261"/>
              </a:buClr>
              <a:buSzPts val="1800"/>
              <a:buChar char="•"/>
              <a:defRPr/>
            </a:lvl2pPr>
            <a:lvl3pPr marL="1371600" lvl="2" indent="-342900" algn="l">
              <a:lnSpc>
                <a:spcPct val="100000"/>
              </a:lnSpc>
              <a:spcBef>
                <a:spcPts val="500"/>
              </a:spcBef>
              <a:spcAft>
                <a:spcPts val="0"/>
              </a:spcAft>
              <a:buClr>
                <a:srgbClr val="124261"/>
              </a:buClr>
              <a:buSzPts val="1800"/>
              <a:buChar char="•"/>
              <a:defRPr/>
            </a:lvl3pPr>
            <a:lvl4pPr marL="1828800" lvl="3" indent="-342900" algn="l">
              <a:lnSpc>
                <a:spcPct val="100000"/>
              </a:lnSpc>
              <a:spcBef>
                <a:spcPts val="500"/>
              </a:spcBef>
              <a:spcAft>
                <a:spcPts val="0"/>
              </a:spcAft>
              <a:buClr>
                <a:srgbClr val="124261"/>
              </a:buClr>
              <a:buSzPts val="1800"/>
              <a:buChar char="•"/>
              <a:defRPr/>
            </a:lvl4pPr>
            <a:lvl5pPr marL="2286000" lvl="4" indent="-342900" algn="l">
              <a:lnSpc>
                <a:spcPct val="100000"/>
              </a:lnSpc>
              <a:spcBef>
                <a:spcPts val="500"/>
              </a:spcBef>
              <a:spcAft>
                <a:spcPts val="0"/>
              </a:spcAft>
              <a:buClr>
                <a:srgbClr val="12426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och bild med mönster 1" type="picTx">
  <p:cSld name="PICTURE_WITH_CAPTION_TEXT">
    <p:spTree>
      <p:nvGrpSpPr>
        <p:cNvPr id="1" name="Shape 301"/>
        <p:cNvGrpSpPr/>
        <p:nvPr/>
      </p:nvGrpSpPr>
      <p:grpSpPr>
        <a:xfrm>
          <a:off x="0" y="0"/>
          <a:ext cx="0" cy="0"/>
          <a:chOff x="0" y="0"/>
          <a:chExt cx="0" cy="0"/>
        </a:xfrm>
      </p:grpSpPr>
      <p:sp>
        <p:nvSpPr>
          <p:cNvPr id="302" name="Google Shape;302;p145"/>
          <p:cNvSpPr>
            <a:spLocks noGrp="1"/>
          </p:cNvSpPr>
          <p:nvPr>
            <p:ph type="pic" idx="2"/>
          </p:nvPr>
        </p:nvSpPr>
        <p:spPr>
          <a:xfrm>
            <a:off x="6636190" y="457200"/>
            <a:ext cx="5555810" cy="5454713"/>
          </a:xfrm>
          <a:prstGeom prst="rect">
            <a:avLst/>
          </a:prstGeom>
          <a:noFill/>
          <a:ln>
            <a:noFill/>
          </a:ln>
        </p:spPr>
      </p:sp>
      <p:sp>
        <p:nvSpPr>
          <p:cNvPr id="303" name="Google Shape;303;p145"/>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145"/>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5" name="Google Shape;305;p145"/>
          <p:cNvSpPr/>
          <p:nvPr/>
        </p:nvSpPr>
        <p:spPr>
          <a:xfrm>
            <a:off x="5622202" y="4630847"/>
            <a:ext cx="2227153" cy="222715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xt och bild med mönster 2">
  <p:cSld name="Text och bild med mönster 2">
    <p:spTree>
      <p:nvGrpSpPr>
        <p:cNvPr id="1" name="Shape 306"/>
        <p:cNvGrpSpPr/>
        <p:nvPr/>
      </p:nvGrpSpPr>
      <p:grpSpPr>
        <a:xfrm>
          <a:off x="0" y="0"/>
          <a:ext cx="0" cy="0"/>
          <a:chOff x="0" y="0"/>
          <a:chExt cx="0" cy="0"/>
        </a:xfrm>
      </p:grpSpPr>
      <p:sp>
        <p:nvSpPr>
          <p:cNvPr id="307" name="Google Shape;307;p146"/>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146"/>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9" name="Google Shape;309;p146"/>
          <p:cNvSpPr>
            <a:spLocks noGrp="1"/>
          </p:cNvSpPr>
          <p:nvPr>
            <p:ph type="pic" idx="2"/>
          </p:nvPr>
        </p:nvSpPr>
        <p:spPr>
          <a:xfrm>
            <a:off x="6762939" y="1595672"/>
            <a:ext cx="5429062" cy="5262327"/>
          </a:xfrm>
          <a:prstGeom prst="rect">
            <a:avLst/>
          </a:prstGeom>
          <a:noFill/>
          <a:ln>
            <a:noFill/>
          </a:ln>
        </p:spPr>
      </p:sp>
      <p:sp>
        <p:nvSpPr>
          <p:cNvPr id="310" name="Google Shape;310;p146"/>
          <p:cNvSpPr/>
          <p:nvPr/>
        </p:nvSpPr>
        <p:spPr>
          <a:xfrm>
            <a:off x="5658416" y="457200"/>
            <a:ext cx="2227153" cy="222715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och två bild med mönster 3">
  <p:cSld name="Text och två bild med mönster 3">
    <p:spTree>
      <p:nvGrpSpPr>
        <p:cNvPr id="1" name="Shape 311"/>
        <p:cNvGrpSpPr/>
        <p:nvPr/>
      </p:nvGrpSpPr>
      <p:grpSpPr>
        <a:xfrm>
          <a:off x="0" y="0"/>
          <a:ext cx="0" cy="0"/>
          <a:chOff x="0" y="0"/>
          <a:chExt cx="0" cy="0"/>
        </a:xfrm>
      </p:grpSpPr>
      <p:sp>
        <p:nvSpPr>
          <p:cNvPr id="312" name="Google Shape;312;p147"/>
          <p:cNvSpPr/>
          <p:nvPr/>
        </p:nvSpPr>
        <p:spPr>
          <a:xfrm>
            <a:off x="8834680" y="-7167"/>
            <a:ext cx="2164245" cy="2208413"/>
          </a:xfrm>
          <a:prstGeom prst="rect">
            <a:avLst/>
          </a:prstGeom>
          <a:solidFill>
            <a:srgbClr val="6299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3" name="Google Shape;313;p147"/>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147"/>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5" name="Google Shape;315;p147"/>
          <p:cNvSpPr>
            <a:spLocks noGrp="1"/>
          </p:cNvSpPr>
          <p:nvPr>
            <p:ph type="pic" idx="2"/>
          </p:nvPr>
        </p:nvSpPr>
        <p:spPr>
          <a:xfrm>
            <a:off x="5782429" y="1330859"/>
            <a:ext cx="3711422" cy="3613405"/>
          </a:xfrm>
          <a:prstGeom prst="rect">
            <a:avLst/>
          </a:prstGeom>
          <a:noFill/>
          <a:ln>
            <a:noFill/>
          </a:ln>
        </p:spPr>
      </p:sp>
      <p:sp>
        <p:nvSpPr>
          <p:cNvPr id="316" name="Google Shape;316;p147"/>
          <p:cNvSpPr/>
          <p:nvPr/>
        </p:nvSpPr>
        <p:spPr>
          <a:xfrm>
            <a:off x="8154469" y="4950958"/>
            <a:ext cx="1339382" cy="1339382"/>
          </a:xfrm>
          <a:prstGeom prst="rect">
            <a:avLst/>
          </a:prstGeom>
          <a:solidFill>
            <a:srgbClr val="A9D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7" name="Google Shape;317;p147"/>
          <p:cNvSpPr/>
          <p:nvPr/>
        </p:nvSpPr>
        <p:spPr>
          <a:xfrm>
            <a:off x="10998925" y="2201246"/>
            <a:ext cx="989656" cy="1009853"/>
          </a:xfrm>
          <a:prstGeom prst="rect">
            <a:avLst/>
          </a:prstGeom>
          <a:solidFill>
            <a:srgbClr val="723F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8" name="Google Shape;318;p147"/>
          <p:cNvSpPr>
            <a:spLocks noGrp="1"/>
          </p:cNvSpPr>
          <p:nvPr>
            <p:ph type="pic" idx="3"/>
          </p:nvPr>
        </p:nvSpPr>
        <p:spPr>
          <a:xfrm>
            <a:off x="9493851" y="4186448"/>
            <a:ext cx="2694915" cy="2671552"/>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xt och bild med mönster 4">
  <p:cSld name="Text och bild med mönster 4">
    <p:spTree>
      <p:nvGrpSpPr>
        <p:cNvPr id="1" name="Shape 319"/>
        <p:cNvGrpSpPr/>
        <p:nvPr/>
      </p:nvGrpSpPr>
      <p:grpSpPr>
        <a:xfrm>
          <a:off x="0" y="0"/>
          <a:ext cx="0" cy="0"/>
          <a:chOff x="0" y="0"/>
          <a:chExt cx="0" cy="0"/>
        </a:xfrm>
      </p:grpSpPr>
      <p:sp>
        <p:nvSpPr>
          <p:cNvPr id="320" name="Google Shape;320;p148"/>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148"/>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2" name="Google Shape;322;p148"/>
          <p:cNvSpPr>
            <a:spLocks noGrp="1"/>
          </p:cNvSpPr>
          <p:nvPr>
            <p:ph type="pic" idx="2"/>
          </p:nvPr>
        </p:nvSpPr>
        <p:spPr>
          <a:xfrm>
            <a:off x="6119782" y="90087"/>
            <a:ext cx="3388945" cy="3426737"/>
          </a:xfrm>
          <a:prstGeom prst="rect">
            <a:avLst/>
          </a:prstGeom>
          <a:noFill/>
          <a:ln>
            <a:noFill/>
          </a:ln>
        </p:spPr>
      </p:sp>
      <p:sp>
        <p:nvSpPr>
          <p:cNvPr id="323" name="Google Shape;323;p148"/>
          <p:cNvSpPr/>
          <p:nvPr/>
        </p:nvSpPr>
        <p:spPr>
          <a:xfrm>
            <a:off x="9510037" y="1731792"/>
            <a:ext cx="836672" cy="836672"/>
          </a:xfrm>
          <a:prstGeom prst="rect">
            <a:avLst/>
          </a:prstGeom>
          <a:solidFill>
            <a:srgbClr val="EABE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148"/>
          <p:cNvSpPr/>
          <p:nvPr/>
        </p:nvSpPr>
        <p:spPr>
          <a:xfrm>
            <a:off x="7846462" y="5160475"/>
            <a:ext cx="1663575" cy="1697525"/>
          </a:xfrm>
          <a:prstGeom prst="rect">
            <a:avLst/>
          </a:prstGeom>
          <a:solidFill>
            <a:srgbClr val="6299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5" name="Google Shape;325;p148"/>
          <p:cNvSpPr/>
          <p:nvPr/>
        </p:nvSpPr>
        <p:spPr>
          <a:xfrm>
            <a:off x="6765861" y="4061125"/>
            <a:ext cx="1077363" cy="1099350"/>
          </a:xfrm>
          <a:prstGeom prst="rect">
            <a:avLst/>
          </a:prstGeom>
          <a:solidFill>
            <a:srgbClr val="F9E0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6" name="Google Shape;326;p148"/>
          <p:cNvSpPr>
            <a:spLocks noGrp="1"/>
          </p:cNvSpPr>
          <p:nvPr>
            <p:ph type="pic" idx="3"/>
          </p:nvPr>
        </p:nvSpPr>
        <p:spPr>
          <a:xfrm>
            <a:off x="9510037" y="2568464"/>
            <a:ext cx="2694915" cy="2592011"/>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xt och bild med mönster 5">
  <p:cSld name="Text och bild med mönster 5">
    <p:spTree>
      <p:nvGrpSpPr>
        <p:cNvPr id="1" name="Shape 327"/>
        <p:cNvGrpSpPr/>
        <p:nvPr/>
      </p:nvGrpSpPr>
      <p:grpSpPr>
        <a:xfrm>
          <a:off x="0" y="0"/>
          <a:ext cx="0" cy="0"/>
          <a:chOff x="0" y="0"/>
          <a:chExt cx="0" cy="0"/>
        </a:xfrm>
      </p:grpSpPr>
      <p:sp>
        <p:nvSpPr>
          <p:cNvPr id="328" name="Google Shape;328;p149"/>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149"/>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0" name="Google Shape;330;p149"/>
          <p:cNvSpPr>
            <a:spLocks noGrp="1"/>
          </p:cNvSpPr>
          <p:nvPr>
            <p:ph type="pic" idx="2"/>
          </p:nvPr>
        </p:nvSpPr>
        <p:spPr>
          <a:xfrm>
            <a:off x="6029609" y="1595672"/>
            <a:ext cx="4831398" cy="4683018"/>
          </a:xfrm>
          <a:prstGeom prst="rect">
            <a:avLst/>
          </a:prstGeom>
          <a:noFill/>
          <a:ln>
            <a:noFill/>
          </a:ln>
        </p:spPr>
      </p:sp>
      <p:sp>
        <p:nvSpPr>
          <p:cNvPr id="331" name="Google Shape;331;p149"/>
          <p:cNvSpPr/>
          <p:nvPr/>
        </p:nvSpPr>
        <p:spPr>
          <a:xfrm>
            <a:off x="10261349" y="1"/>
            <a:ext cx="1595672" cy="1595672"/>
          </a:xfrm>
          <a:prstGeom prst="rect">
            <a:avLst/>
          </a:prstGeom>
          <a:solidFill>
            <a:srgbClr val="EABE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149"/>
          <p:cNvSpPr/>
          <p:nvPr/>
        </p:nvSpPr>
        <p:spPr>
          <a:xfrm>
            <a:off x="9571022" y="4237022"/>
            <a:ext cx="2620979" cy="2620979"/>
          </a:xfrm>
          <a:prstGeom prst="rect">
            <a:avLst/>
          </a:prstGeom>
          <a:solidFill>
            <a:srgbClr val="6299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40"/>
        <p:cNvGrpSpPr/>
        <p:nvPr/>
      </p:nvGrpSpPr>
      <p:grpSpPr>
        <a:xfrm>
          <a:off x="0" y="0"/>
          <a:ext cx="0" cy="0"/>
          <a:chOff x="0" y="0"/>
          <a:chExt cx="0" cy="0"/>
        </a:xfrm>
      </p:grpSpPr>
      <p:sp>
        <p:nvSpPr>
          <p:cNvPr id="41" name="Google Shape;41;p1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xt och bild med mönster 6">
  <p:cSld name="Text och bild med mönster 6">
    <p:spTree>
      <p:nvGrpSpPr>
        <p:cNvPr id="1" name="Shape 333"/>
        <p:cNvGrpSpPr/>
        <p:nvPr/>
      </p:nvGrpSpPr>
      <p:grpSpPr>
        <a:xfrm>
          <a:off x="0" y="0"/>
          <a:ext cx="0" cy="0"/>
          <a:chOff x="0" y="0"/>
          <a:chExt cx="0" cy="0"/>
        </a:xfrm>
      </p:grpSpPr>
      <p:sp>
        <p:nvSpPr>
          <p:cNvPr id="334" name="Google Shape;334;p150"/>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150"/>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6" name="Google Shape;336;p150"/>
          <p:cNvSpPr>
            <a:spLocks noGrp="1"/>
          </p:cNvSpPr>
          <p:nvPr>
            <p:ph type="pic" idx="2"/>
          </p:nvPr>
        </p:nvSpPr>
        <p:spPr>
          <a:xfrm>
            <a:off x="6865068" y="543124"/>
            <a:ext cx="5326932" cy="5136563"/>
          </a:xfrm>
          <a:prstGeom prst="rect">
            <a:avLst/>
          </a:prstGeom>
          <a:noFill/>
          <a:ln>
            <a:noFill/>
          </a:ln>
        </p:spPr>
      </p:sp>
      <p:sp>
        <p:nvSpPr>
          <p:cNvPr id="337" name="Google Shape;337;p150"/>
          <p:cNvSpPr/>
          <p:nvPr/>
        </p:nvSpPr>
        <p:spPr>
          <a:xfrm>
            <a:off x="5478466" y="5164057"/>
            <a:ext cx="1702652" cy="1693943"/>
          </a:xfrm>
          <a:prstGeom prst="rect">
            <a:avLst/>
          </a:prstGeom>
          <a:solidFill>
            <a:srgbClr val="F9E0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8" name="Google Shape;338;p150"/>
          <p:cNvSpPr/>
          <p:nvPr/>
        </p:nvSpPr>
        <p:spPr>
          <a:xfrm>
            <a:off x="6169981" y="-32371"/>
            <a:ext cx="2539844" cy="2551905"/>
          </a:xfrm>
          <a:prstGeom prst="rect">
            <a:avLst/>
          </a:prstGeom>
          <a:solidFill>
            <a:srgbClr val="12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xtra text med bild">
  <p:cSld name="Extra text med bild">
    <p:spTree>
      <p:nvGrpSpPr>
        <p:cNvPr id="1" name="Shape 339"/>
        <p:cNvGrpSpPr/>
        <p:nvPr/>
      </p:nvGrpSpPr>
      <p:grpSpPr>
        <a:xfrm>
          <a:off x="0" y="0"/>
          <a:ext cx="0" cy="0"/>
          <a:chOff x="0" y="0"/>
          <a:chExt cx="0" cy="0"/>
        </a:xfrm>
      </p:grpSpPr>
      <p:sp>
        <p:nvSpPr>
          <p:cNvPr id="340" name="Google Shape;340;p151"/>
          <p:cNvSpPr txBox="1">
            <a:spLocks noGrp="1"/>
          </p:cNvSpPr>
          <p:nvPr>
            <p:ph type="title"/>
          </p:nvPr>
        </p:nvSpPr>
        <p:spPr>
          <a:xfrm>
            <a:off x="664588" y="457200"/>
            <a:ext cx="6623406"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51"/>
          <p:cNvSpPr txBox="1">
            <a:spLocks noGrp="1"/>
          </p:cNvSpPr>
          <p:nvPr>
            <p:ph type="body" idx="1"/>
          </p:nvPr>
        </p:nvSpPr>
        <p:spPr>
          <a:xfrm>
            <a:off x="651850" y="1595673"/>
            <a:ext cx="6623406"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2" name="Google Shape;342;p151"/>
          <p:cNvSpPr/>
          <p:nvPr/>
        </p:nvSpPr>
        <p:spPr>
          <a:xfrm>
            <a:off x="7939044" y="5482535"/>
            <a:ext cx="1375874" cy="1375874"/>
          </a:xfrm>
          <a:prstGeom prst="rect">
            <a:avLst/>
          </a:prstGeom>
          <a:solidFill>
            <a:srgbClr val="EABE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3" name="Google Shape;343;p151"/>
          <p:cNvSpPr/>
          <p:nvPr/>
        </p:nvSpPr>
        <p:spPr>
          <a:xfrm>
            <a:off x="9314917" y="2605451"/>
            <a:ext cx="2877084" cy="2877084"/>
          </a:xfrm>
          <a:prstGeom prst="rect">
            <a:avLst/>
          </a:prstGeom>
          <a:solidFill>
            <a:srgbClr val="723F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4" name="Google Shape;344;p151"/>
          <p:cNvSpPr>
            <a:spLocks noGrp="1"/>
          </p:cNvSpPr>
          <p:nvPr>
            <p:ph type="pic" idx="2"/>
          </p:nvPr>
        </p:nvSpPr>
        <p:spPr>
          <a:xfrm>
            <a:off x="7509135" y="452927"/>
            <a:ext cx="3611562" cy="3611563"/>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xtra text med bild 2">
  <p:cSld name="Extra text med bild 2">
    <p:spTree>
      <p:nvGrpSpPr>
        <p:cNvPr id="1" name="Shape 345"/>
        <p:cNvGrpSpPr/>
        <p:nvPr/>
      </p:nvGrpSpPr>
      <p:grpSpPr>
        <a:xfrm>
          <a:off x="0" y="0"/>
          <a:ext cx="0" cy="0"/>
          <a:chOff x="0" y="0"/>
          <a:chExt cx="0" cy="0"/>
        </a:xfrm>
      </p:grpSpPr>
      <p:sp>
        <p:nvSpPr>
          <p:cNvPr id="346" name="Google Shape;346;p152"/>
          <p:cNvSpPr txBox="1">
            <a:spLocks noGrp="1"/>
          </p:cNvSpPr>
          <p:nvPr>
            <p:ph type="title"/>
          </p:nvPr>
        </p:nvSpPr>
        <p:spPr>
          <a:xfrm>
            <a:off x="664588" y="457200"/>
            <a:ext cx="6623406"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152"/>
          <p:cNvSpPr txBox="1">
            <a:spLocks noGrp="1"/>
          </p:cNvSpPr>
          <p:nvPr>
            <p:ph type="body" idx="1"/>
          </p:nvPr>
        </p:nvSpPr>
        <p:spPr>
          <a:xfrm>
            <a:off x="651850" y="1595673"/>
            <a:ext cx="6623406"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8" name="Google Shape;348;p152"/>
          <p:cNvSpPr/>
          <p:nvPr/>
        </p:nvSpPr>
        <p:spPr>
          <a:xfrm>
            <a:off x="7973677" y="457200"/>
            <a:ext cx="1153231" cy="1153231"/>
          </a:xfrm>
          <a:prstGeom prst="rect">
            <a:avLst/>
          </a:prstGeom>
          <a:solidFill>
            <a:srgbClr val="F9E0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9" name="Google Shape;349;p152"/>
          <p:cNvSpPr/>
          <p:nvPr/>
        </p:nvSpPr>
        <p:spPr>
          <a:xfrm>
            <a:off x="7597663" y="4311353"/>
            <a:ext cx="2546647" cy="2546647"/>
          </a:xfrm>
          <a:prstGeom prst="rect">
            <a:avLst/>
          </a:prstGeom>
          <a:solidFill>
            <a:srgbClr val="6299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0" name="Google Shape;350;p152"/>
          <p:cNvSpPr>
            <a:spLocks noGrp="1"/>
          </p:cNvSpPr>
          <p:nvPr>
            <p:ph type="pic" idx="2"/>
          </p:nvPr>
        </p:nvSpPr>
        <p:spPr>
          <a:xfrm>
            <a:off x="9126538" y="1609725"/>
            <a:ext cx="3065462" cy="3141663"/>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och bild">
  <p:cSld name="Text och bild">
    <p:spTree>
      <p:nvGrpSpPr>
        <p:cNvPr id="1" name="Shape 351"/>
        <p:cNvGrpSpPr/>
        <p:nvPr/>
      </p:nvGrpSpPr>
      <p:grpSpPr>
        <a:xfrm>
          <a:off x="0" y="0"/>
          <a:ext cx="0" cy="0"/>
          <a:chOff x="0" y="0"/>
          <a:chExt cx="0" cy="0"/>
        </a:xfrm>
      </p:grpSpPr>
      <p:sp>
        <p:nvSpPr>
          <p:cNvPr id="352" name="Google Shape;352;p153"/>
          <p:cNvSpPr txBox="1">
            <a:spLocks noGrp="1"/>
          </p:cNvSpPr>
          <p:nvPr>
            <p:ph type="title"/>
          </p:nvPr>
        </p:nvSpPr>
        <p:spPr>
          <a:xfrm>
            <a:off x="664588" y="457200"/>
            <a:ext cx="4599160" cy="87365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2426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153"/>
          <p:cNvSpPr>
            <a:spLocks noGrp="1"/>
          </p:cNvSpPr>
          <p:nvPr>
            <p:ph type="pic" idx="2"/>
          </p:nvPr>
        </p:nvSpPr>
        <p:spPr>
          <a:xfrm>
            <a:off x="6092982" y="457201"/>
            <a:ext cx="5622201" cy="5925492"/>
          </a:xfrm>
          <a:prstGeom prst="rect">
            <a:avLst/>
          </a:prstGeom>
          <a:noFill/>
          <a:ln>
            <a:noFill/>
          </a:ln>
        </p:spPr>
      </p:sp>
      <p:sp>
        <p:nvSpPr>
          <p:cNvPr id="354" name="Google Shape;354;p153"/>
          <p:cNvSpPr txBox="1">
            <a:spLocks noGrp="1"/>
          </p:cNvSpPr>
          <p:nvPr>
            <p:ph type="body" idx="1"/>
          </p:nvPr>
        </p:nvSpPr>
        <p:spPr>
          <a:xfrm>
            <a:off x="651850" y="1595673"/>
            <a:ext cx="4599160" cy="38726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24261"/>
              </a:buClr>
              <a:buSzPts val="1600"/>
              <a:buNone/>
              <a:defRPr sz="1600"/>
            </a:lvl1pPr>
            <a:lvl2pPr marL="914400" lvl="1" indent="-228600" algn="l">
              <a:lnSpc>
                <a:spcPct val="100000"/>
              </a:lnSpc>
              <a:spcBef>
                <a:spcPts val="500"/>
              </a:spcBef>
              <a:spcAft>
                <a:spcPts val="0"/>
              </a:spcAft>
              <a:buClr>
                <a:srgbClr val="124261"/>
              </a:buClr>
              <a:buSzPts val="1400"/>
              <a:buNone/>
              <a:defRPr sz="1400"/>
            </a:lvl2pPr>
            <a:lvl3pPr marL="1371600" lvl="2" indent="-228600" algn="l">
              <a:lnSpc>
                <a:spcPct val="100000"/>
              </a:lnSpc>
              <a:spcBef>
                <a:spcPts val="500"/>
              </a:spcBef>
              <a:spcAft>
                <a:spcPts val="0"/>
              </a:spcAft>
              <a:buClr>
                <a:srgbClr val="124261"/>
              </a:buClr>
              <a:buSzPts val="1200"/>
              <a:buNone/>
              <a:defRPr sz="1200"/>
            </a:lvl3pPr>
            <a:lvl4pPr marL="1828800" lvl="3" indent="-228600" algn="l">
              <a:lnSpc>
                <a:spcPct val="100000"/>
              </a:lnSpc>
              <a:spcBef>
                <a:spcPts val="500"/>
              </a:spcBef>
              <a:spcAft>
                <a:spcPts val="0"/>
              </a:spcAft>
              <a:buClr>
                <a:srgbClr val="124261"/>
              </a:buClr>
              <a:buSzPts val="1000"/>
              <a:buNone/>
              <a:defRPr sz="1000"/>
            </a:lvl4pPr>
            <a:lvl5pPr marL="2286000" lvl="4" indent="-228600" algn="l">
              <a:lnSpc>
                <a:spcPct val="100000"/>
              </a:lnSpc>
              <a:spcBef>
                <a:spcPts val="500"/>
              </a:spcBef>
              <a:spcAft>
                <a:spcPts val="0"/>
              </a:spcAft>
              <a:buClr>
                <a:srgbClr val="12426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itat" type="titleOnly">
  <p:cSld name="TITLE_ONLY">
    <p:spTree>
      <p:nvGrpSpPr>
        <p:cNvPr id="1" name="Shape 355"/>
        <p:cNvGrpSpPr/>
        <p:nvPr/>
      </p:nvGrpSpPr>
      <p:grpSpPr>
        <a:xfrm>
          <a:off x="0" y="0"/>
          <a:ext cx="0" cy="0"/>
          <a:chOff x="0" y="0"/>
          <a:chExt cx="0" cy="0"/>
        </a:xfrm>
      </p:grpSpPr>
      <p:sp>
        <p:nvSpPr>
          <p:cNvPr id="356" name="Google Shape;356;p154"/>
          <p:cNvSpPr txBox="1">
            <a:spLocks noGrp="1"/>
          </p:cNvSpPr>
          <p:nvPr>
            <p:ph type="title"/>
          </p:nvPr>
        </p:nvSpPr>
        <p:spPr>
          <a:xfrm>
            <a:off x="968720" y="516048"/>
            <a:ext cx="10385079" cy="526911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2426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om sida" type="blank">
  <p:cSld name="BLANK">
    <p:bg>
      <p:bgPr>
        <a:solidFill>
          <a:srgbClr val="F8F7F7"/>
        </a:solidFill>
        <a:effectLst/>
      </p:bgPr>
    </p:bg>
    <p:spTree>
      <p:nvGrpSpPr>
        <p:cNvPr id="1" name="Shape 357"/>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364"/>
        <p:cNvGrpSpPr/>
        <p:nvPr/>
      </p:nvGrpSpPr>
      <p:grpSpPr>
        <a:xfrm>
          <a:off x="0" y="0"/>
          <a:ext cx="0" cy="0"/>
          <a:chOff x="0" y="0"/>
          <a:chExt cx="0" cy="0"/>
        </a:xfrm>
      </p:grpSpPr>
      <p:sp>
        <p:nvSpPr>
          <p:cNvPr id="365" name="Google Shape;365;p10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0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7" name="Google Shape;36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370"/>
        <p:cNvGrpSpPr/>
        <p:nvPr/>
      </p:nvGrpSpPr>
      <p:grpSpPr>
        <a:xfrm>
          <a:off x="0" y="0"/>
          <a:ext cx="0" cy="0"/>
          <a:chOff x="0" y="0"/>
          <a:chExt cx="0" cy="0"/>
        </a:xfrm>
      </p:grpSpPr>
      <p:sp>
        <p:nvSpPr>
          <p:cNvPr id="371" name="Google Shape;371;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375"/>
        <p:cNvGrpSpPr/>
        <p:nvPr/>
      </p:nvGrpSpPr>
      <p:grpSpPr>
        <a:xfrm>
          <a:off x="0" y="0"/>
          <a:ext cx="0" cy="0"/>
          <a:chOff x="0" y="0"/>
          <a:chExt cx="0" cy="0"/>
        </a:xfrm>
      </p:grpSpPr>
      <p:sp>
        <p:nvSpPr>
          <p:cNvPr id="376" name="Google Shape;376;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10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10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382"/>
        <p:cNvGrpSpPr/>
        <p:nvPr/>
      </p:nvGrpSpPr>
      <p:grpSpPr>
        <a:xfrm>
          <a:off x="0" y="0"/>
          <a:ext cx="0" cy="0"/>
          <a:chOff x="0" y="0"/>
          <a:chExt cx="0" cy="0"/>
        </a:xfrm>
      </p:grpSpPr>
      <p:sp>
        <p:nvSpPr>
          <p:cNvPr id="383" name="Google Shape;383;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10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49"/>
        <p:cNvGrpSpPr/>
        <p:nvPr/>
      </p:nvGrpSpPr>
      <p:grpSpPr>
        <a:xfrm>
          <a:off x="0" y="0"/>
          <a:ext cx="0" cy="0"/>
          <a:chOff x="0" y="0"/>
          <a:chExt cx="0" cy="0"/>
        </a:xfrm>
      </p:grpSpPr>
      <p:sp>
        <p:nvSpPr>
          <p:cNvPr id="50" name="Google Shape;50;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388"/>
        <p:cNvGrpSpPr/>
        <p:nvPr/>
      </p:nvGrpSpPr>
      <p:grpSpPr>
        <a:xfrm>
          <a:off x="0" y="0"/>
          <a:ext cx="0" cy="0"/>
          <a:chOff x="0" y="0"/>
          <a:chExt cx="0" cy="0"/>
        </a:xfrm>
      </p:grpSpPr>
      <p:sp>
        <p:nvSpPr>
          <p:cNvPr id="389" name="Google Shape;389;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392"/>
        <p:cNvGrpSpPr/>
        <p:nvPr/>
      </p:nvGrpSpPr>
      <p:grpSpPr>
        <a:xfrm>
          <a:off x="0" y="0"/>
          <a:ext cx="0" cy="0"/>
          <a:chOff x="0" y="0"/>
          <a:chExt cx="0" cy="0"/>
        </a:xfrm>
      </p:grpSpPr>
      <p:sp>
        <p:nvSpPr>
          <p:cNvPr id="393" name="Google Shape;393;p1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1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5" name="Google Shape;395;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398"/>
        <p:cNvGrpSpPr/>
        <p:nvPr/>
      </p:nvGrpSpPr>
      <p:grpSpPr>
        <a:xfrm>
          <a:off x="0" y="0"/>
          <a:ext cx="0" cy="0"/>
          <a:chOff x="0" y="0"/>
          <a:chExt cx="0" cy="0"/>
        </a:xfrm>
      </p:grpSpPr>
      <p:sp>
        <p:nvSpPr>
          <p:cNvPr id="399" name="Google Shape;399;p1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1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1" name="Google Shape;401;p1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1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3" name="Google Shape;403;p1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407"/>
        <p:cNvGrpSpPr/>
        <p:nvPr/>
      </p:nvGrpSpPr>
      <p:grpSpPr>
        <a:xfrm>
          <a:off x="0" y="0"/>
          <a:ext cx="0" cy="0"/>
          <a:chOff x="0" y="0"/>
          <a:chExt cx="0" cy="0"/>
        </a:xfrm>
      </p:grpSpPr>
      <p:sp>
        <p:nvSpPr>
          <p:cNvPr id="408" name="Google Shape;408;p1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1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0" name="Google Shape;410;p1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1" name="Google Shape;411;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414"/>
        <p:cNvGrpSpPr/>
        <p:nvPr/>
      </p:nvGrpSpPr>
      <p:grpSpPr>
        <a:xfrm>
          <a:off x="0" y="0"/>
          <a:ext cx="0" cy="0"/>
          <a:chOff x="0" y="0"/>
          <a:chExt cx="0" cy="0"/>
        </a:xfrm>
      </p:grpSpPr>
      <p:sp>
        <p:nvSpPr>
          <p:cNvPr id="415" name="Google Shape;415;p1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159"/>
          <p:cNvSpPr>
            <a:spLocks noGrp="1"/>
          </p:cNvSpPr>
          <p:nvPr>
            <p:ph type="pic" idx="2"/>
          </p:nvPr>
        </p:nvSpPr>
        <p:spPr>
          <a:xfrm>
            <a:off x="5183188" y="987425"/>
            <a:ext cx="6172200" cy="4873625"/>
          </a:xfrm>
          <a:prstGeom prst="rect">
            <a:avLst/>
          </a:prstGeom>
          <a:noFill/>
          <a:ln>
            <a:noFill/>
          </a:ln>
        </p:spPr>
      </p:sp>
      <p:sp>
        <p:nvSpPr>
          <p:cNvPr id="417" name="Google Shape;417;p1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8" name="Google Shape;418;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421"/>
        <p:cNvGrpSpPr/>
        <p:nvPr/>
      </p:nvGrpSpPr>
      <p:grpSpPr>
        <a:xfrm>
          <a:off x="0" y="0"/>
          <a:ext cx="0" cy="0"/>
          <a:chOff x="0" y="0"/>
          <a:chExt cx="0" cy="0"/>
        </a:xfrm>
      </p:grpSpPr>
      <p:sp>
        <p:nvSpPr>
          <p:cNvPr id="422" name="Google Shape;422;p1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1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1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1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427"/>
        <p:cNvGrpSpPr/>
        <p:nvPr/>
      </p:nvGrpSpPr>
      <p:grpSpPr>
        <a:xfrm>
          <a:off x="0" y="0"/>
          <a:ext cx="0" cy="0"/>
          <a:chOff x="0" y="0"/>
          <a:chExt cx="0" cy="0"/>
        </a:xfrm>
      </p:grpSpPr>
      <p:sp>
        <p:nvSpPr>
          <p:cNvPr id="428" name="Google Shape;428;p1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9" name="Google Shape;429;p1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1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1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450"/>
        <p:cNvGrpSpPr/>
        <p:nvPr/>
      </p:nvGrpSpPr>
      <p:grpSpPr>
        <a:xfrm>
          <a:off x="0" y="0"/>
          <a:ext cx="0" cy="0"/>
          <a:chOff x="0" y="0"/>
          <a:chExt cx="0" cy="0"/>
        </a:xfrm>
      </p:grpSpPr>
      <p:sp>
        <p:nvSpPr>
          <p:cNvPr id="451" name="Google Shape;451;p111"/>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111"/>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11"/>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Rubrikbild" type="title">
  <p:cSld name="TITLE">
    <p:spTree>
      <p:nvGrpSpPr>
        <p:cNvPr id="1" name="Shape 454"/>
        <p:cNvGrpSpPr/>
        <p:nvPr/>
      </p:nvGrpSpPr>
      <p:grpSpPr>
        <a:xfrm>
          <a:off x="0" y="0"/>
          <a:ext cx="0" cy="0"/>
          <a:chOff x="0" y="0"/>
          <a:chExt cx="0" cy="0"/>
        </a:xfrm>
      </p:grpSpPr>
      <p:grpSp>
        <p:nvGrpSpPr>
          <p:cNvPr id="455" name="Google Shape;455;p162"/>
          <p:cNvGrpSpPr/>
          <p:nvPr/>
        </p:nvGrpSpPr>
        <p:grpSpPr>
          <a:xfrm>
            <a:off x="-11288" y="-8468"/>
            <a:ext cx="12226405" cy="6874935"/>
            <a:chOff x="-8466" y="-8468"/>
            <a:chExt cx="9169804" cy="6874935"/>
          </a:xfrm>
        </p:grpSpPr>
        <p:cxnSp>
          <p:nvCxnSpPr>
            <p:cNvPr id="456" name="Google Shape;456;p162"/>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457" name="Google Shape;457;p162"/>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458" name="Google Shape;458;p162"/>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2"/>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2"/>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2"/>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462" name="Google Shape;462;p162"/>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2"/>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2"/>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2"/>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466" name="Google Shape;466;p162"/>
          <p:cNvSpPr txBox="1">
            <a:spLocks noGrp="1"/>
          </p:cNvSpPr>
          <p:nvPr>
            <p:ph type="ctrTitle"/>
          </p:nvPr>
        </p:nvSpPr>
        <p:spPr>
          <a:xfrm>
            <a:off x="1507461" y="2404534"/>
            <a:ext cx="776895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162"/>
          <p:cNvSpPr txBox="1">
            <a:spLocks noGrp="1"/>
          </p:cNvSpPr>
          <p:nvPr>
            <p:ph type="subTitle" idx="1"/>
          </p:nvPr>
        </p:nvSpPr>
        <p:spPr>
          <a:xfrm>
            <a:off x="1507461" y="4050835"/>
            <a:ext cx="7768959"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68" name="Google Shape;468;p162"/>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162"/>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62"/>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471"/>
        <p:cNvGrpSpPr/>
        <p:nvPr/>
      </p:nvGrpSpPr>
      <p:grpSpPr>
        <a:xfrm>
          <a:off x="0" y="0"/>
          <a:ext cx="0" cy="0"/>
          <a:chOff x="0" y="0"/>
          <a:chExt cx="0" cy="0"/>
        </a:xfrm>
      </p:grpSpPr>
      <p:sp>
        <p:nvSpPr>
          <p:cNvPr id="472" name="Google Shape;472;p163"/>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7981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163"/>
          <p:cNvSpPr txBox="1">
            <a:spLocks noGrp="1"/>
          </p:cNvSpPr>
          <p:nvPr>
            <p:ph type="body" idx="1"/>
          </p:nvPr>
        </p:nvSpPr>
        <p:spPr>
          <a:xfrm>
            <a:off x="812799" y="2160590"/>
            <a:ext cx="8463619"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74" name="Google Shape;474;p163"/>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63"/>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63"/>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54"/>
        <p:cNvGrpSpPr/>
        <p:nvPr/>
      </p:nvGrpSpPr>
      <p:grpSpPr>
        <a:xfrm>
          <a:off x="0" y="0"/>
          <a:ext cx="0" cy="0"/>
          <a:chOff x="0" y="0"/>
          <a:chExt cx="0" cy="0"/>
        </a:xfrm>
      </p:grpSpPr>
      <p:sp>
        <p:nvSpPr>
          <p:cNvPr id="55" name="Google Shape;55;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477"/>
        <p:cNvGrpSpPr/>
        <p:nvPr/>
      </p:nvGrpSpPr>
      <p:grpSpPr>
        <a:xfrm>
          <a:off x="0" y="0"/>
          <a:ext cx="0" cy="0"/>
          <a:chOff x="0" y="0"/>
          <a:chExt cx="0" cy="0"/>
        </a:xfrm>
      </p:grpSpPr>
      <p:sp>
        <p:nvSpPr>
          <p:cNvPr id="478" name="Google Shape;478;p164"/>
          <p:cNvSpPr txBox="1">
            <a:spLocks noGrp="1"/>
          </p:cNvSpPr>
          <p:nvPr>
            <p:ph type="title"/>
          </p:nvPr>
        </p:nvSpPr>
        <p:spPr>
          <a:xfrm>
            <a:off x="812798" y="2700869"/>
            <a:ext cx="8463620"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7981C"/>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164"/>
          <p:cNvSpPr txBox="1">
            <a:spLocks noGrp="1"/>
          </p:cNvSpPr>
          <p:nvPr>
            <p:ph type="body" idx="1"/>
          </p:nvPr>
        </p:nvSpPr>
        <p:spPr>
          <a:xfrm>
            <a:off x="812798" y="4527448"/>
            <a:ext cx="846362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0" name="Google Shape;480;p164"/>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64"/>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64"/>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483"/>
        <p:cNvGrpSpPr/>
        <p:nvPr/>
      </p:nvGrpSpPr>
      <p:grpSpPr>
        <a:xfrm>
          <a:off x="0" y="0"/>
          <a:ext cx="0" cy="0"/>
          <a:chOff x="0" y="0"/>
          <a:chExt cx="0" cy="0"/>
        </a:xfrm>
      </p:grpSpPr>
      <p:sp>
        <p:nvSpPr>
          <p:cNvPr id="484" name="Google Shape;484;p165"/>
          <p:cNvSpPr txBox="1">
            <a:spLocks noGrp="1"/>
          </p:cNvSpPr>
          <p:nvPr>
            <p:ph type="title"/>
          </p:nvPr>
        </p:nvSpPr>
        <p:spPr>
          <a:xfrm>
            <a:off x="812800" y="609600"/>
            <a:ext cx="8463619"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7981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165"/>
          <p:cNvSpPr txBox="1">
            <a:spLocks noGrp="1"/>
          </p:cNvSpPr>
          <p:nvPr>
            <p:ph type="body" idx="1"/>
          </p:nvPr>
        </p:nvSpPr>
        <p:spPr>
          <a:xfrm>
            <a:off x="812801" y="2160589"/>
            <a:ext cx="4117479"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86" name="Google Shape;486;p165"/>
          <p:cNvSpPr txBox="1">
            <a:spLocks noGrp="1"/>
          </p:cNvSpPr>
          <p:nvPr>
            <p:ph type="body" idx="2"/>
          </p:nvPr>
        </p:nvSpPr>
        <p:spPr>
          <a:xfrm>
            <a:off x="5158939" y="2160590"/>
            <a:ext cx="4117480"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87" name="Google Shape;487;p165"/>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65"/>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65"/>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490"/>
        <p:cNvGrpSpPr/>
        <p:nvPr/>
      </p:nvGrpSpPr>
      <p:grpSpPr>
        <a:xfrm>
          <a:off x="0" y="0"/>
          <a:ext cx="0" cy="0"/>
          <a:chOff x="0" y="0"/>
          <a:chExt cx="0" cy="0"/>
        </a:xfrm>
      </p:grpSpPr>
      <p:sp>
        <p:nvSpPr>
          <p:cNvPr id="491" name="Google Shape;491;p166"/>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7981C"/>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166"/>
          <p:cNvSpPr txBox="1">
            <a:spLocks noGrp="1"/>
          </p:cNvSpPr>
          <p:nvPr>
            <p:ph type="body" idx="1"/>
          </p:nvPr>
        </p:nvSpPr>
        <p:spPr>
          <a:xfrm>
            <a:off x="812799" y="2160983"/>
            <a:ext cx="41208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93" name="Google Shape;493;p166"/>
          <p:cNvSpPr txBox="1">
            <a:spLocks noGrp="1"/>
          </p:cNvSpPr>
          <p:nvPr>
            <p:ph type="body" idx="2"/>
          </p:nvPr>
        </p:nvSpPr>
        <p:spPr>
          <a:xfrm>
            <a:off x="812799" y="2737247"/>
            <a:ext cx="4120896"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94" name="Google Shape;494;p166"/>
          <p:cNvSpPr txBox="1">
            <a:spLocks noGrp="1"/>
          </p:cNvSpPr>
          <p:nvPr>
            <p:ph type="body" idx="3"/>
          </p:nvPr>
        </p:nvSpPr>
        <p:spPr>
          <a:xfrm>
            <a:off x="5155520" y="2160983"/>
            <a:ext cx="41208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95" name="Google Shape;495;p166"/>
          <p:cNvSpPr txBox="1">
            <a:spLocks noGrp="1"/>
          </p:cNvSpPr>
          <p:nvPr>
            <p:ph type="body" idx="4"/>
          </p:nvPr>
        </p:nvSpPr>
        <p:spPr>
          <a:xfrm>
            <a:off x="5155520" y="2737247"/>
            <a:ext cx="4120896"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96" name="Google Shape;496;p166"/>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166"/>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66"/>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499"/>
        <p:cNvGrpSpPr/>
        <p:nvPr/>
      </p:nvGrpSpPr>
      <p:grpSpPr>
        <a:xfrm>
          <a:off x="0" y="0"/>
          <a:ext cx="0" cy="0"/>
          <a:chOff x="0" y="0"/>
          <a:chExt cx="0" cy="0"/>
        </a:xfrm>
      </p:grpSpPr>
      <p:sp>
        <p:nvSpPr>
          <p:cNvPr id="500" name="Google Shape;500;p167"/>
          <p:cNvSpPr txBox="1">
            <a:spLocks noGrp="1"/>
          </p:cNvSpPr>
          <p:nvPr>
            <p:ph type="title"/>
          </p:nvPr>
        </p:nvSpPr>
        <p:spPr>
          <a:xfrm>
            <a:off x="812799" y="609600"/>
            <a:ext cx="8463619"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7981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67"/>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167"/>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67"/>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504"/>
        <p:cNvGrpSpPr/>
        <p:nvPr/>
      </p:nvGrpSpPr>
      <p:grpSpPr>
        <a:xfrm>
          <a:off x="0" y="0"/>
          <a:ext cx="0" cy="0"/>
          <a:chOff x="0" y="0"/>
          <a:chExt cx="0" cy="0"/>
        </a:xfrm>
      </p:grpSpPr>
      <p:sp>
        <p:nvSpPr>
          <p:cNvPr id="505" name="Google Shape;505;p168"/>
          <p:cNvSpPr txBox="1">
            <a:spLocks noGrp="1"/>
          </p:cNvSpPr>
          <p:nvPr>
            <p:ph type="title"/>
          </p:nvPr>
        </p:nvSpPr>
        <p:spPr>
          <a:xfrm>
            <a:off x="812799" y="1498604"/>
            <a:ext cx="3720243"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7981C"/>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168"/>
          <p:cNvSpPr txBox="1">
            <a:spLocks noGrp="1"/>
          </p:cNvSpPr>
          <p:nvPr>
            <p:ph type="body" idx="1"/>
          </p:nvPr>
        </p:nvSpPr>
        <p:spPr>
          <a:xfrm>
            <a:off x="4761701" y="514926"/>
            <a:ext cx="4514716"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07" name="Google Shape;507;p168"/>
          <p:cNvSpPr txBox="1">
            <a:spLocks noGrp="1"/>
          </p:cNvSpPr>
          <p:nvPr>
            <p:ph type="body" idx="2"/>
          </p:nvPr>
        </p:nvSpPr>
        <p:spPr>
          <a:xfrm>
            <a:off x="812799" y="2777069"/>
            <a:ext cx="3720243"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508" name="Google Shape;508;p168"/>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68"/>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68"/>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511"/>
        <p:cNvGrpSpPr/>
        <p:nvPr/>
      </p:nvGrpSpPr>
      <p:grpSpPr>
        <a:xfrm>
          <a:off x="0" y="0"/>
          <a:ext cx="0" cy="0"/>
          <a:chOff x="0" y="0"/>
          <a:chExt cx="0" cy="0"/>
        </a:xfrm>
      </p:grpSpPr>
      <p:sp>
        <p:nvSpPr>
          <p:cNvPr id="512" name="Google Shape;512;p169"/>
          <p:cNvSpPr txBox="1">
            <a:spLocks noGrp="1"/>
          </p:cNvSpPr>
          <p:nvPr>
            <p:ph type="title"/>
          </p:nvPr>
        </p:nvSpPr>
        <p:spPr>
          <a:xfrm>
            <a:off x="812799" y="4800600"/>
            <a:ext cx="8463619"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7981C"/>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69"/>
          <p:cNvSpPr>
            <a:spLocks noGrp="1"/>
          </p:cNvSpPr>
          <p:nvPr>
            <p:ph type="pic" idx="2"/>
          </p:nvPr>
        </p:nvSpPr>
        <p:spPr>
          <a:xfrm>
            <a:off x="812799" y="609600"/>
            <a:ext cx="8463619" cy="3845718"/>
          </a:xfrm>
          <a:prstGeom prst="rect">
            <a:avLst/>
          </a:prstGeom>
          <a:noFill/>
          <a:ln>
            <a:noFill/>
          </a:ln>
        </p:spPr>
      </p:sp>
      <p:sp>
        <p:nvSpPr>
          <p:cNvPr id="514" name="Google Shape;514;p169"/>
          <p:cNvSpPr txBox="1">
            <a:spLocks noGrp="1"/>
          </p:cNvSpPr>
          <p:nvPr>
            <p:ph type="body" idx="1"/>
          </p:nvPr>
        </p:nvSpPr>
        <p:spPr>
          <a:xfrm>
            <a:off x="812799" y="5367338"/>
            <a:ext cx="8463619"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515" name="Google Shape;515;p169"/>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69"/>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169"/>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el och bildtext">
  <p:cSld name="Titel och bildtext">
    <p:spTree>
      <p:nvGrpSpPr>
        <p:cNvPr id="1" name="Shape 518"/>
        <p:cNvGrpSpPr/>
        <p:nvPr/>
      </p:nvGrpSpPr>
      <p:grpSpPr>
        <a:xfrm>
          <a:off x="0" y="0"/>
          <a:ext cx="0" cy="0"/>
          <a:chOff x="0" y="0"/>
          <a:chExt cx="0" cy="0"/>
        </a:xfrm>
      </p:grpSpPr>
      <p:sp>
        <p:nvSpPr>
          <p:cNvPr id="519" name="Google Shape;519;p170"/>
          <p:cNvSpPr txBox="1">
            <a:spLocks noGrp="1"/>
          </p:cNvSpPr>
          <p:nvPr>
            <p:ph type="title"/>
          </p:nvPr>
        </p:nvSpPr>
        <p:spPr>
          <a:xfrm>
            <a:off x="812800" y="609600"/>
            <a:ext cx="8463619"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7981C"/>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70"/>
          <p:cNvSpPr txBox="1">
            <a:spLocks noGrp="1"/>
          </p:cNvSpPr>
          <p:nvPr>
            <p:ph type="body" idx="1"/>
          </p:nvPr>
        </p:nvSpPr>
        <p:spPr>
          <a:xfrm>
            <a:off x="812800" y="4470400"/>
            <a:ext cx="8463619"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1" name="Google Shape;521;p170"/>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70"/>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70"/>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itat med beskrivning">
  <p:cSld name="Citat med beskrivning">
    <p:spTree>
      <p:nvGrpSpPr>
        <p:cNvPr id="1" name="Shape 524"/>
        <p:cNvGrpSpPr/>
        <p:nvPr/>
      </p:nvGrpSpPr>
      <p:grpSpPr>
        <a:xfrm>
          <a:off x="0" y="0"/>
          <a:ext cx="0" cy="0"/>
          <a:chOff x="0" y="0"/>
          <a:chExt cx="0" cy="0"/>
        </a:xfrm>
      </p:grpSpPr>
      <p:sp>
        <p:nvSpPr>
          <p:cNvPr id="525" name="Google Shape;525;p171"/>
          <p:cNvSpPr txBox="1">
            <a:spLocks noGrp="1"/>
          </p:cNvSpPr>
          <p:nvPr>
            <p:ph type="title"/>
          </p:nvPr>
        </p:nvSpPr>
        <p:spPr>
          <a:xfrm>
            <a:off x="1033180" y="609600"/>
            <a:ext cx="809624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7981C"/>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171"/>
          <p:cNvSpPr txBox="1">
            <a:spLocks noGrp="1"/>
          </p:cNvSpPr>
          <p:nvPr>
            <p:ph type="body" idx="1"/>
          </p:nvPr>
        </p:nvSpPr>
        <p:spPr>
          <a:xfrm>
            <a:off x="1468099" y="3632200"/>
            <a:ext cx="722640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27" name="Google Shape;527;p171"/>
          <p:cNvSpPr txBox="1">
            <a:spLocks noGrp="1"/>
          </p:cNvSpPr>
          <p:nvPr>
            <p:ph type="body" idx="2"/>
          </p:nvPr>
        </p:nvSpPr>
        <p:spPr>
          <a:xfrm>
            <a:off x="812798" y="4470400"/>
            <a:ext cx="8463620"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8" name="Google Shape;528;p171"/>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71"/>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71"/>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531" name="Google Shape;531;p171"/>
          <p:cNvSpPr txBox="1"/>
          <p:nvPr/>
        </p:nvSpPr>
        <p:spPr>
          <a:xfrm>
            <a:off x="643615" y="790378"/>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v-SE" sz="8000" b="0" i="0" u="none" strike="noStrike" cap="none">
                <a:solidFill>
                  <a:srgbClr val="BFE471"/>
                </a:solidFill>
                <a:latin typeface="Arial"/>
                <a:ea typeface="Arial"/>
                <a:cs typeface="Arial"/>
                <a:sym typeface="Arial"/>
              </a:rPr>
              <a:t>“</a:t>
            </a:r>
            <a:endParaRPr/>
          </a:p>
        </p:txBody>
      </p:sp>
      <p:sp>
        <p:nvSpPr>
          <p:cNvPr id="532" name="Google Shape;532;p171"/>
          <p:cNvSpPr txBox="1"/>
          <p:nvPr/>
        </p:nvSpPr>
        <p:spPr>
          <a:xfrm>
            <a:off x="8996933" y="288655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v-SE" sz="8000" b="0" i="0" u="none" strike="noStrike" cap="none">
                <a:solidFill>
                  <a:srgbClr val="BFE471"/>
                </a:solidFill>
                <a:latin typeface="Arial"/>
                <a:ea typeface="Arial"/>
                <a:cs typeface="Arial"/>
                <a:sym typeface="Arial"/>
              </a:rPr>
              <a:t>”</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amnkort">
  <p:cSld name="Namnkort">
    <p:spTree>
      <p:nvGrpSpPr>
        <p:cNvPr id="1" name="Shape 533"/>
        <p:cNvGrpSpPr/>
        <p:nvPr/>
      </p:nvGrpSpPr>
      <p:grpSpPr>
        <a:xfrm>
          <a:off x="0" y="0"/>
          <a:ext cx="0" cy="0"/>
          <a:chOff x="0" y="0"/>
          <a:chExt cx="0" cy="0"/>
        </a:xfrm>
      </p:grpSpPr>
      <p:sp>
        <p:nvSpPr>
          <p:cNvPr id="534" name="Google Shape;534;p172"/>
          <p:cNvSpPr txBox="1">
            <a:spLocks noGrp="1"/>
          </p:cNvSpPr>
          <p:nvPr>
            <p:ph type="title"/>
          </p:nvPr>
        </p:nvSpPr>
        <p:spPr>
          <a:xfrm>
            <a:off x="812798" y="1931988"/>
            <a:ext cx="8463620"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7981C"/>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72"/>
          <p:cNvSpPr txBox="1">
            <a:spLocks noGrp="1"/>
          </p:cNvSpPr>
          <p:nvPr>
            <p:ph type="body" idx="1"/>
          </p:nvPr>
        </p:nvSpPr>
        <p:spPr>
          <a:xfrm>
            <a:off x="812798"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36" name="Google Shape;536;p172"/>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72"/>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172"/>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amnkort för citat">
  <p:cSld name="Namnkort för citat">
    <p:spTree>
      <p:nvGrpSpPr>
        <p:cNvPr id="1" name="Shape 539"/>
        <p:cNvGrpSpPr/>
        <p:nvPr/>
      </p:nvGrpSpPr>
      <p:grpSpPr>
        <a:xfrm>
          <a:off x="0" y="0"/>
          <a:ext cx="0" cy="0"/>
          <a:chOff x="0" y="0"/>
          <a:chExt cx="0" cy="0"/>
        </a:xfrm>
      </p:grpSpPr>
      <p:sp>
        <p:nvSpPr>
          <p:cNvPr id="540" name="Google Shape;540;p173"/>
          <p:cNvSpPr txBox="1">
            <a:spLocks noGrp="1"/>
          </p:cNvSpPr>
          <p:nvPr>
            <p:ph type="title"/>
          </p:nvPr>
        </p:nvSpPr>
        <p:spPr>
          <a:xfrm>
            <a:off x="1033180" y="609600"/>
            <a:ext cx="809624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7981C"/>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73"/>
          <p:cNvSpPr txBox="1">
            <a:spLocks noGrp="1"/>
          </p:cNvSpPr>
          <p:nvPr>
            <p:ph type="body" idx="1"/>
          </p:nvPr>
        </p:nvSpPr>
        <p:spPr>
          <a:xfrm>
            <a:off x="812796" y="4013200"/>
            <a:ext cx="8463621"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2" name="Google Shape;542;p173"/>
          <p:cNvSpPr txBox="1">
            <a:spLocks noGrp="1"/>
          </p:cNvSpPr>
          <p:nvPr>
            <p:ph type="body" idx="2"/>
          </p:nvPr>
        </p:nvSpPr>
        <p:spPr>
          <a:xfrm>
            <a:off x="812798"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43" name="Google Shape;543;p173"/>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73"/>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73"/>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546" name="Google Shape;546;p173"/>
          <p:cNvSpPr txBox="1"/>
          <p:nvPr/>
        </p:nvSpPr>
        <p:spPr>
          <a:xfrm>
            <a:off x="643615" y="790378"/>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v-SE" sz="8000" b="0" i="0" u="none" strike="noStrike" cap="none">
                <a:solidFill>
                  <a:srgbClr val="BFE471"/>
                </a:solidFill>
                <a:latin typeface="Arial"/>
                <a:ea typeface="Arial"/>
                <a:cs typeface="Arial"/>
                <a:sym typeface="Arial"/>
              </a:rPr>
              <a:t>“</a:t>
            </a:r>
            <a:endParaRPr/>
          </a:p>
        </p:txBody>
      </p:sp>
      <p:sp>
        <p:nvSpPr>
          <p:cNvPr id="547" name="Google Shape;547;p173"/>
          <p:cNvSpPr txBox="1"/>
          <p:nvPr/>
        </p:nvSpPr>
        <p:spPr>
          <a:xfrm>
            <a:off x="8996933" y="288655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v-SE" sz="8000" b="0" i="0" u="none" strike="noStrike" cap="none">
                <a:solidFill>
                  <a:srgbClr val="BFE471"/>
                </a:solidFill>
                <a:latin typeface="Arial"/>
                <a:ea typeface="Arial"/>
                <a:cs typeface="Arial"/>
                <a:sym typeface="Arial"/>
              </a:rPr>
              <a:t>”</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ehåll med bildtext" type="objTx">
  <p:cSld name="OBJECT_WITH_CAPTION_TEXT">
    <p:spTree>
      <p:nvGrpSpPr>
        <p:cNvPr id="1" name="Shape 58"/>
        <p:cNvGrpSpPr/>
        <p:nvPr/>
      </p:nvGrpSpPr>
      <p:grpSpPr>
        <a:xfrm>
          <a:off x="0" y="0"/>
          <a:ext cx="0" cy="0"/>
          <a:chOff x="0" y="0"/>
          <a:chExt cx="0" cy="0"/>
        </a:xfrm>
      </p:grpSpPr>
      <p:sp>
        <p:nvSpPr>
          <p:cNvPr id="59" name="Google Shape;59;p1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ant eller falskt">
  <p:cSld name="Sant eller falskt">
    <p:spTree>
      <p:nvGrpSpPr>
        <p:cNvPr id="1" name="Shape 548"/>
        <p:cNvGrpSpPr/>
        <p:nvPr/>
      </p:nvGrpSpPr>
      <p:grpSpPr>
        <a:xfrm>
          <a:off x="0" y="0"/>
          <a:ext cx="0" cy="0"/>
          <a:chOff x="0" y="0"/>
          <a:chExt cx="0" cy="0"/>
        </a:xfrm>
      </p:grpSpPr>
      <p:sp>
        <p:nvSpPr>
          <p:cNvPr id="549" name="Google Shape;549;p174"/>
          <p:cNvSpPr txBox="1">
            <a:spLocks noGrp="1"/>
          </p:cNvSpPr>
          <p:nvPr>
            <p:ph type="title"/>
          </p:nvPr>
        </p:nvSpPr>
        <p:spPr>
          <a:xfrm>
            <a:off x="821131" y="609600"/>
            <a:ext cx="8455287"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7981C"/>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74"/>
          <p:cNvSpPr txBox="1">
            <a:spLocks noGrp="1"/>
          </p:cNvSpPr>
          <p:nvPr>
            <p:ph type="body" idx="1"/>
          </p:nvPr>
        </p:nvSpPr>
        <p:spPr>
          <a:xfrm>
            <a:off x="812796" y="4013200"/>
            <a:ext cx="8463621"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1" name="Google Shape;551;p174"/>
          <p:cNvSpPr txBox="1">
            <a:spLocks noGrp="1"/>
          </p:cNvSpPr>
          <p:nvPr>
            <p:ph type="body" idx="2"/>
          </p:nvPr>
        </p:nvSpPr>
        <p:spPr>
          <a:xfrm>
            <a:off x="812798"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52" name="Google Shape;552;p174"/>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174"/>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174"/>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555"/>
        <p:cNvGrpSpPr/>
        <p:nvPr/>
      </p:nvGrpSpPr>
      <p:grpSpPr>
        <a:xfrm>
          <a:off x="0" y="0"/>
          <a:ext cx="0" cy="0"/>
          <a:chOff x="0" y="0"/>
          <a:chExt cx="0" cy="0"/>
        </a:xfrm>
      </p:grpSpPr>
      <p:sp>
        <p:nvSpPr>
          <p:cNvPr id="556" name="Google Shape;556;p175"/>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7981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75"/>
          <p:cNvSpPr txBox="1">
            <a:spLocks noGrp="1"/>
          </p:cNvSpPr>
          <p:nvPr>
            <p:ph type="body" idx="1"/>
          </p:nvPr>
        </p:nvSpPr>
        <p:spPr>
          <a:xfrm rot="5400000">
            <a:off x="3104222" y="-130833"/>
            <a:ext cx="3880773" cy="846361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8" name="Google Shape;558;p175"/>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175"/>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175"/>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561"/>
        <p:cNvGrpSpPr/>
        <p:nvPr/>
      </p:nvGrpSpPr>
      <p:grpSpPr>
        <a:xfrm>
          <a:off x="0" y="0"/>
          <a:ext cx="0" cy="0"/>
          <a:chOff x="0" y="0"/>
          <a:chExt cx="0" cy="0"/>
        </a:xfrm>
      </p:grpSpPr>
      <p:sp>
        <p:nvSpPr>
          <p:cNvPr id="562" name="Google Shape;562;p176"/>
          <p:cNvSpPr txBox="1">
            <a:spLocks noGrp="1"/>
          </p:cNvSpPr>
          <p:nvPr>
            <p:ph type="title"/>
          </p:nvPr>
        </p:nvSpPr>
        <p:spPr>
          <a:xfrm rot="5400000">
            <a:off x="5996565" y="2582785"/>
            <a:ext cx="5251451" cy="130508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7981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76"/>
          <p:cNvSpPr txBox="1">
            <a:spLocks noGrp="1"/>
          </p:cNvSpPr>
          <p:nvPr>
            <p:ph type="body" idx="1"/>
          </p:nvPr>
        </p:nvSpPr>
        <p:spPr>
          <a:xfrm rot="5400000">
            <a:off x="1650424" y="-228024"/>
            <a:ext cx="5251451" cy="692670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64" name="Google Shape;564;p176"/>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5" name="Google Shape;565;p176"/>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6" name="Google Shape;566;p176"/>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3"/>
        <p:cNvGrpSpPr/>
        <p:nvPr/>
      </p:nvGrpSpPr>
      <p:grpSpPr>
        <a:xfrm>
          <a:off x="0" y="0"/>
          <a:ext cx="0" cy="0"/>
          <a:chOff x="0" y="0"/>
          <a:chExt cx="0" cy="0"/>
        </a:xfrm>
      </p:grpSpPr>
      <p:sp>
        <p:nvSpPr>
          <p:cNvPr id="574" name="Google Shape;574;p11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1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76" name="Google Shape;576;p1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77" name="Google Shape;577;p1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78" name="Google Shape;578;p1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9"/>
        <p:cNvGrpSpPr/>
        <p:nvPr/>
      </p:nvGrpSpPr>
      <p:grpSpPr>
        <a:xfrm>
          <a:off x="0" y="0"/>
          <a:ext cx="0" cy="0"/>
          <a:chOff x="0" y="0"/>
          <a:chExt cx="0" cy="0"/>
        </a:xfrm>
      </p:grpSpPr>
      <p:sp>
        <p:nvSpPr>
          <p:cNvPr id="580" name="Google Shape;580;p1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1" name="Google Shape;581;p17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2" name="Google Shape;582;p17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83" name="Google Shape;583;p17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84" name="Google Shape;584;p1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5"/>
        <p:cNvGrpSpPr/>
        <p:nvPr/>
      </p:nvGrpSpPr>
      <p:grpSpPr>
        <a:xfrm>
          <a:off x="0" y="0"/>
          <a:ext cx="0" cy="0"/>
          <a:chOff x="0" y="0"/>
          <a:chExt cx="0" cy="0"/>
        </a:xfrm>
      </p:grpSpPr>
      <p:sp>
        <p:nvSpPr>
          <p:cNvPr id="586" name="Google Shape;586;p17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7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88" name="Google Shape;588;p1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89" name="Google Shape;589;p1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90" name="Google Shape;590;p1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1"/>
        <p:cNvGrpSpPr/>
        <p:nvPr/>
      </p:nvGrpSpPr>
      <p:grpSpPr>
        <a:xfrm>
          <a:off x="0" y="0"/>
          <a:ext cx="0" cy="0"/>
          <a:chOff x="0" y="0"/>
          <a:chExt cx="0" cy="0"/>
        </a:xfrm>
      </p:grpSpPr>
      <p:sp>
        <p:nvSpPr>
          <p:cNvPr id="592" name="Google Shape;592;p17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3" name="Google Shape;593;p17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4" name="Google Shape;594;p17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5" name="Google Shape;595;p1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96" name="Google Shape;596;p1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597" name="Google Shape;597;p1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8"/>
        <p:cNvGrpSpPr/>
        <p:nvPr/>
      </p:nvGrpSpPr>
      <p:grpSpPr>
        <a:xfrm>
          <a:off x="0" y="0"/>
          <a:ext cx="0" cy="0"/>
          <a:chOff x="0" y="0"/>
          <a:chExt cx="0" cy="0"/>
        </a:xfrm>
      </p:grpSpPr>
      <p:sp>
        <p:nvSpPr>
          <p:cNvPr id="599" name="Google Shape;599;p18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0" name="Google Shape;600;p18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01" name="Google Shape;601;p18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2" name="Google Shape;602;p18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03" name="Google Shape;603;p18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4" name="Google Shape;604;p1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05" name="Google Shape;605;p1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06" name="Google Shape;606;p1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7"/>
        <p:cNvGrpSpPr/>
        <p:nvPr/>
      </p:nvGrpSpPr>
      <p:grpSpPr>
        <a:xfrm>
          <a:off x="0" y="0"/>
          <a:ext cx="0" cy="0"/>
          <a:chOff x="0" y="0"/>
          <a:chExt cx="0" cy="0"/>
        </a:xfrm>
      </p:grpSpPr>
      <p:sp>
        <p:nvSpPr>
          <p:cNvPr id="608" name="Google Shape;608;p1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1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10" name="Google Shape;610;p1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11" name="Google Shape;611;p1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2"/>
        <p:cNvGrpSpPr/>
        <p:nvPr/>
      </p:nvGrpSpPr>
      <p:grpSpPr>
        <a:xfrm>
          <a:off x="0" y="0"/>
          <a:ext cx="0" cy="0"/>
          <a:chOff x="0" y="0"/>
          <a:chExt cx="0" cy="0"/>
        </a:xfrm>
      </p:grpSpPr>
      <p:sp>
        <p:nvSpPr>
          <p:cNvPr id="613" name="Google Shape;613;p1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14" name="Google Shape;614;p1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15" name="Google Shape;615;p1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5"/>
        <p:cNvGrpSpPr/>
        <p:nvPr/>
      </p:nvGrpSpPr>
      <p:grpSpPr>
        <a:xfrm>
          <a:off x="0" y="0"/>
          <a:ext cx="0" cy="0"/>
          <a:chOff x="0" y="0"/>
          <a:chExt cx="0" cy="0"/>
        </a:xfrm>
      </p:grpSpPr>
      <p:sp>
        <p:nvSpPr>
          <p:cNvPr id="66" name="Google Shape;66;p1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0"/>
          <p:cNvSpPr>
            <a:spLocks noGrp="1"/>
          </p:cNvSpPr>
          <p:nvPr>
            <p:ph type="pic" idx="2"/>
          </p:nvPr>
        </p:nvSpPr>
        <p:spPr>
          <a:xfrm>
            <a:off x="5183188" y="987425"/>
            <a:ext cx="6172200" cy="4873625"/>
          </a:xfrm>
          <a:prstGeom prst="rect">
            <a:avLst/>
          </a:prstGeom>
          <a:noFill/>
          <a:ln>
            <a:noFill/>
          </a:ln>
        </p:spPr>
      </p:sp>
      <p:sp>
        <p:nvSpPr>
          <p:cNvPr id="68" name="Google Shape;68;p1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6"/>
        <p:cNvGrpSpPr/>
        <p:nvPr/>
      </p:nvGrpSpPr>
      <p:grpSpPr>
        <a:xfrm>
          <a:off x="0" y="0"/>
          <a:ext cx="0" cy="0"/>
          <a:chOff x="0" y="0"/>
          <a:chExt cx="0" cy="0"/>
        </a:xfrm>
      </p:grpSpPr>
      <p:sp>
        <p:nvSpPr>
          <p:cNvPr id="617" name="Google Shape;617;p18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18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9" name="Google Shape;619;p18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0" name="Google Shape;620;p1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21" name="Google Shape;621;p1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22" name="Google Shape;622;p1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3"/>
        <p:cNvGrpSpPr/>
        <p:nvPr/>
      </p:nvGrpSpPr>
      <p:grpSpPr>
        <a:xfrm>
          <a:off x="0" y="0"/>
          <a:ext cx="0" cy="0"/>
          <a:chOff x="0" y="0"/>
          <a:chExt cx="0" cy="0"/>
        </a:xfrm>
      </p:grpSpPr>
      <p:sp>
        <p:nvSpPr>
          <p:cNvPr id="624" name="Google Shape;624;p18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5" name="Google Shape;625;p184"/>
          <p:cNvSpPr>
            <a:spLocks noGrp="1"/>
          </p:cNvSpPr>
          <p:nvPr>
            <p:ph type="pic" idx="2"/>
          </p:nvPr>
        </p:nvSpPr>
        <p:spPr>
          <a:xfrm>
            <a:off x="2389717" y="612775"/>
            <a:ext cx="7315200" cy="4114800"/>
          </a:xfrm>
          <a:prstGeom prst="rect">
            <a:avLst/>
          </a:prstGeom>
          <a:noFill/>
          <a:ln>
            <a:noFill/>
          </a:ln>
        </p:spPr>
      </p:sp>
      <p:sp>
        <p:nvSpPr>
          <p:cNvPr id="626" name="Google Shape;626;p18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7" name="Google Shape;627;p1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28" name="Google Shape;628;p1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29" name="Google Shape;629;p1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0"/>
        <p:cNvGrpSpPr/>
        <p:nvPr/>
      </p:nvGrpSpPr>
      <p:grpSpPr>
        <a:xfrm>
          <a:off x="0" y="0"/>
          <a:ext cx="0" cy="0"/>
          <a:chOff x="0" y="0"/>
          <a:chExt cx="0" cy="0"/>
        </a:xfrm>
      </p:grpSpPr>
      <p:sp>
        <p:nvSpPr>
          <p:cNvPr id="631" name="Google Shape;631;p1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2" name="Google Shape;632;p185"/>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3" name="Google Shape;633;p18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34" name="Google Shape;634;p18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35" name="Google Shape;635;p1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6"/>
        <p:cNvGrpSpPr/>
        <p:nvPr/>
      </p:nvGrpSpPr>
      <p:grpSpPr>
        <a:xfrm>
          <a:off x="0" y="0"/>
          <a:ext cx="0" cy="0"/>
          <a:chOff x="0" y="0"/>
          <a:chExt cx="0" cy="0"/>
        </a:xfrm>
      </p:grpSpPr>
      <p:sp>
        <p:nvSpPr>
          <p:cNvPr id="637" name="Google Shape;637;p186"/>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8" name="Google Shape;638;p186"/>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9" name="Google Shape;639;p18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40" name="Google Shape;640;p18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spcBef>
                <a:spcPts val="0"/>
              </a:spcBef>
              <a:spcAft>
                <a:spcPts val="0"/>
              </a:spcAft>
              <a:buSzPts val="1400"/>
              <a:buNone/>
              <a:defRPr/>
            </a:lvl9pPr>
          </a:lstStyle>
          <a:p>
            <a:endParaRPr/>
          </a:p>
        </p:txBody>
      </p:sp>
      <p:sp>
        <p:nvSpPr>
          <p:cNvPr id="641" name="Google Shape;641;p18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a:lvl1pPr>
            <a:lvl2pPr marL="0" marR="0" lvl="1" indent="0" algn="r">
              <a:lnSpc>
                <a:spcPct val="100000"/>
              </a:lnSpc>
              <a:spcBef>
                <a:spcPts val="0"/>
              </a:spcBef>
              <a:spcAft>
                <a:spcPts val="0"/>
              </a:spcAft>
              <a:buClr>
                <a:srgbClr val="888888"/>
              </a:buClr>
              <a:buSzPts val="1200"/>
              <a:buFont typeface="Arial"/>
              <a:buNone/>
              <a:defRPr/>
            </a:lvl2pPr>
            <a:lvl3pPr marL="0" marR="0" lvl="2" indent="0" algn="r">
              <a:lnSpc>
                <a:spcPct val="100000"/>
              </a:lnSpc>
              <a:spcBef>
                <a:spcPts val="0"/>
              </a:spcBef>
              <a:spcAft>
                <a:spcPts val="0"/>
              </a:spcAft>
              <a:buClr>
                <a:srgbClr val="888888"/>
              </a:buClr>
              <a:buSzPts val="1200"/>
              <a:buFont typeface="Arial"/>
              <a:buNone/>
              <a:defRPr/>
            </a:lvl3pPr>
            <a:lvl4pPr marL="0" marR="0" lvl="3" indent="0" algn="r">
              <a:lnSpc>
                <a:spcPct val="100000"/>
              </a:lnSpc>
              <a:spcBef>
                <a:spcPts val="0"/>
              </a:spcBef>
              <a:spcAft>
                <a:spcPts val="0"/>
              </a:spcAft>
              <a:buClr>
                <a:srgbClr val="888888"/>
              </a:buClr>
              <a:buSzPts val="1200"/>
              <a:buFont typeface="Arial"/>
              <a:buNone/>
              <a:defRPr/>
            </a:lvl4pPr>
            <a:lvl5pPr marL="0" marR="0" lvl="4" indent="0" algn="r">
              <a:lnSpc>
                <a:spcPct val="100000"/>
              </a:lnSpc>
              <a:spcBef>
                <a:spcPts val="0"/>
              </a:spcBef>
              <a:spcAft>
                <a:spcPts val="0"/>
              </a:spcAft>
              <a:buClr>
                <a:srgbClr val="888888"/>
              </a:buClr>
              <a:buSzPts val="1200"/>
              <a:buFont typeface="Arial"/>
              <a:buNone/>
              <a:defRPr/>
            </a:lvl5pPr>
            <a:lvl6pPr marL="0" marR="0" lvl="5" indent="0" algn="r">
              <a:lnSpc>
                <a:spcPct val="100000"/>
              </a:lnSpc>
              <a:spcBef>
                <a:spcPts val="0"/>
              </a:spcBef>
              <a:spcAft>
                <a:spcPts val="0"/>
              </a:spcAft>
              <a:buClr>
                <a:srgbClr val="888888"/>
              </a:buClr>
              <a:buSzPts val="1200"/>
              <a:buFont typeface="Arial"/>
              <a:buNone/>
              <a:defRPr/>
            </a:lvl6pPr>
            <a:lvl7pPr marL="0" marR="0" lvl="6" indent="0" algn="r">
              <a:lnSpc>
                <a:spcPct val="100000"/>
              </a:lnSpc>
              <a:spcBef>
                <a:spcPts val="0"/>
              </a:spcBef>
              <a:spcAft>
                <a:spcPts val="0"/>
              </a:spcAft>
              <a:buClr>
                <a:srgbClr val="888888"/>
              </a:buClr>
              <a:buSzPts val="1200"/>
              <a:buFont typeface="Arial"/>
              <a:buNone/>
              <a:defRPr/>
            </a:lvl7pPr>
            <a:lvl8pPr marL="0" marR="0" lvl="7" indent="0" algn="r">
              <a:lnSpc>
                <a:spcPct val="100000"/>
              </a:lnSpc>
              <a:spcBef>
                <a:spcPts val="0"/>
              </a:spcBef>
              <a:spcAft>
                <a:spcPts val="0"/>
              </a:spcAft>
              <a:buClr>
                <a:srgbClr val="888888"/>
              </a:buClr>
              <a:buSzPts val="1200"/>
              <a:buFont typeface="Arial"/>
              <a:buNone/>
              <a:defRPr/>
            </a:lvl8pPr>
            <a:lvl9pPr marL="0" marR="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E219D-8C2A-4387-B138-3A6B166E7C2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2FEB4E0-E808-4D59-8516-C32C010F5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1751774-A73E-41D9-98AA-30D5A9CB30F1}"/>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5" name="Platshållare för sidfot 4">
            <a:extLst>
              <a:ext uri="{FF2B5EF4-FFF2-40B4-BE49-F238E27FC236}">
                <a16:creationId xmlns:a16="http://schemas.microsoft.com/office/drawing/2014/main" id="{733C0F77-3A1E-4601-9D5C-333F3ACD9BE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8ECED59-8065-4287-B23D-27312C7C2848}"/>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1574138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01D90C-8AD4-4CC8-88AE-A95B1EEE84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E8FF2F9-43D8-4CD2-A183-0550F828F72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4607299-71BB-4220-BC73-5FCB805224C9}"/>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5" name="Platshållare för sidfot 4">
            <a:extLst>
              <a:ext uri="{FF2B5EF4-FFF2-40B4-BE49-F238E27FC236}">
                <a16:creationId xmlns:a16="http://schemas.microsoft.com/office/drawing/2014/main" id="{5563E917-DF4B-4769-B329-9CE32735988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C53F4C8-73E9-41D3-9C26-A13E76D05D52}"/>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4196317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746ACC-5213-489C-B33F-35A76485EB2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27C2F19-866C-42F4-9120-A17318C83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CCFCB2A-5EFC-4E38-A84C-9F589B38A11D}"/>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5" name="Platshållare för sidfot 4">
            <a:extLst>
              <a:ext uri="{FF2B5EF4-FFF2-40B4-BE49-F238E27FC236}">
                <a16:creationId xmlns:a16="http://schemas.microsoft.com/office/drawing/2014/main" id="{2407A640-38DB-4DD3-9DBC-445A1DBCDE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F2CE497-E748-42F1-94F3-9868CA0F20A7}"/>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1012401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F95BE0-684C-44B8-AAF1-F6DE7D0A63A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209D604-AD42-4FAD-B172-BEACC312F8D7}"/>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E6410CD-E22F-4489-8973-7F1692FB2A8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8966A5B-F461-43B4-A9A4-5C2A16E17A40}"/>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6" name="Platshållare för sidfot 5">
            <a:extLst>
              <a:ext uri="{FF2B5EF4-FFF2-40B4-BE49-F238E27FC236}">
                <a16:creationId xmlns:a16="http://schemas.microsoft.com/office/drawing/2014/main" id="{6CC10DB6-EEBF-4830-8522-674B75B2655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4618E64-FA3E-4B50-AC0B-85FFEA8CEE84}"/>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842783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396986-6A81-44B7-AD6A-3967B654A31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78E03C0-A42D-4354-9A9C-1E7BFC960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1DC968D-2FD4-4D2B-9F97-F438EBBDF15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624D860-7B27-49B1-B0F2-C836AA914B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4513039-E6FC-4233-AE94-C699290D830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EB1F5D2-7ED2-4E84-8B15-4B9F8A4196DB}"/>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8" name="Platshållare för sidfot 7">
            <a:extLst>
              <a:ext uri="{FF2B5EF4-FFF2-40B4-BE49-F238E27FC236}">
                <a16:creationId xmlns:a16="http://schemas.microsoft.com/office/drawing/2014/main" id="{B1083F1A-0224-475F-A71E-7A2A8AF25A2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48EF469A-93EA-4B8B-8368-17AEC303CFFE}"/>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414605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045FEE-C31C-418A-893F-4BB0B68D285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2AA1A09-F1E5-4F66-BA3F-26F5EA5310A4}"/>
              </a:ext>
            </a:extLst>
          </p:cNvPr>
          <p:cNvSpPr>
            <a:spLocks noGrp="1"/>
          </p:cNvSpPr>
          <p:nvPr>
            <p:ph type="dt" sz="half" idx="10"/>
          </p:nvPr>
        </p:nvSpPr>
        <p:spPr/>
        <p:txBody>
          <a:bodyPr/>
          <a:lstStyle/>
          <a:p>
            <a:fld id="{E3941B80-0D79-4C54-8F0F-2411C1D509AF}" type="datetimeFigureOut">
              <a:rPr lang="sv-SE" smtClean="0"/>
              <a:t>2022-03-23</a:t>
            </a:fld>
            <a:endParaRPr lang="sv-SE"/>
          </a:p>
        </p:txBody>
      </p:sp>
      <p:sp>
        <p:nvSpPr>
          <p:cNvPr id="4" name="Platshållare för sidfot 3">
            <a:extLst>
              <a:ext uri="{FF2B5EF4-FFF2-40B4-BE49-F238E27FC236}">
                <a16:creationId xmlns:a16="http://schemas.microsoft.com/office/drawing/2014/main" id="{58526A07-8F81-4062-AD50-9A02E0FB356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9A77F2C-CE0F-4334-A0FC-B32A8CFF5390}"/>
              </a:ext>
            </a:extLst>
          </p:cNvPr>
          <p:cNvSpPr>
            <a:spLocks noGrp="1"/>
          </p:cNvSpPr>
          <p:nvPr>
            <p:ph type="sldNum" sz="quarter" idx="12"/>
          </p:nvPr>
        </p:nvSpPr>
        <p:spPr/>
        <p:txBody>
          <a:bodyPr/>
          <a:lstStyle/>
          <a:p>
            <a:fld id="{B486BFEC-391B-4B1C-A5F4-8F22AD2AD8E2}" type="slidenum">
              <a:rPr lang="sv-SE" smtClean="0"/>
              <a:t>‹#›</a:t>
            </a:fld>
            <a:endParaRPr lang="sv-SE"/>
          </a:p>
        </p:txBody>
      </p:sp>
    </p:spTree>
    <p:extLst>
      <p:ext uri="{BB962C8B-B14F-4D97-AF65-F5344CB8AC3E}">
        <p14:creationId xmlns:p14="http://schemas.microsoft.com/office/powerpoint/2010/main" val="310861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7.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7.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568" name="Google Shape;568;p1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9" name="Google Shape;569;p11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0" name="Google Shape;570;p1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1" name="Google Shape;571;p1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2" name="Google Shape;572;p1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750277E-D60C-4C29-B0EF-B15D0AFEE7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BA4687F-AC29-460E-A9D2-224418D37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42C6DD-FCB4-4576-9623-891A36B3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41B80-0D79-4C54-8F0F-2411C1D509AF}" type="datetimeFigureOut">
              <a:rPr lang="sv-SE" smtClean="0"/>
              <a:t>2022-03-23</a:t>
            </a:fld>
            <a:endParaRPr lang="sv-SE"/>
          </a:p>
        </p:txBody>
      </p:sp>
      <p:sp>
        <p:nvSpPr>
          <p:cNvPr id="5" name="Platshållare för sidfot 4">
            <a:extLst>
              <a:ext uri="{FF2B5EF4-FFF2-40B4-BE49-F238E27FC236}">
                <a16:creationId xmlns:a16="http://schemas.microsoft.com/office/drawing/2014/main" id="{35EB07DC-3C54-4B33-8ABE-0FF662B38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88AF016-4F4D-4442-9145-2F1D7AC44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6BFEC-391B-4B1C-A5F4-8F22AD2AD8E2}" type="slidenum">
              <a:rPr lang="sv-SE" smtClean="0"/>
              <a:t>‹#›</a:t>
            </a:fld>
            <a:endParaRPr lang="sv-SE"/>
          </a:p>
        </p:txBody>
      </p:sp>
    </p:spTree>
    <p:extLst>
      <p:ext uri="{BB962C8B-B14F-4D97-AF65-F5344CB8AC3E}">
        <p14:creationId xmlns:p14="http://schemas.microsoft.com/office/powerpoint/2010/main" val="102238756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4"/>
        <p:cNvGrpSpPr/>
        <p:nvPr/>
      </p:nvGrpSpPr>
      <p:grpSpPr>
        <a:xfrm>
          <a:off x="0" y="0"/>
          <a:ext cx="0" cy="0"/>
          <a:chOff x="0" y="0"/>
          <a:chExt cx="0" cy="0"/>
        </a:xfrm>
      </p:grpSpPr>
      <p:sp>
        <p:nvSpPr>
          <p:cNvPr id="85" name="Google Shape;85;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90"/>
          <p:cNvPicPr preferRelativeResize="0"/>
          <p:nvPr/>
        </p:nvPicPr>
        <p:blipFill rotWithShape="1">
          <a:blip r:embed="rId7">
            <a:alphaModFix/>
          </a:blip>
          <a:srcRect/>
          <a:stretch/>
        </p:blipFill>
        <p:spPr>
          <a:xfrm>
            <a:off x="0" y="0"/>
            <a:ext cx="12192000" cy="6858000"/>
          </a:xfrm>
          <a:prstGeom prst="rect">
            <a:avLst/>
          </a:prstGeom>
          <a:noFill/>
          <a:ln>
            <a:noFill/>
          </a:ln>
        </p:spPr>
      </p:pic>
      <p:sp>
        <p:nvSpPr>
          <p:cNvPr id="161" name="Google Shape;161;p90"/>
          <p:cNvSpPr txBox="1">
            <a:spLocks noGrp="1"/>
          </p:cNvSpPr>
          <p:nvPr>
            <p:ph type="title"/>
          </p:nvPr>
        </p:nvSpPr>
        <p:spPr>
          <a:xfrm>
            <a:off x="838200" y="365126"/>
            <a:ext cx="10515600" cy="595308"/>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70C0"/>
              </a:buClr>
              <a:buSzPts val="2400"/>
              <a:buFont typeface="Roboto"/>
              <a:buNone/>
              <a:defRPr sz="2400" b="0" i="0" u="none" strike="noStrike" cap="none">
                <a:solidFill>
                  <a:srgbClr val="0070C0"/>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90"/>
          <p:cNvSpPr txBox="1">
            <a:spLocks noGrp="1"/>
          </p:cNvSpPr>
          <p:nvPr>
            <p:ph type="body" idx="1"/>
          </p:nvPr>
        </p:nvSpPr>
        <p:spPr>
          <a:xfrm>
            <a:off x="838200" y="1825625"/>
            <a:ext cx="10515600" cy="34750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90"/>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90"/>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90"/>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pic>
        <p:nvPicPr>
          <p:cNvPr id="194" name="Google Shape;194;p93"/>
          <p:cNvPicPr preferRelativeResize="0"/>
          <p:nvPr/>
        </p:nvPicPr>
        <p:blipFill rotWithShape="1">
          <a:blip r:embed="rId7">
            <a:alphaModFix/>
          </a:blip>
          <a:srcRect/>
          <a:stretch/>
        </p:blipFill>
        <p:spPr>
          <a:xfrm>
            <a:off x="0" y="0"/>
            <a:ext cx="12192000" cy="6858000"/>
          </a:xfrm>
          <a:prstGeom prst="rect">
            <a:avLst/>
          </a:prstGeom>
          <a:noFill/>
          <a:ln>
            <a:noFill/>
          </a:ln>
        </p:spPr>
      </p:pic>
      <p:sp>
        <p:nvSpPr>
          <p:cNvPr id="195" name="Google Shape;195;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6" name="Google Shape;196;p93"/>
          <p:cNvSpPr txBox="1">
            <a:spLocks noGrp="1"/>
          </p:cNvSpPr>
          <p:nvPr>
            <p:ph type="body" idx="1"/>
          </p:nvPr>
        </p:nvSpPr>
        <p:spPr>
          <a:xfrm>
            <a:off x="838200" y="1825625"/>
            <a:ext cx="10515600" cy="34750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93"/>
          <p:cNvSpPr txBox="1">
            <a:spLocks noGrp="1"/>
          </p:cNvSpPr>
          <p:nvPr>
            <p:ph type="dt" idx="10"/>
          </p:nvPr>
        </p:nvSpPr>
        <p:spPr>
          <a:xfrm>
            <a:off x="838200" y="609917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93"/>
          <p:cNvSpPr txBox="1">
            <a:spLocks noGrp="1"/>
          </p:cNvSpPr>
          <p:nvPr>
            <p:ph type="ftr" idx="11"/>
          </p:nvPr>
        </p:nvSpPr>
        <p:spPr>
          <a:xfrm>
            <a:off x="4038600" y="609917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93"/>
          <p:cNvSpPr txBox="1">
            <a:spLocks noGrp="1"/>
          </p:cNvSpPr>
          <p:nvPr>
            <p:ph type="sldNum" idx="12"/>
          </p:nvPr>
        </p:nvSpPr>
        <p:spPr>
          <a:xfrm>
            <a:off x="9124954" y="609917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pic>
        <p:nvPicPr>
          <p:cNvPr id="229" name="Google Shape;229;p96"/>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30" name="Google Shape;230;p96"/>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9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9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Roboto"/>
                <a:ea typeface="Roboto"/>
                <a:cs typeface="Roboto"/>
                <a:sym typeface="Roboto"/>
              </a:defRPr>
            </a:lvl1pPr>
            <a:lvl2pPr marL="0" marR="0" lvl="1" indent="0" algn="r" rtl="0">
              <a:spcBef>
                <a:spcPts val="0"/>
              </a:spcBef>
              <a:buNone/>
              <a:defRPr sz="1200" b="0" i="0" u="none" strike="noStrike" cap="none">
                <a:solidFill>
                  <a:srgbClr val="888888"/>
                </a:solidFill>
                <a:latin typeface="Roboto"/>
                <a:ea typeface="Roboto"/>
                <a:cs typeface="Roboto"/>
                <a:sym typeface="Roboto"/>
              </a:defRPr>
            </a:lvl2pPr>
            <a:lvl3pPr marL="0" marR="0" lvl="2" indent="0" algn="r" rtl="0">
              <a:spcBef>
                <a:spcPts val="0"/>
              </a:spcBef>
              <a:buNone/>
              <a:defRPr sz="1200" b="0" i="0" u="none" strike="noStrike" cap="none">
                <a:solidFill>
                  <a:srgbClr val="888888"/>
                </a:solidFill>
                <a:latin typeface="Roboto"/>
                <a:ea typeface="Roboto"/>
                <a:cs typeface="Roboto"/>
                <a:sym typeface="Roboto"/>
              </a:defRPr>
            </a:lvl3pPr>
            <a:lvl4pPr marL="0" marR="0" lvl="3" indent="0" algn="r" rtl="0">
              <a:spcBef>
                <a:spcPts val="0"/>
              </a:spcBef>
              <a:buNone/>
              <a:defRPr sz="1200" b="0" i="0" u="none" strike="noStrike" cap="none">
                <a:solidFill>
                  <a:srgbClr val="888888"/>
                </a:solidFill>
                <a:latin typeface="Roboto"/>
                <a:ea typeface="Roboto"/>
                <a:cs typeface="Roboto"/>
                <a:sym typeface="Roboto"/>
              </a:defRPr>
            </a:lvl4pPr>
            <a:lvl5pPr marL="0" marR="0" lvl="4" indent="0" algn="r" rtl="0">
              <a:spcBef>
                <a:spcPts val="0"/>
              </a:spcBef>
              <a:buNone/>
              <a:defRPr sz="1200" b="0" i="0" u="none" strike="noStrike" cap="none">
                <a:solidFill>
                  <a:srgbClr val="888888"/>
                </a:solidFill>
                <a:latin typeface="Roboto"/>
                <a:ea typeface="Roboto"/>
                <a:cs typeface="Roboto"/>
                <a:sym typeface="Roboto"/>
              </a:defRPr>
            </a:lvl5pPr>
            <a:lvl6pPr marL="0" marR="0" lvl="5" indent="0" algn="r" rtl="0">
              <a:spcBef>
                <a:spcPts val="0"/>
              </a:spcBef>
              <a:buNone/>
              <a:defRPr sz="1200" b="0" i="0" u="none" strike="noStrike" cap="none">
                <a:solidFill>
                  <a:srgbClr val="888888"/>
                </a:solidFill>
                <a:latin typeface="Roboto"/>
                <a:ea typeface="Roboto"/>
                <a:cs typeface="Roboto"/>
                <a:sym typeface="Roboto"/>
              </a:defRPr>
            </a:lvl6pPr>
            <a:lvl7pPr marL="0" marR="0" lvl="6" indent="0" algn="r" rtl="0">
              <a:spcBef>
                <a:spcPts val="0"/>
              </a:spcBef>
              <a:buNone/>
              <a:defRPr sz="1200" b="0" i="0" u="none" strike="noStrike" cap="none">
                <a:solidFill>
                  <a:srgbClr val="888888"/>
                </a:solidFill>
                <a:latin typeface="Roboto"/>
                <a:ea typeface="Roboto"/>
                <a:cs typeface="Roboto"/>
                <a:sym typeface="Roboto"/>
              </a:defRPr>
            </a:lvl7pPr>
            <a:lvl8pPr marL="0" marR="0" lvl="7" indent="0" algn="r" rtl="0">
              <a:spcBef>
                <a:spcPts val="0"/>
              </a:spcBef>
              <a:buNone/>
              <a:defRPr sz="1200" b="0" i="0" u="none" strike="noStrike" cap="none">
                <a:solidFill>
                  <a:srgbClr val="888888"/>
                </a:solidFill>
                <a:latin typeface="Roboto"/>
                <a:ea typeface="Roboto"/>
                <a:cs typeface="Roboto"/>
                <a:sym typeface="Roboto"/>
              </a:defRPr>
            </a:lvl8pPr>
            <a:lvl9pPr marL="0" marR="0" lvl="8" indent="0" algn="r" rtl="0">
              <a:spcBef>
                <a:spcPts val="0"/>
              </a:spcBef>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pic>
        <p:nvPicPr>
          <p:cNvPr id="244" name="Google Shape;244;p9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5" name="Google Shape;245;p99"/>
          <p:cNvSpPr txBox="1">
            <a:spLocks noGrp="1"/>
          </p:cNvSpPr>
          <p:nvPr>
            <p:ph type="dt" idx="10"/>
          </p:nvPr>
        </p:nvSpPr>
        <p:spPr>
          <a:xfrm>
            <a:off x="838200" y="562768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6" name="Google Shape;246;p99"/>
          <p:cNvSpPr txBox="1">
            <a:spLocks noGrp="1"/>
          </p:cNvSpPr>
          <p:nvPr>
            <p:ph type="ftr" idx="11"/>
          </p:nvPr>
        </p:nvSpPr>
        <p:spPr>
          <a:xfrm>
            <a:off x="4038600" y="562768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99"/>
          <p:cNvSpPr txBox="1">
            <a:spLocks noGrp="1"/>
          </p:cNvSpPr>
          <p:nvPr>
            <p:ph type="sldNum" idx="12"/>
          </p:nvPr>
        </p:nvSpPr>
        <p:spPr>
          <a:xfrm>
            <a:off x="8610600" y="562768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8F7F7"/>
        </a:solidFill>
        <a:effectLst/>
      </p:bgPr>
    </p:bg>
    <p:spTree>
      <p:nvGrpSpPr>
        <p:cNvPr id="1" name="Shape 253"/>
        <p:cNvGrpSpPr/>
        <p:nvPr/>
      </p:nvGrpSpPr>
      <p:grpSpPr>
        <a:xfrm>
          <a:off x="0" y="0"/>
          <a:ext cx="0" cy="0"/>
          <a:chOff x="0" y="0"/>
          <a:chExt cx="0" cy="0"/>
        </a:xfrm>
      </p:grpSpPr>
      <p:sp>
        <p:nvSpPr>
          <p:cNvPr id="254" name="Google Shape;254;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124261"/>
              </a:buClr>
              <a:buSzPts val="4400"/>
              <a:buFont typeface="Trebuchet MS"/>
              <a:buNone/>
              <a:defRPr sz="4400" b="1" i="0" u="none" strike="noStrike" cap="none">
                <a:solidFill>
                  <a:srgbClr val="12426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5" name="Google Shape;255;p101"/>
          <p:cNvSpPr txBox="1">
            <a:spLocks noGrp="1"/>
          </p:cNvSpPr>
          <p:nvPr>
            <p:ph type="body" idx="1"/>
          </p:nvPr>
        </p:nvSpPr>
        <p:spPr>
          <a:xfrm>
            <a:off x="838200" y="1825625"/>
            <a:ext cx="10515600" cy="399128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rgbClr val="124261"/>
              </a:buClr>
              <a:buSzPts val="2800"/>
              <a:buFont typeface="Arial"/>
              <a:buChar char="•"/>
              <a:defRPr sz="2800" b="0" i="0" u="none" strike="noStrike" cap="none">
                <a:solidFill>
                  <a:srgbClr val="124261"/>
                </a:solidFill>
                <a:latin typeface="Trebuchet MS"/>
                <a:ea typeface="Trebuchet MS"/>
                <a:cs typeface="Trebuchet MS"/>
                <a:sym typeface="Trebuchet MS"/>
              </a:defRPr>
            </a:lvl1pPr>
            <a:lvl2pPr marL="914400" marR="0" lvl="1" indent="-381000" algn="l" rtl="0">
              <a:lnSpc>
                <a:spcPct val="100000"/>
              </a:lnSpc>
              <a:spcBef>
                <a:spcPts val="500"/>
              </a:spcBef>
              <a:spcAft>
                <a:spcPts val="0"/>
              </a:spcAft>
              <a:buClr>
                <a:srgbClr val="124261"/>
              </a:buClr>
              <a:buSzPts val="2400"/>
              <a:buFont typeface="Arial"/>
              <a:buChar char="•"/>
              <a:defRPr sz="2400" b="0" i="0" u="none" strike="noStrike" cap="none">
                <a:solidFill>
                  <a:srgbClr val="124261"/>
                </a:solidFill>
                <a:latin typeface="Trebuchet MS"/>
                <a:ea typeface="Trebuchet MS"/>
                <a:cs typeface="Trebuchet MS"/>
                <a:sym typeface="Trebuchet MS"/>
              </a:defRPr>
            </a:lvl2pPr>
            <a:lvl3pPr marL="1371600" marR="0" lvl="2" indent="-355600" algn="l" rtl="0">
              <a:lnSpc>
                <a:spcPct val="100000"/>
              </a:lnSpc>
              <a:spcBef>
                <a:spcPts val="500"/>
              </a:spcBef>
              <a:spcAft>
                <a:spcPts val="0"/>
              </a:spcAft>
              <a:buClr>
                <a:srgbClr val="124261"/>
              </a:buClr>
              <a:buSzPts val="2000"/>
              <a:buFont typeface="Arial"/>
              <a:buChar char="•"/>
              <a:defRPr sz="2000" b="0" i="0" u="none" strike="noStrike" cap="none">
                <a:solidFill>
                  <a:srgbClr val="124261"/>
                </a:solidFill>
                <a:latin typeface="Trebuchet MS"/>
                <a:ea typeface="Trebuchet MS"/>
                <a:cs typeface="Trebuchet MS"/>
                <a:sym typeface="Trebuchet MS"/>
              </a:defRPr>
            </a:lvl3pPr>
            <a:lvl4pPr marL="1828800" marR="0" lvl="3" indent="-342900" algn="l" rtl="0">
              <a:lnSpc>
                <a:spcPct val="100000"/>
              </a:lnSpc>
              <a:spcBef>
                <a:spcPts val="500"/>
              </a:spcBef>
              <a:spcAft>
                <a:spcPts val="0"/>
              </a:spcAft>
              <a:buClr>
                <a:srgbClr val="124261"/>
              </a:buClr>
              <a:buSzPts val="1800"/>
              <a:buFont typeface="Arial"/>
              <a:buChar char="•"/>
              <a:defRPr sz="1800" b="0" i="0" u="none" strike="noStrike" cap="none">
                <a:solidFill>
                  <a:srgbClr val="124261"/>
                </a:solidFill>
                <a:latin typeface="Trebuchet MS"/>
                <a:ea typeface="Trebuchet MS"/>
                <a:cs typeface="Trebuchet MS"/>
                <a:sym typeface="Trebuchet MS"/>
              </a:defRPr>
            </a:lvl4pPr>
            <a:lvl5pPr marL="2286000" marR="0" lvl="4" indent="-342900" algn="l" rtl="0">
              <a:lnSpc>
                <a:spcPct val="100000"/>
              </a:lnSpc>
              <a:spcBef>
                <a:spcPts val="500"/>
              </a:spcBef>
              <a:spcAft>
                <a:spcPts val="0"/>
              </a:spcAft>
              <a:buClr>
                <a:srgbClr val="124261"/>
              </a:buClr>
              <a:buSzPts val="1800"/>
              <a:buFont typeface="Arial"/>
              <a:buChar char="•"/>
              <a:defRPr sz="1800" b="0" i="0" u="none" strike="noStrike" cap="none">
                <a:solidFill>
                  <a:srgbClr val="12426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6" name="Google Shape;256;p101" descr="Svenska ESF-rådets logotyp"/>
          <p:cNvPicPr preferRelativeResize="0"/>
          <p:nvPr/>
        </p:nvPicPr>
        <p:blipFill rotWithShape="1">
          <a:blip r:embed="rId22">
            <a:alphaModFix/>
          </a:blip>
          <a:srcRect/>
          <a:stretch/>
        </p:blipFill>
        <p:spPr>
          <a:xfrm>
            <a:off x="312109" y="6089636"/>
            <a:ext cx="1545142" cy="422413"/>
          </a:xfrm>
          <a:prstGeom prst="rect">
            <a:avLst/>
          </a:prstGeom>
          <a:noFill/>
          <a:ln>
            <a:noFill/>
          </a:ln>
        </p:spPr>
      </p:pic>
      <p:pic>
        <p:nvPicPr>
          <p:cNvPr id="257" name="Google Shape;257;p101" descr="EU-flagga&#10;Europeiska unionen&#10;Europeiska socialfonden"/>
          <p:cNvPicPr preferRelativeResize="0"/>
          <p:nvPr/>
        </p:nvPicPr>
        <p:blipFill rotWithShape="1">
          <a:blip r:embed="rId23">
            <a:alphaModFix/>
          </a:blip>
          <a:srcRect/>
          <a:stretch/>
        </p:blipFill>
        <p:spPr>
          <a:xfrm>
            <a:off x="2106203" y="6073563"/>
            <a:ext cx="632462" cy="569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sp>
        <p:nvSpPr>
          <p:cNvPr id="359" name="Google Shape;359;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0" name="Google Shape;360;p1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2" name="Google Shape;36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3" name="Google Shape;36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grpSp>
        <p:nvGrpSpPr>
          <p:cNvPr id="434" name="Google Shape;434;p110"/>
          <p:cNvGrpSpPr/>
          <p:nvPr/>
        </p:nvGrpSpPr>
        <p:grpSpPr>
          <a:xfrm>
            <a:off x="-11289" y="-8468"/>
            <a:ext cx="12226407" cy="6874935"/>
            <a:chOff x="-8467" y="-8468"/>
            <a:chExt cx="9169805" cy="6874935"/>
          </a:xfrm>
        </p:grpSpPr>
        <p:sp>
          <p:nvSpPr>
            <p:cNvPr id="435" name="Google Shape;435;p110"/>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6" name="Google Shape;436;p110"/>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437" name="Google Shape;437;p110"/>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438" name="Google Shape;438;p110"/>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0"/>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0"/>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0"/>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442" name="Google Shape;442;p110"/>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0"/>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0"/>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10"/>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37981C"/>
              </a:buClr>
              <a:buSzPts val="3600"/>
              <a:buFont typeface="Trebuchet MS"/>
              <a:buNone/>
              <a:defRPr sz="3600" b="0" i="0" u="none" strike="noStrike" cap="none">
                <a:solidFill>
                  <a:srgbClr val="37981C"/>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46" name="Google Shape;446;p110"/>
          <p:cNvSpPr txBox="1">
            <a:spLocks noGrp="1"/>
          </p:cNvSpPr>
          <p:nvPr>
            <p:ph type="body" idx="1"/>
          </p:nvPr>
        </p:nvSpPr>
        <p:spPr>
          <a:xfrm>
            <a:off x="812799" y="2160590"/>
            <a:ext cx="8463619"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447" name="Google Shape;447;p110"/>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8" name="Google Shape;448;p110"/>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9" name="Google Shape;449;p110"/>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package" Target="../embeddings/Microsoft_Word_Document.docx"/><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hyperlink" Target="mailto:anna.lindeblad@valideringvast.se" TargetMode="External"/><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4.xml"/><Relationship Id="rId1" Type="http://schemas.openxmlformats.org/officeDocument/2006/relationships/slideLayout" Target="../slideLayouts/slideLayout58.xml"/><Relationship Id="rId4" Type="http://schemas.openxmlformats.org/officeDocument/2006/relationships/chart" Target="../charts/chart4.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6.xml"/><Relationship Id="rId1" Type="http://schemas.openxmlformats.org/officeDocument/2006/relationships/slideLayout" Target="../slideLayouts/slideLayout60.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67.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8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83.xml"/><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83.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83.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83.xml"/><Relationship Id="rId4" Type="http://schemas.openxmlformats.org/officeDocument/2006/relationships/chart" Target="../charts/chart10.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83.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83.xml"/><Relationship Id="rId4" Type="http://schemas.openxmlformats.org/officeDocument/2006/relationships/chart" Target="../charts/char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83.xml"/><Relationship Id="rId4" Type="http://schemas.openxmlformats.org/officeDocument/2006/relationships/chart" Target="../charts/char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83.xml"/><Relationship Id="rId4" Type="http://schemas.openxmlformats.org/officeDocument/2006/relationships/chart" Target="../charts/char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83.xml"/><Relationship Id="rId4" Type="http://schemas.openxmlformats.org/officeDocument/2006/relationships/chart" Target="../charts/char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83.xml"/><Relationship Id="rId4" Type="http://schemas.openxmlformats.org/officeDocument/2006/relationships/chart" Target="../charts/chart15.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83.xml"/><Relationship Id="rId4" Type="http://schemas.openxmlformats.org/officeDocument/2006/relationships/chart" Target="../charts/chart16.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83.xml"/><Relationship Id="rId4" Type="http://schemas.openxmlformats.org/officeDocument/2006/relationships/chart" Target="../charts/chart1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83.xml"/><Relationship Id="rId6" Type="http://schemas.openxmlformats.org/officeDocument/2006/relationships/hyperlink" Target="mailto:helen.uliczka@apel-fou.se" TargetMode="External"/><Relationship Id="rId5" Type="http://schemas.openxmlformats.org/officeDocument/2006/relationships/hyperlink" Target="mailto:eva.skog.stocks@apel-fou.se" TargetMode="Externa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5.xml"/><Relationship Id="rId1" Type="http://schemas.openxmlformats.org/officeDocument/2006/relationships/slideLayout" Target="../slideLayouts/slideLayout97.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6.xml"/><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8.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9.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90.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1.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97.xml"/><Relationship Id="rId4" Type="http://schemas.openxmlformats.org/officeDocument/2006/relationships/hyperlink" Target="mailto:sofia.myrman@skovde.s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647" name="Google Shape;647;p1"/>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772" name="Google Shape;772;p10"/>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778" name="Google Shape;778;p11"/>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779" name="Google Shape;779;p11"/>
          <p:cNvSpPr txBox="1"/>
          <p:nvPr/>
        </p:nvSpPr>
        <p:spPr>
          <a:xfrm>
            <a:off x="4897475" y="897202"/>
            <a:ext cx="6377769" cy="4930246"/>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ED6D3C"/>
              </a:buClr>
              <a:buSzPts val="3600"/>
              <a:buFont typeface="Calibri"/>
              <a:buNone/>
            </a:pPr>
            <a:r>
              <a:rPr lang="sv-SE" sz="3600" b="1" i="0" u="none" strike="noStrike" cap="none">
                <a:solidFill>
                  <a:srgbClr val="ED6D3C"/>
                </a:solidFill>
                <a:latin typeface="Calibri"/>
                <a:ea typeface="Calibri"/>
                <a:cs typeface="Calibri"/>
                <a:sym typeface="Calibri"/>
              </a:rPr>
              <a:t>Horisontella principer</a:t>
            </a:r>
            <a:endParaRPr sz="2400" b="0" i="0" u="none" strike="noStrike" cap="none">
              <a:solidFill>
                <a:srgbClr val="000000"/>
              </a:solidFill>
              <a:latin typeface="Calibri"/>
              <a:ea typeface="Calibri"/>
              <a:cs typeface="Calibri"/>
              <a:sym typeface="Calibri"/>
            </a:endParaRPr>
          </a:p>
        </p:txBody>
      </p:sp>
      <p:pic>
        <p:nvPicPr>
          <p:cNvPr id="780" name="Google Shape;780;p11"/>
          <p:cNvPicPr preferRelativeResize="0"/>
          <p:nvPr/>
        </p:nvPicPr>
        <p:blipFill rotWithShape="1">
          <a:blip r:embed="rId3">
            <a:alphaModFix/>
          </a:blip>
          <a:srcRect/>
          <a:stretch/>
        </p:blipFill>
        <p:spPr>
          <a:xfrm>
            <a:off x="363811" y="6178453"/>
            <a:ext cx="948778" cy="282954"/>
          </a:xfrm>
          <a:prstGeom prst="rect">
            <a:avLst/>
          </a:prstGeom>
          <a:noFill/>
          <a:ln>
            <a:noFill/>
          </a:ln>
        </p:spPr>
      </p:pic>
      <p:sp>
        <p:nvSpPr>
          <p:cNvPr id="781" name="Google Shape;781;p11"/>
          <p:cNvSpPr txBox="1"/>
          <p:nvPr/>
        </p:nvSpPr>
        <p:spPr>
          <a:xfrm>
            <a:off x="7839075" y="5038725"/>
            <a:ext cx="367934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sv-SE" sz="1800" b="0" i="0" u="none" strike="noStrike" cap="none">
                <a:solidFill>
                  <a:srgbClr val="000000"/>
                </a:solidFill>
                <a:latin typeface="Calibri"/>
                <a:ea typeface="Calibri"/>
                <a:cs typeface="Calibri"/>
                <a:sym typeface="Calibri"/>
              </a:rPr>
              <a:t>Kicki Borhammar</a:t>
            </a:r>
            <a:endParaRPr/>
          </a:p>
          <a:p>
            <a:pPr marL="0" marR="0" lvl="0" indent="0" algn="l" rtl="0">
              <a:lnSpc>
                <a:spcPct val="100000"/>
              </a:lnSpc>
              <a:spcBef>
                <a:spcPts val="0"/>
              </a:spcBef>
              <a:spcAft>
                <a:spcPts val="0"/>
              </a:spcAft>
              <a:buClr>
                <a:srgbClr val="000000"/>
              </a:buClr>
              <a:buSzPts val="1800"/>
              <a:buFont typeface="Calibri"/>
              <a:buNone/>
            </a:pPr>
            <a:r>
              <a:rPr lang="sv-SE" sz="1800" b="0" i="0" u="none" strike="noStrike" cap="none">
                <a:solidFill>
                  <a:srgbClr val="000000"/>
                </a:solidFill>
                <a:latin typeface="Calibri"/>
                <a:ea typeface="Calibri"/>
                <a:cs typeface="Calibri"/>
                <a:sym typeface="Calibri"/>
              </a:rPr>
              <a:t>jämställdhetsutvecklare EDCS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2"/>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787" name="Google Shape;787;p12"/>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788" name="Google Shape;788;p12"/>
          <p:cNvSpPr/>
          <p:nvPr/>
        </p:nvSpPr>
        <p:spPr>
          <a:xfrm>
            <a:off x="1903887" y="2947820"/>
            <a:ext cx="2555508" cy="580159"/>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ED6D3C"/>
              </a:buClr>
              <a:buSzPts val="3100"/>
              <a:buFont typeface="Calibri"/>
              <a:buNone/>
            </a:pPr>
            <a:r>
              <a:rPr lang="sv-SE" sz="3100" b="1" i="0" u="none" strike="noStrike" cap="none">
                <a:solidFill>
                  <a:srgbClr val="ED6D3C"/>
                </a:solidFill>
                <a:latin typeface="Calibri"/>
                <a:ea typeface="Calibri"/>
                <a:cs typeface="Calibri"/>
                <a:sym typeface="Calibri"/>
              </a:rPr>
              <a:t>Jämlika villkor</a:t>
            </a:r>
            <a:endParaRPr sz="3100" b="0" i="0" u="none" strike="noStrike" cap="none">
              <a:solidFill>
                <a:srgbClr val="000000"/>
              </a:solidFill>
              <a:latin typeface="Calibri"/>
              <a:ea typeface="Calibri"/>
              <a:cs typeface="Calibri"/>
              <a:sym typeface="Calibri"/>
            </a:endParaRPr>
          </a:p>
        </p:txBody>
      </p:sp>
      <p:pic>
        <p:nvPicPr>
          <p:cNvPr id="789" name="Google Shape;789;p12"/>
          <p:cNvPicPr preferRelativeResize="0"/>
          <p:nvPr/>
        </p:nvPicPr>
        <p:blipFill rotWithShape="1">
          <a:blip r:embed="rId3">
            <a:alphaModFix/>
          </a:blip>
          <a:srcRect/>
          <a:stretch/>
        </p:blipFill>
        <p:spPr>
          <a:xfrm>
            <a:off x="363811" y="6178453"/>
            <a:ext cx="948778" cy="282954"/>
          </a:xfrm>
          <a:prstGeom prst="rect">
            <a:avLst/>
          </a:prstGeom>
          <a:noFill/>
          <a:ln>
            <a:noFill/>
          </a:ln>
        </p:spPr>
      </p:pic>
      <p:sp>
        <p:nvSpPr>
          <p:cNvPr id="790" name="Google Shape;790;p12"/>
          <p:cNvSpPr txBox="1"/>
          <p:nvPr/>
        </p:nvSpPr>
        <p:spPr>
          <a:xfrm>
            <a:off x="4849198" y="2428568"/>
            <a:ext cx="7216133" cy="4034310"/>
          </a:xfrm>
          <a:prstGeom prst="rect">
            <a:avLst/>
          </a:prstGeom>
          <a:noFill/>
          <a:ln>
            <a:noFill/>
          </a:ln>
        </p:spPr>
        <p:txBody>
          <a:bodyPr spcFirstLastPara="1" wrap="square" lIns="91425" tIns="45700" rIns="91425" bIns="45700" anchor="t" anchorCtr="0">
            <a:spAutoFit/>
          </a:bodyPr>
          <a:lstStyle/>
          <a:p>
            <a:pPr marL="0" marR="2500630" lvl="0" indent="0" algn="l" rtl="0">
              <a:lnSpc>
                <a:spcPct val="120000"/>
              </a:lnSpc>
              <a:spcBef>
                <a:spcPts val="0"/>
              </a:spcBef>
              <a:spcAft>
                <a:spcPts val="0"/>
              </a:spcAft>
              <a:buClr>
                <a:srgbClr val="000000"/>
              </a:buClr>
              <a:buSzPts val="1800"/>
              <a:buFont typeface="Calibri"/>
              <a:buNone/>
            </a:pPr>
            <a:r>
              <a:rPr lang="sv-SE" sz="1800" b="0" i="0" u="none" strike="noStrike" cap="none">
                <a:solidFill>
                  <a:srgbClr val="000000"/>
                </a:solidFill>
                <a:latin typeface="Calibri"/>
                <a:ea typeface="Calibri"/>
                <a:cs typeface="Calibri"/>
                <a:sym typeface="Calibri"/>
              </a:rPr>
              <a:t>”Deltagarna kommer i huvudsak att vara utrikes födda och projektets måluppfyllelse är direkt kopplad till vår förmåga att skapa jämlika villkor.”</a:t>
            </a:r>
            <a:endParaRPr/>
          </a:p>
          <a:p>
            <a:pPr marL="0" marR="2500630" lvl="0" indent="0" algn="l" rtl="0">
              <a:lnSpc>
                <a:spcPct val="120000"/>
              </a:lnSpc>
              <a:spcBef>
                <a:spcPts val="800"/>
              </a:spcBef>
              <a:spcAft>
                <a:spcPts val="0"/>
              </a:spcAft>
              <a:buClr>
                <a:srgbClr val="000000"/>
              </a:buClr>
              <a:buSzPts val="1800"/>
              <a:buFont typeface="Calibri"/>
              <a:buNone/>
            </a:pPr>
            <a:r>
              <a:rPr lang="sv-SE" sz="1800" b="0" i="0" u="none" strike="noStrike" cap="none">
                <a:solidFill>
                  <a:srgbClr val="000000"/>
                </a:solidFill>
                <a:latin typeface="Calibri"/>
                <a:ea typeface="Calibri"/>
                <a:cs typeface="Calibri"/>
                <a:sym typeface="Calibri"/>
              </a:rPr>
              <a:t>”För att utbildningsinsatser och praktik ska stimulera till fortsatta studier inom de valda områdena, måste varje deltagare uppleva att hen kan utveckla kunskap och delta i arbetslivet på lika villkor.”</a:t>
            </a:r>
            <a:endParaRPr/>
          </a:p>
          <a:p>
            <a:pPr marL="1700213" marR="2500630" lvl="0" indent="0" algn="l" rtl="0">
              <a:lnSpc>
                <a:spcPct val="120000"/>
              </a:lnSpc>
              <a:spcBef>
                <a:spcPts val="800"/>
              </a:spcBef>
              <a:spcAft>
                <a:spcPts val="0"/>
              </a:spcAft>
              <a:buClr>
                <a:srgbClr val="000000"/>
              </a:buClr>
              <a:buSzPts val="1400"/>
              <a:buFont typeface="Calibri"/>
              <a:buNone/>
            </a:pPr>
            <a:r>
              <a:rPr lang="sv-SE" sz="1400" b="0" i="1" u="none" strike="noStrike" cap="none">
                <a:solidFill>
                  <a:srgbClr val="000000"/>
                </a:solidFill>
                <a:latin typeface="Calibri"/>
                <a:ea typeface="Calibri"/>
                <a:cs typeface="Calibri"/>
                <a:sym typeface="Calibri"/>
              </a:rPr>
              <a:t>(ur STEGs avstämningsrapport efter analysfasen)</a:t>
            </a:r>
            <a:endParaRPr/>
          </a:p>
          <a:p>
            <a:pPr marL="0" marR="2500630" lvl="0" indent="0" algn="l" rtl="0">
              <a:lnSpc>
                <a:spcPct val="120000"/>
              </a:lnSpc>
              <a:spcBef>
                <a:spcPts val="80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3"/>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796" name="Google Shape;796;p13"/>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797" name="Google Shape;797;p13"/>
          <p:cNvSpPr txBox="1"/>
          <p:nvPr/>
        </p:nvSpPr>
        <p:spPr>
          <a:xfrm>
            <a:off x="5008688" y="1210739"/>
            <a:ext cx="5768165" cy="4930246"/>
          </a:xfrm>
          <a:prstGeom prst="rect">
            <a:avLst/>
          </a:prstGeom>
          <a:noFill/>
          <a:ln>
            <a:noFill/>
          </a:ln>
        </p:spPr>
        <p:txBody>
          <a:bodyPr spcFirstLastPara="1" wrap="square" lIns="91425" tIns="45700" rIns="91425" bIns="45700" anchor="ctr" anchorCtr="0">
            <a:normAutofit/>
          </a:bodyPr>
          <a:lstStyle/>
          <a:p>
            <a:pPr marL="342900" marR="0" lvl="0" indent="-342900" algn="l" rtl="0">
              <a:lnSpc>
                <a:spcPct val="200000"/>
              </a:lnSpc>
              <a:spcBef>
                <a:spcPts val="0"/>
              </a:spcBef>
              <a:spcAft>
                <a:spcPts val="0"/>
              </a:spcAft>
              <a:buClr>
                <a:srgbClr val="000000"/>
              </a:buClr>
              <a:buSzPts val="2400"/>
              <a:buFont typeface="Arial"/>
              <a:buChar char="•"/>
            </a:pPr>
            <a:r>
              <a:rPr lang="sv-SE" sz="2400" b="0" i="0" u="none" strike="noStrike" cap="none">
                <a:solidFill>
                  <a:srgbClr val="000000"/>
                </a:solidFill>
                <a:latin typeface="Calibri"/>
                <a:ea typeface="Calibri"/>
                <a:cs typeface="Calibri"/>
                <a:sym typeface="Calibri"/>
              </a:rPr>
              <a:t>Jämställdhet</a:t>
            </a:r>
            <a:endParaRPr/>
          </a:p>
          <a:p>
            <a:pPr marL="342900" marR="0" lvl="0" indent="-342900" algn="l" rtl="0">
              <a:lnSpc>
                <a:spcPct val="200000"/>
              </a:lnSpc>
              <a:spcBef>
                <a:spcPts val="1000"/>
              </a:spcBef>
              <a:spcAft>
                <a:spcPts val="0"/>
              </a:spcAft>
              <a:buClr>
                <a:srgbClr val="000000"/>
              </a:buClr>
              <a:buSzPts val="2400"/>
              <a:buFont typeface="Arial"/>
              <a:buChar char="•"/>
            </a:pPr>
            <a:r>
              <a:rPr lang="sv-SE" sz="2400" b="0" i="0" u="none" strike="noStrike" cap="none">
                <a:solidFill>
                  <a:srgbClr val="000000"/>
                </a:solidFill>
                <a:latin typeface="Calibri"/>
                <a:ea typeface="Calibri"/>
                <a:cs typeface="Calibri"/>
                <a:sym typeface="Calibri"/>
              </a:rPr>
              <a:t>Tillgänglighet</a:t>
            </a:r>
            <a:endParaRPr/>
          </a:p>
          <a:p>
            <a:pPr marL="342900" marR="0" lvl="0" indent="-342900" algn="l" rtl="0">
              <a:lnSpc>
                <a:spcPct val="200000"/>
              </a:lnSpc>
              <a:spcBef>
                <a:spcPts val="1000"/>
              </a:spcBef>
              <a:spcAft>
                <a:spcPts val="0"/>
              </a:spcAft>
              <a:buClr>
                <a:srgbClr val="000000"/>
              </a:buClr>
              <a:buSzPts val="2400"/>
              <a:buFont typeface="Arial"/>
              <a:buChar char="•"/>
            </a:pPr>
            <a:r>
              <a:rPr lang="sv-SE" sz="2400" b="0" i="0" u="none" strike="noStrike" cap="none">
                <a:solidFill>
                  <a:srgbClr val="000000"/>
                </a:solidFill>
                <a:latin typeface="Calibri"/>
                <a:ea typeface="Calibri"/>
                <a:cs typeface="Calibri"/>
                <a:sym typeface="Calibri"/>
              </a:rPr>
              <a:t>Likabehandling och icke-diskriminering </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798" name="Google Shape;798;p13"/>
          <p:cNvSpPr/>
          <p:nvPr/>
        </p:nvSpPr>
        <p:spPr>
          <a:xfrm>
            <a:off x="1903887" y="2585242"/>
            <a:ext cx="2555508" cy="109062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ED6D3C"/>
              </a:buClr>
              <a:buSzPts val="3100"/>
              <a:buFont typeface="Calibri"/>
              <a:buNone/>
            </a:pPr>
            <a:r>
              <a:rPr lang="sv-SE" sz="3100" b="1" i="0" u="none" strike="noStrike" cap="none">
                <a:solidFill>
                  <a:srgbClr val="ED6D3C"/>
                </a:solidFill>
                <a:latin typeface="Calibri"/>
                <a:ea typeface="Calibri"/>
                <a:cs typeface="Calibri"/>
                <a:sym typeface="Calibri"/>
              </a:rPr>
              <a:t>Horisontella principer</a:t>
            </a:r>
            <a:endParaRPr sz="3100" b="0" i="0" u="none" strike="noStrike" cap="none">
              <a:solidFill>
                <a:srgbClr val="000000"/>
              </a:solidFill>
              <a:latin typeface="Calibri"/>
              <a:ea typeface="Calibri"/>
              <a:cs typeface="Calibri"/>
              <a:sym typeface="Calibri"/>
            </a:endParaRPr>
          </a:p>
        </p:txBody>
      </p:sp>
      <p:pic>
        <p:nvPicPr>
          <p:cNvPr id="799" name="Google Shape;799;p13"/>
          <p:cNvPicPr preferRelativeResize="0"/>
          <p:nvPr/>
        </p:nvPicPr>
        <p:blipFill rotWithShape="1">
          <a:blip r:embed="rId3">
            <a:alphaModFix/>
          </a:blip>
          <a:srcRect/>
          <a:stretch/>
        </p:blipFill>
        <p:spPr>
          <a:xfrm>
            <a:off x="363811" y="6178453"/>
            <a:ext cx="948778" cy="2829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4"/>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05" name="Google Shape;805;p14"/>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806" name="Google Shape;806;p14"/>
          <p:cNvSpPr txBox="1"/>
          <p:nvPr/>
        </p:nvSpPr>
        <p:spPr>
          <a:xfrm>
            <a:off x="4976031" y="963877"/>
            <a:ext cx="5768165" cy="493024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sv-SE" sz="2400" b="0" i="0" u="none" strike="noStrike" cap="none">
                <a:solidFill>
                  <a:srgbClr val="000000"/>
                </a:solidFill>
                <a:latin typeface="Calibri"/>
                <a:ea typeface="Calibri"/>
                <a:cs typeface="Calibri"/>
                <a:sym typeface="Calibri"/>
              </a:rPr>
              <a:t>Projektet ska främja jämställdhet, tillgänglighet och icke-diskriminering genom att integrera perspektiven i projektets verksamhet. </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400"/>
              <a:buFont typeface="Arial"/>
              <a:buChar char="•"/>
            </a:pPr>
            <a:r>
              <a:rPr lang="sv-SE" sz="2400" b="0" i="0" u="none" strike="noStrike" cap="none">
                <a:solidFill>
                  <a:srgbClr val="000000"/>
                </a:solidFill>
                <a:latin typeface="Calibri"/>
                <a:ea typeface="Calibri"/>
                <a:cs typeface="Calibri"/>
                <a:sym typeface="Calibri"/>
              </a:rPr>
              <a:t>Säkerställa diskrimineringsfrihet</a:t>
            </a:r>
            <a:endParaRPr/>
          </a:p>
          <a:p>
            <a:pPr marL="228600" marR="0" lvl="0" indent="-228600" algn="l" rtl="0">
              <a:lnSpc>
                <a:spcPct val="90000"/>
              </a:lnSpc>
              <a:spcBef>
                <a:spcPts val="1000"/>
              </a:spcBef>
              <a:spcAft>
                <a:spcPts val="0"/>
              </a:spcAft>
              <a:buClr>
                <a:srgbClr val="000000"/>
              </a:buClr>
              <a:buSzPts val="2400"/>
              <a:buFont typeface="Arial"/>
              <a:buChar char="•"/>
            </a:pPr>
            <a:r>
              <a:rPr lang="sv-SE" sz="2400" b="0" i="0" u="none" strike="noStrike" cap="none">
                <a:solidFill>
                  <a:srgbClr val="000000"/>
                </a:solidFill>
                <a:latin typeface="Calibri"/>
                <a:ea typeface="Calibri"/>
                <a:cs typeface="Calibri"/>
                <a:sym typeface="Calibri"/>
              </a:rPr>
              <a:t>Säkerställa att alla kan delta på lika villkor</a:t>
            </a:r>
            <a:endParaRPr/>
          </a:p>
          <a:p>
            <a:pPr marL="228600" marR="0" lvl="0" indent="-228600" algn="l" rtl="0">
              <a:lnSpc>
                <a:spcPct val="90000"/>
              </a:lnSpc>
              <a:spcBef>
                <a:spcPts val="1000"/>
              </a:spcBef>
              <a:spcAft>
                <a:spcPts val="0"/>
              </a:spcAft>
              <a:buClr>
                <a:srgbClr val="000000"/>
              </a:buClr>
              <a:buSzPts val="2400"/>
              <a:buFont typeface="Arial"/>
              <a:buChar char="•"/>
            </a:pPr>
            <a:r>
              <a:rPr lang="sv-SE" sz="2400" b="0" i="0" u="none" strike="noStrike" cap="none">
                <a:solidFill>
                  <a:srgbClr val="000000"/>
                </a:solidFill>
                <a:latin typeface="Calibri"/>
                <a:ea typeface="Calibri"/>
                <a:cs typeface="Calibri"/>
                <a:sym typeface="Calibri"/>
              </a:rPr>
              <a:t>Säkerställa jämställda villkor</a:t>
            </a:r>
            <a:endParaRPr/>
          </a:p>
        </p:txBody>
      </p:sp>
      <p:sp>
        <p:nvSpPr>
          <p:cNvPr id="807" name="Google Shape;807;p14"/>
          <p:cNvSpPr/>
          <p:nvPr/>
        </p:nvSpPr>
        <p:spPr>
          <a:xfrm>
            <a:off x="1903887" y="2585242"/>
            <a:ext cx="2555508" cy="109062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ED6D3C"/>
              </a:buClr>
              <a:buSzPts val="3100"/>
              <a:buFont typeface="Calibri"/>
              <a:buNone/>
            </a:pPr>
            <a:r>
              <a:rPr lang="sv-SE" sz="3100" b="1" i="0" u="none" strike="noStrike" cap="none">
                <a:solidFill>
                  <a:srgbClr val="ED6D3C"/>
                </a:solidFill>
                <a:latin typeface="Calibri"/>
                <a:ea typeface="Calibri"/>
                <a:cs typeface="Calibri"/>
                <a:sym typeface="Calibri"/>
              </a:rPr>
              <a:t>Horisontella principer</a:t>
            </a:r>
            <a:endParaRPr sz="3100" b="0" i="0" u="none" strike="noStrike" cap="none">
              <a:solidFill>
                <a:srgbClr val="000000"/>
              </a:solidFill>
              <a:latin typeface="Calibri"/>
              <a:ea typeface="Calibri"/>
              <a:cs typeface="Calibri"/>
              <a:sym typeface="Calibri"/>
            </a:endParaRPr>
          </a:p>
        </p:txBody>
      </p:sp>
      <p:pic>
        <p:nvPicPr>
          <p:cNvPr id="808" name="Google Shape;808;p14"/>
          <p:cNvPicPr preferRelativeResize="0"/>
          <p:nvPr/>
        </p:nvPicPr>
        <p:blipFill rotWithShape="1">
          <a:blip r:embed="rId3">
            <a:alphaModFix/>
          </a:blip>
          <a:srcRect/>
          <a:stretch/>
        </p:blipFill>
        <p:spPr>
          <a:xfrm>
            <a:off x="363811" y="6178453"/>
            <a:ext cx="948778" cy="2829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5"/>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14" name="Google Shape;814;p15"/>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815" name="Google Shape;815;p15"/>
          <p:cNvSpPr txBox="1"/>
          <p:nvPr/>
        </p:nvSpPr>
        <p:spPr>
          <a:xfrm>
            <a:off x="1398365" y="1257732"/>
            <a:ext cx="3076342" cy="4930246"/>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ED6D3C"/>
              </a:buClr>
              <a:buSzPts val="3100"/>
              <a:buFont typeface="Arial"/>
              <a:buNone/>
            </a:pPr>
            <a:r>
              <a:rPr lang="sv-SE" sz="3100" b="1" i="0" u="none" strike="noStrike" cap="none">
                <a:solidFill>
                  <a:srgbClr val="ED6D3C"/>
                </a:solidFill>
                <a:latin typeface="Calibri"/>
                <a:ea typeface="Calibri"/>
                <a:cs typeface="Calibri"/>
                <a:sym typeface="Calibri"/>
              </a:rPr>
              <a:t>Direkt diskriminering</a:t>
            </a:r>
            <a:endParaRPr/>
          </a:p>
          <a:p>
            <a:pPr marL="0" marR="0" lvl="0" indent="0" algn="l" rtl="0">
              <a:lnSpc>
                <a:spcPct val="90000"/>
              </a:lnSpc>
              <a:spcBef>
                <a:spcPts val="1000"/>
              </a:spcBef>
              <a:spcAft>
                <a:spcPts val="0"/>
              </a:spcAft>
              <a:buClr>
                <a:schemeClr val="dk1"/>
              </a:buClr>
              <a:buSzPts val="2400"/>
              <a:buFont typeface="Arial"/>
              <a:buNone/>
            </a:pPr>
            <a:endParaRPr sz="2400" b="1" i="0" u="none" strike="noStrike" cap="none">
              <a:solidFill>
                <a:srgbClr val="000000"/>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816" name="Google Shape;816;p15"/>
          <p:cNvSpPr/>
          <p:nvPr/>
        </p:nvSpPr>
        <p:spPr>
          <a:xfrm>
            <a:off x="4833886" y="2057400"/>
            <a:ext cx="6096000"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att någon missgynnas genom att behandlas sämre än någon annan behandlas, har behandlats eller skulle ha behandlats i en jämförbar situation, </a:t>
            </a:r>
            <a:endParaRPr/>
          </a:p>
          <a:p>
            <a:pPr marL="0" marR="0" lvl="0" indent="0" algn="l" rtl="0">
              <a:lnSpc>
                <a:spcPct val="100000"/>
              </a:lnSpc>
              <a:spcBef>
                <a:spcPts val="0"/>
              </a:spcBef>
              <a:spcAft>
                <a:spcPts val="0"/>
              </a:spcAft>
              <a:buClr>
                <a:srgbClr val="000000"/>
              </a:buClr>
              <a:buSzPts val="2400"/>
              <a:buFont typeface="Calibri"/>
              <a:buNone/>
            </a:pPr>
            <a:r>
              <a:rPr lang="sv-SE" sz="2400" b="1" i="0" u="none" strike="noStrike" cap="none">
                <a:solidFill>
                  <a:srgbClr val="000000"/>
                </a:solidFill>
                <a:latin typeface="Calibri"/>
                <a:ea typeface="Calibri"/>
                <a:cs typeface="Calibri"/>
                <a:sym typeface="Calibri"/>
              </a:rPr>
              <a:t>om missgynnandet har samband med någon av diskrimineringsgrunderna</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pic>
        <p:nvPicPr>
          <p:cNvPr id="817" name="Google Shape;817;p15"/>
          <p:cNvPicPr preferRelativeResize="0"/>
          <p:nvPr/>
        </p:nvPicPr>
        <p:blipFill rotWithShape="1">
          <a:blip r:embed="rId3">
            <a:alphaModFix/>
          </a:blip>
          <a:srcRect/>
          <a:stretch/>
        </p:blipFill>
        <p:spPr>
          <a:xfrm>
            <a:off x="449587" y="6187978"/>
            <a:ext cx="948778" cy="282954"/>
          </a:xfrm>
          <a:prstGeom prst="rect">
            <a:avLst/>
          </a:prstGeom>
          <a:noFill/>
          <a:ln>
            <a:noFill/>
          </a:ln>
        </p:spPr>
      </p:pic>
      <p:sp>
        <p:nvSpPr>
          <p:cNvPr id="818" name="Google Shape;818;p15"/>
          <p:cNvSpPr/>
          <p:nvPr/>
        </p:nvSpPr>
        <p:spPr>
          <a:xfrm>
            <a:off x="7537705" y="4298130"/>
            <a:ext cx="6096000" cy="203132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kön</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könsöverskridande identitet eller uttryck,</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etnisk tillhörighet</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religion eller annan trosuppfattning</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funktionsnedsättning</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sexuell läggning</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ålder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8"/>
                                        </p:tgtEl>
                                        <p:attrNameLst>
                                          <p:attrName>style.visibility</p:attrName>
                                        </p:attrNameLst>
                                      </p:cBhvr>
                                      <p:to>
                                        <p:strVal val="visible"/>
                                      </p:to>
                                    </p:set>
                                    <p:anim calcmode="lin" valueType="num">
                                      <p:cBhvr additive="base">
                                        <p:cTn id="7" dur="500"/>
                                        <p:tgtEl>
                                          <p:spTgt spid="8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6"/>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24" name="Google Shape;824;p16"/>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825" name="Google Shape;825;p16"/>
          <p:cNvSpPr txBox="1"/>
          <p:nvPr/>
        </p:nvSpPr>
        <p:spPr>
          <a:xfrm>
            <a:off x="1113185" y="1257732"/>
            <a:ext cx="3361522" cy="4930246"/>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ED6D3C"/>
              </a:buClr>
              <a:buSzPts val="3100"/>
              <a:buFont typeface="Arial"/>
              <a:buNone/>
            </a:pPr>
            <a:r>
              <a:rPr lang="sv-SE" sz="3100" b="1" i="0" u="none" strike="noStrike" cap="none">
                <a:solidFill>
                  <a:srgbClr val="ED6D3C"/>
                </a:solidFill>
                <a:latin typeface="Calibri"/>
                <a:ea typeface="Calibri"/>
                <a:cs typeface="Calibri"/>
                <a:sym typeface="Calibri"/>
              </a:rPr>
              <a:t>Indirekt diskriminering</a:t>
            </a:r>
            <a:endParaRPr sz="2400" b="1" i="0" u="none" strike="noStrike" cap="none">
              <a:solidFill>
                <a:srgbClr val="000000"/>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826" name="Google Shape;826;p16"/>
          <p:cNvSpPr/>
          <p:nvPr/>
        </p:nvSpPr>
        <p:spPr>
          <a:xfrm>
            <a:off x="4833886" y="1830029"/>
            <a:ext cx="6096000"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att någon missgynnas genom tillämpning av en </a:t>
            </a:r>
            <a:r>
              <a:rPr lang="sv-SE" sz="2400" b="1" i="0" u="none" strike="noStrike" cap="none">
                <a:solidFill>
                  <a:srgbClr val="000000"/>
                </a:solidFill>
                <a:latin typeface="Calibri"/>
                <a:ea typeface="Calibri"/>
                <a:cs typeface="Calibri"/>
                <a:sym typeface="Calibri"/>
              </a:rPr>
              <a:t>bestämmelse</a:t>
            </a:r>
            <a:r>
              <a:rPr lang="sv-SE" sz="2400" b="0" i="0" u="none" strike="noStrike" cap="none">
                <a:solidFill>
                  <a:srgbClr val="000000"/>
                </a:solidFill>
                <a:latin typeface="Calibri"/>
                <a:ea typeface="Calibri"/>
                <a:cs typeface="Calibri"/>
                <a:sym typeface="Calibri"/>
              </a:rPr>
              <a:t>, ett </a:t>
            </a:r>
            <a:r>
              <a:rPr lang="sv-SE" sz="2400" b="1" i="0" u="none" strike="noStrike" cap="none">
                <a:solidFill>
                  <a:srgbClr val="000000"/>
                </a:solidFill>
                <a:latin typeface="Calibri"/>
                <a:ea typeface="Calibri"/>
                <a:cs typeface="Calibri"/>
                <a:sym typeface="Calibri"/>
              </a:rPr>
              <a:t>kriterium</a:t>
            </a:r>
            <a:r>
              <a:rPr lang="sv-SE" sz="2400" b="0" i="0" u="none" strike="noStrike" cap="none">
                <a:solidFill>
                  <a:srgbClr val="000000"/>
                </a:solidFill>
                <a:latin typeface="Calibri"/>
                <a:ea typeface="Calibri"/>
                <a:cs typeface="Calibri"/>
                <a:sym typeface="Calibri"/>
              </a:rPr>
              <a:t> eller ett </a:t>
            </a:r>
            <a:r>
              <a:rPr lang="sv-SE" sz="2400" b="1" i="0" u="none" strike="noStrike" cap="none">
                <a:solidFill>
                  <a:srgbClr val="000000"/>
                </a:solidFill>
                <a:latin typeface="Calibri"/>
                <a:ea typeface="Calibri"/>
                <a:cs typeface="Calibri"/>
                <a:sym typeface="Calibri"/>
              </a:rPr>
              <a:t>förfaringssätt</a:t>
            </a:r>
            <a:r>
              <a:rPr lang="sv-SE" sz="2400" b="0" i="0" u="none" strike="noStrike" cap="none">
                <a:solidFill>
                  <a:srgbClr val="000000"/>
                </a:solidFill>
                <a:latin typeface="Calibri"/>
                <a:ea typeface="Calibri"/>
                <a:cs typeface="Calibri"/>
                <a:sym typeface="Calibri"/>
              </a:rPr>
              <a:t> som framstår som neutralt men som kan komma att särskilt missgynna personer på grund av</a:t>
            </a:r>
            <a:endParaRPr/>
          </a:p>
        </p:txBody>
      </p:sp>
      <p:pic>
        <p:nvPicPr>
          <p:cNvPr id="827" name="Google Shape;827;p16"/>
          <p:cNvPicPr preferRelativeResize="0"/>
          <p:nvPr/>
        </p:nvPicPr>
        <p:blipFill rotWithShape="1">
          <a:blip r:embed="rId3">
            <a:alphaModFix/>
          </a:blip>
          <a:srcRect/>
          <a:stretch/>
        </p:blipFill>
        <p:spPr>
          <a:xfrm>
            <a:off x="449587" y="6187978"/>
            <a:ext cx="948778" cy="282954"/>
          </a:xfrm>
          <a:prstGeom prst="rect">
            <a:avLst/>
          </a:prstGeom>
          <a:noFill/>
          <a:ln>
            <a:noFill/>
          </a:ln>
        </p:spPr>
      </p:pic>
      <p:sp>
        <p:nvSpPr>
          <p:cNvPr id="828" name="Google Shape;828;p16"/>
          <p:cNvSpPr/>
          <p:nvPr/>
        </p:nvSpPr>
        <p:spPr>
          <a:xfrm>
            <a:off x="6424300" y="3784937"/>
            <a:ext cx="6096000" cy="203132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kön</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könsöverskridande identitet eller uttryck,</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etnisk tillhörighet</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religion eller annan trosuppfattning</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funktionsnedsättning</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sexuell läggning</a:t>
            </a:r>
            <a:endParaRPr/>
          </a:p>
          <a:p>
            <a:pPr marL="342900" marR="0" lvl="0" indent="-342900" algn="l" rtl="0">
              <a:lnSpc>
                <a:spcPct val="100000"/>
              </a:lnSpc>
              <a:spcBef>
                <a:spcPts val="0"/>
              </a:spcBef>
              <a:spcAft>
                <a:spcPts val="0"/>
              </a:spcAft>
              <a:buClr>
                <a:srgbClr val="000000"/>
              </a:buClr>
              <a:buSzPts val="1800"/>
              <a:buFont typeface="Arial"/>
              <a:buChar char="•"/>
            </a:pPr>
            <a:r>
              <a:rPr lang="sv-SE" sz="1800" b="0" i="0" u="none" strike="noStrike" cap="none">
                <a:solidFill>
                  <a:srgbClr val="000000"/>
                </a:solidFill>
                <a:latin typeface="Calibri"/>
                <a:ea typeface="Calibri"/>
                <a:cs typeface="Calibri"/>
                <a:sym typeface="Calibri"/>
              </a:rPr>
              <a:t>ålder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 calcmode="lin" valueType="num">
                                      <p:cBhvr additive="base">
                                        <p:cTn id="7" dur="500"/>
                                        <p:tgtEl>
                                          <p:spTgt spid="8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7"/>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34" name="Google Shape;834;p17"/>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835" name="Google Shape;835;p17"/>
          <p:cNvSpPr txBox="1"/>
          <p:nvPr/>
        </p:nvSpPr>
        <p:spPr>
          <a:xfrm>
            <a:off x="4897475" y="897202"/>
            <a:ext cx="6377769" cy="4930246"/>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ED6D3C"/>
              </a:buClr>
              <a:buSzPts val="3600"/>
              <a:buFont typeface="Calibri"/>
              <a:buNone/>
            </a:pPr>
            <a:r>
              <a:rPr lang="sv-SE" sz="3600" b="1" i="0" u="none" strike="noStrike" cap="none">
                <a:solidFill>
                  <a:srgbClr val="ED6D3C"/>
                </a:solidFill>
                <a:latin typeface="Calibri"/>
                <a:ea typeface="Calibri"/>
                <a:cs typeface="Calibri"/>
                <a:sym typeface="Calibri"/>
              </a:rPr>
              <a:t>Kan det normala vara diskriminerande?</a:t>
            </a:r>
            <a:endParaRPr sz="2400" b="0" i="0" u="none" strike="noStrike" cap="none">
              <a:solidFill>
                <a:srgbClr val="000000"/>
              </a:solidFill>
              <a:latin typeface="Calibri"/>
              <a:ea typeface="Calibri"/>
              <a:cs typeface="Calibri"/>
              <a:sym typeface="Calibri"/>
            </a:endParaRPr>
          </a:p>
        </p:txBody>
      </p:sp>
      <p:pic>
        <p:nvPicPr>
          <p:cNvPr id="836" name="Google Shape;836;p17"/>
          <p:cNvPicPr preferRelativeResize="0"/>
          <p:nvPr/>
        </p:nvPicPr>
        <p:blipFill rotWithShape="1">
          <a:blip r:embed="rId3">
            <a:alphaModFix/>
          </a:blip>
          <a:srcRect/>
          <a:stretch/>
        </p:blipFill>
        <p:spPr>
          <a:xfrm>
            <a:off x="363811" y="6178453"/>
            <a:ext cx="948778" cy="2829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8"/>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42" name="Google Shape;842;p18"/>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843" name="Google Shape;843;p18"/>
          <p:cNvSpPr txBox="1"/>
          <p:nvPr/>
        </p:nvSpPr>
        <p:spPr>
          <a:xfrm>
            <a:off x="4897475" y="897202"/>
            <a:ext cx="6972959" cy="4930246"/>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107000"/>
              </a:lnSpc>
              <a:spcBef>
                <a:spcPts val="0"/>
              </a:spcBef>
              <a:spcAft>
                <a:spcPts val="0"/>
              </a:spcAft>
              <a:buClr>
                <a:srgbClr val="000000"/>
              </a:buClr>
              <a:buSzPts val="2400"/>
              <a:buFont typeface="Calibri"/>
              <a:buChar char="-"/>
            </a:pPr>
            <a:r>
              <a:rPr lang="sv-SE" sz="2400" b="0" i="0" u="none" strike="noStrike" cap="none">
                <a:solidFill>
                  <a:srgbClr val="000000"/>
                </a:solidFill>
                <a:latin typeface="Calibri"/>
                <a:ea typeface="Calibri"/>
                <a:cs typeface="Calibri"/>
                <a:sym typeface="Calibri"/>
              </a:rPr>
              <a:t>Är exkludering inbyggt i systemet? </a:t>
            </a:r>
            <a:endParaRPr/>
          </a:p>
          <a:p>
            <a:pPr marL="342900" marR="0" lvl="0" indent="-342900" algn="l" rtl="0">
              <a:lnSpc>
                <a:spcPct val="107000"/>
              </a:lnSpc>
              <a:spcBef>
                <a:spcPts val="600"/>
              </a:spcBef>
              <a:spcAft>
                <a:spcPts val="0"/>
              </a:spcAft>
              <a:buClr>
                <a:srgbClr val="000000"/>
              </a:buClr>
              <a:buSzPts val="2400"/>
              <a:buFont typeface="Calibri"/>
              <a:buChar char="-"/>
            </a:pPr>
            <a:r>
              <a:rPr lang="sv-SE" sz="2400" b="0" i="0" u="none" strike="noStrike" cap="none">
                <a:solidFill>
                  <a:srgbClr val="000000"/>
                </a:solidFill>
                <a:latin typeface="Calibri"/>
                <a:ea typeface="Calibri"/>
                <a:cs typeface="Calibri"/>
                <a:sym typeface="Calibri"/>
              </a:rPr>
              <a:t>Skapar det olika handlingsutrymmen på grund av grupptillhörighet?</a:t>
            </a:r>
            <a:endParaRPr sz="2400" b="0" i="0" u="none" strike="noStrike" cap="none">
              <a:solidFill>
                <a:srgbClr val="000000"/>
              </a:solidFill>
              <a:latin typeface="Calibri"/>
              <a:ea typeface="Calibri"/>
              <a:cs typeface="Calibri"/>
              <a:sym typeface="Calibri"/>
            </a:endParaRPr>
          </a:p>
          <a:p>
            <a:pPr marL="342900" marR="0" lvl="0" indent="-342900" algn="l" rtl="0">
              <a:lnSpc>
                <a:spcPct val="107000"/>
              </a:lnSpc>
              <a:spcBef>
                <a:spcPts val="600"/>
              </a:spcBef>
              <a:spcAft>
                <a:spcPts val="0"/>
              </a:spcAft>
              <a:buClr>
                <a:srgbClr val="000000"/>
              </a:buClr>
              <a:buSzPts val="2400"/>
              <a:buFont typeface="Calibri"/>
              <a:buChar char="-"/>
            </a:pPr>
            <a:r>
              <a:rPr lang="sv-SE" sz="2400" b="0" i="0" u="none" strike="noStrike" cap="none">
                <a:solidFill>
                  <a:srgbClr val="000000"/>
                </a:solidFill>
                <a:latin typeface="Calibri"/>
                <a:ea typeface="Calibri"/>
                <a:cs typeface="Calibri"/>
                <a:sym typeface="Calibri"/>
              </a:rPr>
              <a:t>Osynliggör det perspektiv och olika gruppers varierande förutsättningar att leva upp till normen?</a:t>
            </a:r>
            <a:endParaRPr/>
          </a:p>
          <a:p>
            <a:pPr marL="342900" marR="0" lvl="0" indent="-342900" algn="l" rtl="0">
              <a:lnSpc>
                <a:spcPct val="107000"/>
              </a:lnSpc>
              <a:spcBef>
                <a:spcPts val="600"/>
              </a:spcBef>
              <a:spcAft>
                <a:spcPts val="0"/>
              </a:spcAft>
              <a:buClr>
                <a:srgbClr val="000000"/>
              </a:buClr>
              <a:buSzPts val="2400"/>
              <a:buFont typeface="Calibri"/>
              <a:buChar char="-"/>
            </a:pPr>
            <a:r>
              <a:rPr lang="sv-SE" sz="2400" b="0" i="0" u="none" strike="noStrike" cap="none">
                <a:solidFill>
                  <a:srgbClr val="000000"/>
                </a:solidFill>
                <a:latin typeface="Calibri"/>
                <a:ea typeface="Calibri"/>
                <a:cs typeface="Calibri"/>
                <a:sym typeface="Calibri"/>
              </a:rPr>
              <a:t>Skapar det ”lösningar” och insatser utifrån en viss syn på ”problem”?</a:t>
            </a:r>
            <a:endParaRPr/>
          </a:p>
        </p:txBody>
      </p:sp>
      <p:pic>
        <p:nvPicPr>
          <p:cNvPr id="844" name="Google Shape;844;p18"/>
          <p:cNvPicPr preferRelativeResize="0"/>
          <p:nvPr/>
        </p:nvPicPr>
        <p:blipFill rotWithShape="1">
          <a:blip r:embed="rId3">
            <a:alphaModFix/>
          </a:blip>
          <a:srcRect/>
          <a:stretch/>
        </p:blipFill>
        <p:spPr>
          <a:xfrm>
            <a:off x="363811" y="6178453"/>
            <a:ext cx="948778" cy="282954"/>
          </a:xfrm>
          <a:prstGeom prst="rect">
            <a:avLst/>
          </a:prstGeom>
          <a:noFill/>
          <a:ln>
            <a:noFill/>
          </a:ln>
        </p:spPr>
      </p:pic>
      <p:sp>
        <p:nvSpPr>
          <p:cNvPr id="845" name="Google Shape;845;p18"/>
          <p:cNvSpPr txBox="1"/>
          <p:nvPr/>
        </p:nvSpPr>
        <p:spPr>
          <a:xfrm>
            <a:off x="1709035" y="2777974"/>
            <a:ext cx="2854483" cy="993926"/>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ED6D3C"/>
              </a:buClr>
              <a:buSzPts val="2800"/>
              <a:buFont typeface="Calibri"/>
              <a:buNone/>
            </a:pPr>
            <a:r>
              <a:rPr lang="sv-SE" sz="2800" b="1" i="0" u="none" strike="noStrike" cap="none">
                <a:solidFill>
                  <a:srgbClr val="ED6D3C"/>
                </a:solidFill>
                <a:latin typeface="Calibri"/>
                <a:ea typeface="Calibri"/>
                <a:cs typeface="Calibri"/>
                <a:sym typeface="Calibri"/>
              </a:rPr>
              <a:t>Innanförskapets normsystem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9"/>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51" name="Google Shape;851;p19"/>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pic>
        <p:nvPicPr>
          <p:cNvPr id="852" name="Google Shape;852;p19"/>
          <p:cNvPicPr preferRelativeResize="0"/>
          <p:nvPr/>
        </p:nvPicPr>
        <p:blipFill rotWithShape="1">
          <a:blip r:embed="rId3">
            <a:alphaModFix/>
          </a:blip>
          <a:srcRect/>
          <a:stretch/>
        </p:blipFill>
        <p:spPr>
          <a:xfrm>
            <a:off x="449587" y="6187978"/>
            <a:ext cx="948778" cy="282954"/>
          </a:xfrm>
          <a:prstGeom prst="rect">
            <a:avLst/>
          </a:prstGeom>
          <a:noFill/>
          <a:ln>
            <a:noFill/>
          </a:ln>
        </p:spPr>
      </p:pic>
      <p:sp>
        <p:nvSpPr>
          <p:cNvPr id="853" name="Google Shape;853;p19"/>
          <p:cNvSpPr/>
          <p:nvPr/>
        </p:nvSpPr>
        <p:spPr>
          <a:xfrm>
            <a:off x="4833886" y="1536174"/>
            <a:ext cx="6096000"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sv-SE" sz="2000" b="0" i="0" u="none" strike="noStrike" cap="none">
                <a:solidFill>
                  <a:srgbClr val="000000"/>
                </a:solidFill>
                <a:latin typeface="Calibri"/>
                <a:ea typeface="Calibri"/>
                <a:cs typeface="Calibri"/>
                <a:sym typeface="Calibri"/>
              </a:rPr>
              <a:t>Normkritik är en metod för att granska det som tas för givet för att förebygga indirekt diskriminering och skapa</a:t>
            </a:r>
            <a:endParaRPr/>
          </a:p>
          <a:p>
            <a:pPr marL="0" marR="0" lvl="0" indent="0" algn="l" rtl="0">
              <a:lnSpc>
                <a:spcPct val="100000"/>
              </a:lnSpc>
              <a:spcBef>
                <a:spcPts val="0"/>
              </a:spcBef>
              <a:spcAft>
                <a:spcPts val="0"/>
              </a:spcAft>
              <a:buClr>
                <a:srgbClr val="000000"/>
              </a:buClr>
              <a:buSzPts val="2000"/>
              <a:buFont typeface="Calibri"/>
              <a:buNone/>
            </a:pPr>
            <a:r>
              <a:rPr lang="sv-SE" sz="2000" b="0" i="0" u="none" strike="noStrike" cap="none">
                <a:solidFill>
                  <a:srgbClr val="000000"/>
                </a:solidFill>
                <a:latin typeface="Calibri"/>
                <a:ea typeface="Calibri"/>
                <a:cs typeface="Calibri"/>
                <a:sym typeface="Calibri"/>
              </a:rPr>
              <a:t>mer jämställda/jämlika förutsättningar. </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sv-SE" sz="2000" b="0" i="0" u="none" strike="noStrike" cap="none">
                <a:solidFill>
                  <a:srgbClr val="000000"/>
                </a:solidFill>
                <a:latin typeface="Calibri"/>
                <a:ea typeface="Calibri"/>
                <a:cs typeface="Calibri"/>
                <a:sym typeface="Calibri"/>
              </a:rPr>
              <a:t>Det handlar om att synliggöra normer och</a:t>
            </a:r>
            <a:endParaRPr/>
          </a:p>
          <a:p>
            <a:pPr marL="0" marR="0" lvl="0" indent="0" algn="l" rtl="0">
              <a:lnSpc>
                <a:spcPct val="100000"/>
              </a:lnSpc>
              <a:spcBef>
                <a:spcPts val="0"/>
              </a:spcBef>
              <a:spcAft>
                <a:spcPts val="0"/>
              </a:spcAft>
              <a:buClr>
                <a:srgbClr val="000000"/>
              </a:buClr>
              <a:buSzPts val="2000"/>
              <a:buFont typeface="Calibri"/>
              <a:buNone/>
            </a:pPr>
            <a:r>
              <a:rPr lang="sv-SE" sz="2000" b="0" i="0" u="none" strike="noStrike" cap="none">
                <a:solidFill>
                  <a:srgbClr val="000000"/>
                </a:solidFill>
                <a:latin typeface="Calibri"/>
                <a:ea typeface="Calibri"/>
                <a:cs typeface="Calibri"/>
                <a:sym typeface="Calibri"/>
              </a:rPr>
              <a:t>utveckla en medvetenhet om hur de påverkar mig själv och riskerar påverka andra.</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sv-SE" sz="2000" b="0" i="0" u="none" strike="noStrike" cap="none">
                <a:solidFill>
                  <a:srgbClr val="000000"/>
                </a:solidFill>
                <a:latin typeface="Calibri"/>
                <a:ea typeface="Calibri"/>
                <a:cs typeface="Calibri"/>
                <a:sym typeface="Calibri"/>
              </a:rPr>
              <a:t>Arbetssättet bygger på att lyfta fram vad som ingår i det normala. Inte för att bearbeta ”de avvikande”, utan för att möjliggöra variation genom att förändra normen.</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854" name="Google Shape;854;p19"/>
          <p:cNvSpPr txBox="1"/>
          <p:nvPr/>
        </p:nvSpPr>
        <p:spPr>
          <a:xfrm>
            <a:off x="1237010" y="963877"/>
            <a:ext cx="3361522" cy="4930246"/>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ED6D3C"/>
              </a:buClr>
              <a:buSzPts val="2800"/>
              <a:buFont typeface="Arial"/>
              <a:buNone/>
            </a:pPr>
            <a:r>
              <a:rPr lang="sv-SE" sz="2800" b="1" i="0" u="none" strike="noStrike" cap="none">
                <a:solidFill>
                  <a:srgbClr val="ED6D3C"/>
                </a:solidFill>
                <a:latin typeface="Calibri"/>
                <a:ea typeface="Calibri"/>
                <a:cs typeface="Calibri"/>
                <a:sym typeface="Calibri"/>
              </a:rPr>
              <a:t>Normkritik – ett analytiskt verktyg</a:t>
            </a:r>
            <a:endParaRPr sz="2800" b="1" i="0" u="none" strike="noStrike" cap="none">
              <a:solidFill>
                <a:srgbClr val="000000"/>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a:t>PROGRAM SLUTKONFERENS STEG</a:t>
            </a:r>
            <a:endParaRPr/>
          </a:p>
        </p:txBody>
      </p:sp>
      <p:sp>
        <p:nvSpPr>
          <p:cNvPr id="653" name="Google Shape;653;p2"/>
          <p:cNvSpPr txBox="1">
            <a:spLocks noGrp="1"/>
          </p:cNvSpPr>
          <p:nvPr>
            <p:ph type="body" idx="1"/>
          </p:nvPr>
        </p:nvSpPr>
        <p:spPr>
          <a:xfrm>
            <a:off x="838200" y="1825624"/>
            <a:ext cx="10515600" cy="5146675"/>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Clr>
                <a:schemeClr val="dk1"/>
              </a:buClr>
              <a:buSzPct val="100000"/>
              <a:buNone/>
            </a:pPr>
            <a:r>
              <a:rPr lang="sv-SE" sz="4000"/>
              <a:t>09:00 - 09:35 	Inledning och varför projekt STEG</a:t>
            </a:r>
            <a:endParaRPr/>
          </a:p>
          <a:p>
            <a:pPr marL="0" lvl="0" indent="0" algn="l" rtl="0">
              <a:lnSpc>
                <a:spcPct val="110000"/>
              </a:lnSpc>
              <a:spcBef>
                <a:spcPts val="1000"/>
              </a:spcBef>
              <a:spcAft>
                <a:spcPts val="0"/>
              </a:spcAft>
              <a:buClr>
                <a:schemeClr val="dk1"/>
              </a:buClr>
              <a:buSzPct val="100000"/>
              <a:buNone/>
            </a:pPr>
            <a:r>
              <a:rPr lang="sv-SE" sz="4000"/>
              <a:t>09:35 - 09:50 	Filmer och samtal med deltagare</a:t>
            </a:r>
            <a:endParaRPr/>
          </a:p>
          <a:p>
            <a:pPr marL="0" lvl="0" indent="0" algn="l" rtl="0">
              <a:lnSpc>
                <a:spcPct val="110000"/>
              </a:lnSpc>
              <a:spcBef>
                <a:spcPts val="1000"/>
              </a:spcBef>
              <a:spcAft>
                <a:spcPts val="0"/>
              </a:spcAft>
              <a:buClr>
                <a:schemeClr val="dk1"/>
              </a:buClr>
              <a:buSzPct val="100000"/>
              <a:buNone/>
            </a:pPr>
            <a:r>
              <a:rPr lang="sv-SE" sz="4000"/>
              <a:t>09:50 - 10:10 	Filmer och samtal med utbildare</a:t>
            </a:r>
            <a:endParaRPr/>
          </a:p>
          <a:p>
            <a:pPr marL="0" lvl="0" indent="0" algn="l" rtl="0">
              <a:lnSpc>
                <a:spcPct val="110000"/>
              </a:lnSpc>
              <a:spcBef>
                <a:spcPts val="1000"/>
              </a:spcBef>
              <a:spcAft>
                <a:spcPts val="0"/>
              </a:spcAft>
              <a:buClr>
                <a:schemeClr val="dk1"/>
              </a:buClr>
              <a:buSzPct val="100000"/>
              <a:buNone/>
            </a:pPr>
            <a:r>
              <a:rPr lang="sv-SE" sz="4000"/>
              <a:t>10:10 - 10:25 	Presentation EDCS</a:t>
            </a:r>
            <a:endParaRPr/>
          </a:p>
          <a:p>
            <a:pPr marL="0" lvl="0" indent="0" algn="l" rtl="0">
              <a:lnSpc>
                <a:spcPct val="110000"/>
              </a:lnSpc>
              <a:spcBef>
                <a:spcPts val="1000"/>
              </a:spcBef>
              <a:spcAft>
                <a:spcPts val="0"/>
              </a:spcAft>
              <a:buClr>
                <a:schemeClr val="dk1"/>
              </a:buClr>
              <a:buSzPct val="100000"/>
              <a:buNone/>
            </a:pPr>
            <a:r>
              <a:rPr lang="sv-SE" sz="4000"/>
              <a:t>10:25 - 10:40 	Paus</a:t>
            </a:r>
            <a:endParaRPr/>
          </a:p>
          <a:p>
            <a:pPr marL="0" lvl="0" indent="0" algn="l" rtl="0">
              <a:lnSpc>
                <a:spcPct val="110000"/>
              </a:lnSpc>
              <a:spcBef>
                <a:spcPts val="1000"/>
              </a:spcBef>
              <a:spcAft>
                <a:spcPts val="0"/>
              </a:spcAft>
              <a:buClr>
                <a:schemeClr val="dk1"/>
              </a:buClr>
              <a:buSzPct val="100000"/>
              <a:buNone/>
            </a:pPr>
            <a:r>
              <a:rPr lang="sv-SE" sz="4000"/>
              <a:t>10:40 - 11:00 	Filmer och samtal med handledare</a:t>
            </a:r>
            <a:endParaRPr/>
          </a:p>
          <a:p>
            <a:pPr marL="0" lvl="0" indent="0" algn="l" rtl="0">
              <a:lnSpc>
                <a:spcPct val="110000"/>
              </a:lnSpc>
              <a:spcBef>
                <a:spcPts val="1000"/>
              </a:spcBef>
              <a:spcAft>
                <a:spcPts val="0"/>
              </a:spcAft>
              <a:buClr>
                <a:schemeClr val="dk1"/>
              </a:buClr>
              <a:buSzPct val="100000"/>
              <a:buNone/>
            </a:pPr>
            <a:r>
              <a:rPr lang="sv-SE" sz="4000"/>
              <a:t>11:00 - 11:15 	Presentation Validering Väst, KUB-modellen</a:t>
            </a:r>
            <a:endParaRPr/>
          </a:p>
          <a:p>
            <a:pPr marL="0" lvl="0" indent="0" algn="l" rtl="0">
              <a:lnSpc>
                <a:spcPct val="110000"/>
              </a:lnSpc>
              <a:spcBef>
                <a:spcPts val="1000"/>
              </a:spcBef>
              <a:spcAft>
                <a:spcPts val="0"/>
              </a:spcAft>
              <a:buClr>
                <a:schemeClr val="dk1"/>
              </a:buClr>
              <a:buSzPct val="100000"/>
              <a:buNone/>
            </a:pPr>
            <a:r>
              <a:rPr lang="sv-SE" sz="4000"/>
              <a:t>11:20 - 11:40 	Film och samtal med arbetsmarknadskonsulenter</a:t>
            </a:r>
            <a:endParaRPr/>
          </a:p>
          <a:p>
            <a:pPr marL="0" lvl="0" indent="0" algn="l" rtl="0">
              <a:lnSpc>
                <a:spcPct val="110000"/>
              </a:lnSpc>
              <a:spcBef>
                <a:spcPts val="1000"/>
              </a:spcBef>
              <a:spcAft>
                <a:spcPts val="0"/>
              </a:spcAft>
              <a:buClr>
                <a:schemeClr val="dk1"/>
              </a:buClr>
              <a:buSzPct val="100000"/>
              <a:buNone/>
            </a:pPr>
            <a:r>
              <a:rPr lang="sv-SE" sz="4000"/>
              <a:t>11:40 - 11:50 	Information ESF </a:t>
            </a:r>
            <a:endParaRPr/>
          </a:p>
          <a:p>
            <a:pPr marL="0" lvl="0" indent="0" algn="l" rtl="0">
              <a:lnSpc>
                <a:spcPct val="90000"/>
              </a:lnSpc>
              <a:spcBef>
                <a:spcPts val="1000"/>
              </a:spcBef>
              <a:spcAft>
                <a:spcPts val="0"/>
              </a:spcAft>
              <a:buClr>
                <a:schemeClr val="dk1"/>
              </a:buClr>
              <a:buSzPct val="100000"/>
              <a:buNone/>
            </a:pPr>
            <a:endParaRPr/>
          </a:p>
          <a:p>
            <a:pPr marL="228600" lvl="0" indent="-10414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grpSp>
        <p:nvGrpSpPr>
          <p:cNvPr id="859" name="Google Shape;859;p20"/>
          <p:cNvGrpSpPr/>
          <p:nvPr/>
        </p:nvGrpSpPr>
        <p:grpSpPr>
          <a:xfrm>
            <a:off x="2735906" y="754117"/>
            <a:ext cx="7084631" cy="5111056"/>
            <a:chOff x="1615873" y="-137511"/>
            <a:chExt cx="9446175" cy="6814741"/>
          </a:xfrm>
        </p:grpSpPr>
        <p:cxnSp>
          <p:nvCxnSpPr>
            <p:cNvPr id="860" name="Google Shape;860;p20"/>
            <p:cNvCxnSpPr/>
            <p:nvPr/>
          </p:nvCxnSpPr>
          <p:spPr>
            <a:xfrm rot="10800000" flipH="1">
              <a:off x="4688440" y="3586462"/>
              <a:ext cx="1205855" cy="3090768"/>
            </a:xfrm>
            <a:prstGeom prst="straightConnector1">
              <a:avLst/>
            </a:prstGeom>
            <a:noFill/>
            <a:ln w="38100" cap="flat" cmpd="sng">
              <a:solidFill>
                <a:srgbClr val="F2F2F2"/>
              </a:solidFill>
              <a:prstDash val="solid"/>
              <a:miter lim="800000"/>
              <a:headEnd type="none" w="sm" len="sm"/>
              <a:tailEnd type="none" w="sm" len="sm"/>
            </a:ln>
          </p:spPr>
        </p:cxnSp>
        <p:cxnSp>
          <p:nvCxnSpPr>
            <p:cNvPr id="861" name="Google Shape;861;p20"/>
            <p:cNvCxnSpPr/>
            <p:nvPr/>
          </p:nvCxnSpPr>
          <p:spPr>
            <a:xfrm rot="10800000">
              <a:off x="6605299" y="3411684"/>
              <a:ext cx="4174327" cy="17418"/>
            </a:xfrm>
            <a:prstGeom prst="straightConnector1">
              <a:avLst/>
            </a:prstGeom>
            <a:noFill/>
            <a:ln w="38100" cap="flat" cmpd="sng">
              <a:solidFill>
                <a:srgbClr val="F2F2F2"/>
              </a:solidFill>
              <a:prstDash val="solid"/>
              <a:miter lim="800000"/>
              <a:headEnd type="none" w="sm" len="sm"/>
              <a:tailEnd type="none" w="sm" len="sm"/>
            </a:ln>
          </p:spPr>
        </p:cxnSp>
        <p:cxnSp>
          <p:nvCxnSpPr>
            <p:cNvPr id="862" name="Google Shape;862;p20"/>
            <p:cNvCxnSpPr/>
            <p:nvPr/>
          </p:nvCxnSpPr>
          <p:spPr>
            <a:xfrm rot="10800000">
              <a:off x="5430354" y="-137511"/>
              <a:ext cx="545050" cy="3334201"/>
            </a:xfrm>
            <a:prstGeom prst="straightConnector1">
              <a:avLst/>
            </a:prstGeom>
            <a:noFill/>
            <a:ln w="38100" cap="flat" cmpd="sng">
              <a:solidFill>
                <a:srgbClr val="F2F2F2"/>
              </a:solidFill>
              <a:prstDash val="solid"/>
              <a:miter lim="800000"/>
              <a:headEnd type="none" w="sm" len="sm"/>
              <a:tailEnd type="none" w="sm" len="sm"/>
            </a:ln>
          </p:spPr>
        </p:cxnSp>
        <p:cxnSp>
          <p:nvCxnSpPr>
            <p:cNvPr id="863" name="Google Shape;863;p20"/>
            <p:cNvCxnSpPr/>
            <p:nvPr/>
          </p:nvCxnSpPr>
          <p:spPr>
            <a:xfrm rot="10800000" flipH="1">
              <a:off x="2110090" y="3517069"/>
              <a:ext cx="3375442" cy="927363"/>
            </a:xfrm>
            <a:prstGeom prst="straightConnector1">
              <a:avLst/>
            </a:prstGeom>
            <a:noFill/>
            <a:ln w="38100" cap="flat" cmpd="sng">
              <a:solidFill>
                <a:srgbClr val="F2F2F2"/>
              </a:solidFill>
              <a:prstDash val="solid"/>
              <a:miter lim="800000"/>
              <a:headEnd type="none" w="sm" len="sm"/>
              <a:tailEnd type="none" w="sm" len="sm"/>
            </a:ln>
          </p:spPr>
        </p:cxnSp>
        <p:cxnSp>
          <p:nvCxnSpPr>
            <p:cNvPr id="864" name="Google Shape;864;p20"/>
            <p:cNvCxnSpPr/>
            <p:nvPr/>
          </p:nvCxnSpPr>
          <p:spPr>
            <a:xfrm>
              <a:off x="2344522" y="1517607"/>
              <a:ext cx="3394725" cy="1780451"/>
            </a:xfrm>
            <a:prstGeom prst="straightConnector1">
              <a:avLst/>
            </a:prstGeom>
            <a:noFill/>
            <a:ln w="38100" cap="flat" cmpd="sng">
              <a:solidFill>
                <a:srgbClr val="F2F2F2"/>
              </a:solidFill>
              <a:prstDash val="solid"/>
              <a:miter lim="800000"/>
              <a:headEnd type="none" w="sm" len="sm"/>
              <a:tailEnd type="none" w="sm" len="sm"/>
            </a:ln>
          </p:spPr>
        </p:cxnSp>
        <p:cxnSp>
          <p:nvCxnSpPr>
            <p:cNvPr id="865" name="Google Shape;865;p20"/>
            <p:cNvCxnSpPr/>
            <p:nvPr/>
          </p:nvCxnSpPr>
          <p:spPr>
            <a:xfrm flipH="1">
              <a:off x="6413142" y="458812"/>
              <a:ext cx="2881399" cy="2701963"/>
            </a:xfrm>
            <a:prstGeom prst="straightConnector1">
              <a:avLst/>
            </a:prstGeom>
            <a:noFill/>
            <a:ln w="38100" cap="flat" cmpd="sng">
              <a:solidFill>
                <a:srgbClr val="F2F2F2"/>
              </a:solidFill>
              <a:prstDash val="solid"/>
              <a:miter lim="800000"/>
              <a:headEnd type="none" w="sm" len="sm"/>
              <a:tailEnd type="none" w="sm" len="sm"/>
            </a:ln>
          </p:spPr>
        </p:cxnSp>
        <p:cxnSp>
          <p:nvCxnSpPr>
            <p:cNvPr id="866" name="Google Shape;866;p20"/>
            <p:cNvCxnSpPr/>
            <p:nvPr/>
          </p:nvCxnSpPr>
          <p:spPr>
            <a:xfrm rot="10800000">
              <a:off x="6202977" y="3492827"/>
              <a:ext cx="2673742" cy="2817831"/>
            </a:xfrm>
            <a:prstGeom prst="straightConnector1">
              <a:avLst/>
            </a:prstGeom>
            <a:noFill/>
            <a:ln w="38100" cap="flat" cmpd="sng">
              <a:solidFill>
                <a:srgbClr val="F2F2F2"/>
              </a:solidFill>
              <a:prstDash val="solid"/>
              <a:miter lim="800000"/>
              <a:headEnd type="none" w="sm" len="sm"/>
              <a:tailEnd type="none" w="sm" len="sm"/>
            </a:ln>
          </p:spPr>
        </p:cxnSp>
        <p:sp>
          <p:nvSpPr>
            <p:cNvPr id="867" name="Google Shape;867;p20"/>
            <p:cNvSpPr txBox="1"/>
            <p:nvPr/>
          </p:nvSpPr>
          <p:spPr>
            <a:xfrm>
              <a:off x="1615873" y="2898938"/>
              <a:ext cx="1609667" cy="67710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KÖN</a:t>
              </a:r>
              <a:endParaRPr/>
            </a:p>
            <a:p>
              <a:pPr marL="0" marR="0" lvl="0" indent="0" algn="r" rtl="0">
                <a:lnSpc>
                  <a:spcPct val="100000"/>
                </a:lnSpc>
                <a:spcBef>
                  <a:spcPts val="0"/>
                </a:spcBef>
                <a:spcAft>
                  <a:spcPts val="0"/>
                </a:spcAft>
                <a:buClr>
                  <a:schemeClr val="dk1"/>
                </a:buClr>
                <a:buSzPts val="1350"/>
                <a:buFont typeface="Calibri"/>
                <a:buNone/>
              </a:pPr>
              <a:endParaRPr sz="1350" b="0" i="0" u="none" strike="noStrike" cap="none">
                <a:solidFill>
                  <a:srgbClr val="ED6D3C"/>
                </a:solidFill>
                <a:latin typeface="Arial Black"/>
                <a:ea typeface="Arial Black"/>
                <a:cs typeface="Arial Black"/>
                <a:sym typeface="Arial Black"/>
              </a:endParaRPr>
            </a:p>
          </p:txBody>
        </p:sp>
        <p:sp>
          <p:nvSpPr>
            <p:cNvPr id="868" name="Google Shape;868;p20"/>
            <p:cNvSpPr txBox="1"/>
            <p:nvPr/>
          </p:nvSpPr>
          <p:spPr>
            <a:xfrm>
              <a:off x="3252126" y="4963758"/>
              <a:ext cx="1944216"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ÅLDER</a:t>
              </a:r>
              <a:endParaRPr/>
            </a:p>
          </p:txBody>
        </p:sp>
        <p:sp>
          <p:nvSpPr>
            <p:cNvPr id="869" name="Google Shape;869;p20"/>
            <p:cNvSpPr txBox="1"/>
            <p:nvPr/>
          </p:nvSpPr>
          <p:spPr>
            <a:xfrm>
              <a:off x="5037457" y="5859199"/>
              <a:ext cx="3538009"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FUNKTIONSVARIATIONER</a:t>
              </a:r>
              <a:endParaRPr/>
            </a:p>
          </p:txBody>
        </p:sp>
        <p:sp>
          <p:nvSpPr>
            <p:cNvPr id="870" name="Google Shape;870;p20"/>
            <p:cNvSpPr txBox="1"/>
            <p:nvPr/>
          </p:nvSpPr>
          <p:spPr>
            <a:xfrm>
              <a:off x="9117832" y="1729440"/>
              <a:ext cx="1944216"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ETNICITET</a:t>
              </a:r>
              <a:endParaRPr/>
            </a:p>
          </p:txBody>
        </p:sp>
        <p:sp>
          <p:nvSpPr>
            <p:cNvPr id="871" name="Google Shape;871;p20"/>
            <p:cNvSpPr txBox="1"/>
            <p:nvPr/>
          </p:nvSpPr>
          <p:spPr>
            <a:xfrm>
              <a:off x="6098722" y="495004"/>
              <a:ext cx="1944216" cy="400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SEXUALITET</a:t>
              </a:r>
              <a:endParaRPr/>
            </a:p>
          </p:txBody>
        </p:sp>
        <p:sp>
          <p:nvSpPr>
            <p:cNvPr id="872" name="Google Shape;872;p20"/>
            <p:cNvSpPr/>
            <p:nvPr/>
          </p:nvSpPr>
          <p:spPr>
            <a:xfrm>
              <a:off x="2486104" y="866577"/>
              <a:ext cx="2367145" cy="4001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KÖNSIDENTITET</a:t>
              </a:r>
              <a:endParaRPr/>
            </a:p>
          </p:txBody>
        </p:sp>
        <p:sp>
          <p:nvSpPr>
            <p:cNvPr id="873" name="Google Shape;873;p20"/>
            <p:cNvSpPr txBox="1"/>
            <p:nvPr/>
          </p:nvSpPr>
          <p:spPr>
            <a:xfrm>
              <a:off x="8835411" y="4433715"/>
              <a:ext cx="1944216"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6D3C"/>
                </a:buClr>
                <a:buSzPts val="1350"/>
                <a:buFont typeface="Arial Black"/>
                <a:buNone/>
              </a:pPr>
              <a:r>
                <a:rPr lang="sv-SE" sz="1350" b="0" i="0" u="none" strike="noStrike" cap="none">
                  <a:solidFill>
                    <a:srgbClr val="ED6D3C"/>
                  </a:solidFill>
                  <a:latin typeface="Arial Black"/>
                  <a:ea typeface="Arial Black"/>
                  <a:cs typeface="Arial Black"/>
                  <a:sym typeface="Arial Black"/>
                </a:rPr>
                <a:t>TROSUPP-FATTNING</a:t>
              </a:r>
              <a:endParaRPr/>
            </a:p>
          </p:txBody>
        </p:sp>
      </p:grpSp>
      <p:sp>
        <p:nvSpPr>
          <p:cNvPr id="874" name="Google Shape;874;p20"/>
          <p:cNvSpPr/>
          <p:nvPr/>
        </p:nvSpPr>
        <p:spPr>
          <a:xfrm>
            <a:off x="4377400" y="1790427"/>
            <a:ext cx="3705179" cy="3245061"/>
          </a:xfrm>
          <a:prstGeom prst="ellipse">
            <a:avLst/>
          </a:prstGeom>
          <a:noFill/>
          <a:ln w="57150" cap="flat" cmpd="sng">
            <a:solidFill>
              <a:srgbClr val="ED6D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ED6D3C"/>
              </a:solidFill>
              <a:latin typeface="Calibri"/>
              <a:ea typeface="Calibri"/>
              <a:cs typeface="Calibri"/>
              <a:sym typeface="Calibri"/>
            </a:endParaRPr>
          </a:p>
        </p:txBody>
      </p:sp>
      <p:sp>
        <p:nvSpPr>
          <p:cNvPr id="875" name="Google Shape;875;p20"/>
          <p:cNvSpPr/>
          <p:nvPr/>
        </p:nvSpPr>
        <p:spPr>
          <a:xfrm>
            <a:off x="4739060" y="3023279"/>
            <a:ext cx="2546044" cy="646331"/>
          </a:xfrm>
          <a:prstGeom prst="rect">
            <a:avLst/>
          </a:prstGeom>
          <a:noFill/>
          <a:ln>
            <a:noFill/>
          </a:ln>
        </p:spPr>
        <p:txBody>
          <a:bodyPr spcFirstLastPara="1" wrap="square" lIns="91425" tIns="45700" rIns="91425" bIns="45700" anchor="t" anchorCtr="0">
            <a:spAutoFit/>
          </a:bodyPr>
          <a:lstStyle/>
          <a:p>
            <a:pPr marL="263525" marR="0" lvl="0" indent="0" algn="ctr" rtl="0">
              <a:lnSpc>
                <a:spcPct val="100000"/>
              </a:lnSpc>
              <a:spcBef>
                <a:spcPts val="0"/>
              </a:spcBef>
              <a:spcAft>
                <a:spcPts val="0"/>
              </a:spcAft>
              <a:buClr>
                <a:srgbClr val="000000"/>
              </a:buClr>
              <a:buSzPts val="1800"/>
              <a:buFont typeface="Calibri"/>
              <a:buNone/>
            </a:pPr>
            <a:r>
              <a:rPr lang="sv-SE" sz="1800" b="1" i="0" u="none" strike="noStrike" cap="none">
                <a:solidFill>
                  <a:srgbClr val="000000"/>
                </a:solidFill>
                <a:latin typeface="Calibri"/>
                <a:ea typeface="Calibri"/>
                <a:cs typeface="Calibri"/>
                <a:sym typeface="Calibri"/>
              </a:rPr>
              <a:t>STEG</a:t>
            </a:r>
            <a:endParaRPr/>
          </a:p>
          <a:p>
            <a:pPr marL="263525" marR="0" lvl="0" indent="0" algn="ctr" rtl="0">
              <a:lnSpc>
                <a:spcPct val="100000"/>
              </a:lnSpc>
              <a:spcBef>
                <a:spcPts val="0"/>
              </a:spcBef>
              <a:spcAft>
                <a:spcPts val="0"/>
              </a:spcAft>
              <a:buClr>
                <a:srgbClr val="000000"/>
              </a:buClr>
              <a:buSzPts val="1800"/>
              <a:buFont typeface="Calibri"/>
              <a:buNone/>
            </a:pPr>
            <a:r>
              <a:rPr lang="sv-SE" sz="1800" b="1" i="0" u="none" strike="noStrike" cap="none">
                <a:solidFill>
                  <a:srgbClr val="000000"/>
                </a:solidFill>
                <a:latin typeface="Calibri"/>
                <a:ea typeface="Calibri"/>
                <a:cs typeface="Calibri"/>
                <a:sym typeface="Calibri"/>
              </a:rPr>
              <a:t>ur vems perspektiv?</a:t>
            </a:r>
            <a:endParaRPr/>
          </a:p>
        </p:txBody>
      </p:sp>
      <p:pic>
        <p:nvPicPr>
          <p:cNvPr id="876" name="Google Shape;876;p20"/>
          <p:cNvPicPr preferRelativeResize="0"/>
          <p:nvPr/>
        </p:nvPicPr>
        <p:blipFill rotWithShape="1">
          <a:blip r:embed="rId3">
            <a:alphaModFix/>
          </a:blip>
          <a:srcRect/>
          <a:stretch/>
        </p:blipFill>
        <p:spPr>
          <a:xfrm>
            <a:off x="363811" y="6178453"/>
            <a:ext cx="948778" cy="2829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21"/>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83" name="Google Shape;883;p21"/>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pic>
        <p:nvPicPr>
          <p:cNvPr id="884" name="Google Shape;884;p21"/>
          <p:cNvPicPr preferRelativeResize="0"/>
          <p:nvPr/>
        </p:nvPicPr>
        <p:blipFill rotWithShape="1">
          <a:blip r:embed="rId3">
            <a:alphaModFix/>
          </a:blip>
          <a:srcRect/>
          <a:stretch/>
        </p:blipFill>
        <p:spPr>
          <a:xfrm>
            <a:off x="363811" y="6178453"/>
            <a:ext cx="948778" cy="282954"/>
          </a:xfrm>
          <a:prstGeom prst="rect">
            <a:avLst/>
          </a:prstGeom>
          <a:noFill/>
          <a:ln>
            <a:noFill/>
          </a:ln>
        </p:spPr>
      </p:pic>
      <p:sp>
        <p:nvSpPr>
          <p:cNvPr id="885" name="Google Shape;885;p21"/>
          <p:cNvSpPr txBox="1">
            <a:spLocks noGrp="1"/>
          </p:cNvSpPr>
          <p:nvPr>
            <p:ph type="title"/>
          </p:nvPr>
        </p:nvSpPr>
        <p:spPr>
          <a:xfrm>
            <a:off x="4768003" y="2057400"/>
            <a:ext cx="5176089" cy="4930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6D3C"/>
              </a:buClr>
              <a:buSzPts val="3100"/>
              <a:buFont typeface="Calibri"/>
              <a:buNone/>
            </a:pPr>
            <a:r>
              <a:rPr lang="sv-SE" sz="3100" b="1">
                <a:solidFill>
                  <a:srgbClr val="ED6D3C"/>
                </a:solidFill>
                <a:latin typeface="Calibri"/>
                <a:ea typeface="Calibri"/>
                <a:cs typeface="Calibri"/>
                <a:sym typeface="Calibri"/>
              </a:rPr>
              <a:t>Framtida arbetskamrater</a:t>
            </a:r>
            <a:br>
              <a:rPr lang="sv-SE" sz="3200" b="1">
                <a:solidFill>
                  <a:srgbClr val="ED6D3C"/>
                </a:solidFill>
              </a:rPr>
            </a:br>
            <a:br>
              <a:rPr lang="sv-SE" sz="4100" b="1">
                <a:solidFill>
                  <a:schemeClr val="accent1"/>
                </a:solidFill>
              </a:rPr>
            </a:br>
            <a:br>
              <a:rPr lang="sv-SE" sz="4100" b="1">
                <a:solidFill>
                  <a:schemeClr val="accent1"/>
                </a:solidFill>
              </a:rPr>
            </a:br>
            <a:br>
              <a:rPr lang="sv-SE" sz="4100" b="1">
                <a:solidFill>
                  <a:schemeClr val="accent1"/>
                </a:solidFill>
              </a:rPr>
            </a:br>
            <a:endParaRPr sz="4100" b="1">
              <a:solidFill>
                <a:schemeClr val="accen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22"/>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2" name="Google Shape;892;p22"/>
          <p:cNvSpPr txBox="1">
            <a:spLocks noGrp="1"/>
          </p:cNvSpPr>
          <p:nvPr>
            <p:ph type="body" idx="1"/>
          </p:nvPr>
        </p:nvSpPr>
        <p:spPr>
          <a:xfrm>
            <a:off x="4976032" y="963877"/>
            <a:ext cx="5917256" cy="4930246"/>
          </a:xfrm>
          <a:prstGeom prst="rect">
            <a:avLst/>
          </a:prstGeom>
          <a:noFill/>
          <a:ln>
            <a:noFill/>
          </a:ln>
        </p:spPr>
        <p:txBody>
          <a:bodyPr spcFirstLastPara="1" wrap="square" lIns="91425" tIns="45700" rIns="91425" bIns="45700" anchor="ctr" anchorCtr="0">
            <a:noAutofit/>
          </a:bodyPr>
          <a:lstStyle/>
          <a:p>
            <a:pPr marL="0" marR="269875" lvl="0" indent="0" algn="l" rtl="0">
              <a:lnSpc>
                <a:spcPct val="90000"/>
              </a:lnSpc>
              <a:spcBef>
                <a:spcPts val="0"/>
              </a:spcBef>
              <a:spcAft>
                <a:spcPts val="0"/>
              </a:spcAft>
              <a:buClr>
                <a:srgbClr val="000000"/>
              </a:buClr>
              <a:buSzPts val="2400"/>
              <a:buNone/>
            </a:pPr>
            <a:r>
              <a:rPr lang="sv-SE" sz="2400">
                <a:solidFill>
                  <a:srgbClr val="000000"/>
                </a:solidFill>
                <a:latin typeface="Calibri"/>
                <a:ea typeface="Calibri"/>
                <a:cs typeface="Calibri"/>
                <a:sym typeface="Calibri"/>
              </a:rPr>
              <a:t>Det är viktigt att ha övergripande visioner och mål, men det är i de vardagliga handlingarna - </a:t>
            </a:r>
            <a:r>
              <a:rPr lang="sv-SE" sz="2400" b="1">
                <a:solidFill>
                  <a:srgbClr val="ED6D3C"/>
                </a:solidFill>
                <a:latin typeface="Calibri"/>
                <a:ea typeface="Calibri"/>
                <a:cs typeface="Calibri"/>
                <a:sym typeface="Calibri"/>
              </a:rPr>
              <a:t>i detaljerna</a:t>
            </a:r>
            <a:r>
              <a:rPr lang="sv-SE" sz="2400">
                <a:solidFill>
                  <a:srgbClr val="ED6D3C"/>
                </a:solidFill>
                <a:latin typeface="Calibri"/>
                <a:ea typeface="Calibri"/>
                <a:cs typeface="Calibri"/>
                <a:sym typeface="Calibri"/>
              </a:rPr>
              <a:t> </a:t>
            </a:r>
            <a:r>
              <a:rPr lang="sv-SE" sz="2400">
                <a:solidFill>
                  <a:srgbClr val="000000"/>
                </a:solidFill>
                <a:latin typeface="Calibri"/>
                <a:ea typeface="Calibri"/>
                <a:cs typeface="Calibri"/>
                <a:sym typeface="Calibri"/>
              </a:rPr>
              <a:t>- som villkor för jämställdhet, tillgänglighet och icke-diskriminering skapas. </a:t>
            </a:r>
            <a:endParaRPr sz="2400">
              <a:latin typeface="Times New Roman"/>
              <a:ea typeface="Times New Roman"/>
              <a:cs typeface="Times New Roman"/>
              <a:sym typeface="Times New Roman"/>
            </a:endParaRPr>
          </a:p>
        </p:txBody>
      </p:sp>
      <p:cxnSp>
        <p:nvCxnSpPr>
          <p:cNvPr id="893" name="Google Shape;893;p22"/>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pic>
        <p:nvPicPr>
          <p:cNvPr id="894" name="Google Shape;894;p22"/>
          <p:cNvPicPr preferRelativeResize="0"/>
          <p:nvPr/>
        </p:nvPicPr>
        <p:blipFill rotWithShape="1">
          <a:blip r:embed="rId3">
            <a:alphaModFix/>
          </a:blip>
          <a:srcRect/>
          <a:stretch/>
        </p:blipFill>
        <p:spPr>
          <a:xfrm>
            <a:off x="363811" y="6178453"/>
            <a:ext cx="948778" cy="28295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23"/>
          <p:cNvSpPr/>
          <p:nvPr/>
        </p:nvSpPr>
        <p:spPr>
          <a:xfrm>
            <a:off x="321564" y="320040"/>
            <a:ext cx="11548872" cy="6217920"/>
          </a:xfrm>
          <a:prstGeom prst="rect">
            <a:avLst/>
          </a:prstGeom>
          <a:solidFill>
            <a:schemeClr val="l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900" name="Google Shape;900;p23"/>
          <p:cNvCxnSpPr/>
          <p:nvPr/>
        </p:nvCxnSpPr>
        <p:spPr>
          <a:xfrm>
            <a:off x="4654296" y="2057400"/>
            <a:ext cx="0" cy="2743200"/>
          </a:xfrm>
          <a:prstGeom prst="straightConnector1">
            <a:avLst/>
          </a:prstGeom>
          <a:noFill/>
          <a:ln w="19050" cap="flat" cmpd="sng">
            <a:solidFill>
              <a:srgbClr val="262626"/>
            </a:solidFill>
            <a:prstDash val="solid"/>
            <a:miter lim="800000"/>
            <a:headEnd type="none" w="sm" len="sm"/>
            <a:tailEnd type="none" w="sm" len="sm"/>
          </a:ln>
        </p:spPr>
      </p:cxnSp>
      <p:sp>
        <p:nvSpPr>
          <p:cNvPr id="901" name="Google Shape;901;p23"/>
          <p:cNvSpPr/>
          <p:nvPr/>
        </p:nvSpPr>
        <p:spPr>
          <a:xfrm>
            <a:off x="2229729" y="1350632"/>
            <a:ext cx="1907931" cy="39395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6D3C"/>
              </a:buClr>
              <a:buSzPts val="25000"/>
              <a:buFont typeface="Calibri"/>
              <a:buNone/>
            </a:pPr>
            <a:r>
              <a:rPr lang="sv-SE" sz="25000" b="1" i="0" u="none" strike="noStrike" cap="none">
                <a:solidFill>
                  <a:srgbClr val="ED6D3C"/>
                </a:solidFill>
                <a:latin typeface="Calibri"/>
                <a:ea typeface="Calibri"/>
                <a:cs typeface="Calibri"/>
                <a:sym typeface="Calibri"/>
              </a:rPr>
              <a:t>!</a:t>
            </a:r>
            <a:endParaRPr/>
          </a:p>
        </p:txBody>
      </p:sp>
      <p:sp>
        <p:nvSpPr>
          <p:cNvPr id="902" name="Google Shape;902;p23"/>
          <p:cNvSpPr txBox="1"/>
          <p:nvPr/>
        </p:nvSpPr>
        <p:spPr>
          <a:xfrm>
            <a:off x="5073482" y="1170706"/>
            <a:ext cx="6377769" cy="493024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800"/>
              <a:buFont typeface="Arial"/>
              <a:buNone/>
            </a:pPr>
            <a:r>
              <a:rPr lang="sv-SE" sz="2800" b="0" i="0" u="none" strike="noStrike" cap="none">
                <a:solidFill>
                  <a:srgbClr val="000000"/>
                </a:solidFill>
                <a:latin typeface="Calibri"/>
                <a:ea typeface="Calibri"/>
                <a:cs typeface="Calibri"/>
                <a:sym typeface="Calibri"/>
              </a:rPr>
              <a:t>Utan spaning ingen aning</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903" name="Google Shape;903;p23"/>
          <p:cNvPicPr preferRelativeResize="0"/>
          <p:nvPr/>
        </p:nvPicPr>
        <p:blipFill rotWithShape="1">
          <a:blip r:embed="rId3">
            <a:alphaModFix/>
          </a:blip>
          <a:srcRect/>
          <a:stretch/>
        </p:blipFill>
        <p:spPr>
          <a:xfrm>
            <a:off x="363811" y="6178453"/>
            <a:ext cx="948778" cy="2829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09" name="Google Shape;909;p24"/>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25"/>
          <p:cNvSpPr txBox="1">
            <a:spLocks noGrp="1"/>
          </p:cNvSpPr>
          <p:nvPr>
            <p:ph type="ctrTitle"/>
          </p:nvPr>
        </p:nvSpPr>
        <p:spPr>
          <a:xfrm>
            <a:off x="1524000" y="2235200"/>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70C0"/>
              </a:buClr>
              <a:buSzPct val="100000"/>
              <a:buFont typeface="Roboto"/>
              <a:buNone/>
            </a:pPr>
            <a:r>
              <a:rPr lang="sv-SE"/>
              <a:t>Validering Västs presentation till</a:t>
            </a:r>
            <a:br>
              <a:rPr lang="sv-SE"/>
            </a:br>
            <a:r>
              <a:rPr lang="sv-SE"/>
              <a:t>STEG- slutkonferens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26"/>
          <p:cNvSpPr txBox="1">
            <a:spLocks noGrp="1"/>
          </p:cNvSpPr>
          <p:nvPr>
            <p:ph type="title"/>
          </p:nvPr>
        </p:nvSpPr>
        <p:spPr>
          <a:xfrm>
            <a:off x="838200" y="365126"/>
            <a:ext cx="10515600" cy="5953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2800"/>
              <a:buFont typeface="Calibri"/>
              <a:buNone/>
            </a:pPr>
            <a:r>
              <a:rPr lang="sv-SE" sz="2800">
                <a:solidFill>
                  <a:srgbClr val="0070C0"/>
                </a:solidFill>
                <a:latin typeface="Calibri"/>
                <a:ea typeface="Calibri"/>
                <a:cs typeface="Calibri"/>
                <a:sym typeface="Calibri"/>
              </a:rPr>
              <a:t>Validering Väst</a:t>
            </a:r>
            <a:r>
              <a:rPr lang="sv-SE" sz="2800">
                <a:solidFill>
                  <a:srgbClr val="0070C0"/>
                </a:solidFill>
              </a:rPr>
              <a:t>, en del av kompetensplattform VG</a:t>
            </a:r>
            <a:endParaRPr/>
          </a:p>
        </p:txBody>
      </p:sp>
      <p:sp>
        <p:nvSpPr>
          <p:cNvPr id="921" name="Google Shape;921;p26"/>
          <p:cNvSpPr txBox="1"/>
          <p:nvPr/>
        </p:nvSpPr>
        <p:spPr>
          <a:xfrm>
            <a:off x="9264352" y="4991567"/>
            <a:ext cx="230425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sv-SE" sz="1200" b="0" i="0" u="none" strike="noStrike" cap="none">
                <a:solidFill>
                  <a:srgbClr val="000000"/>
                </a:solidFill>
                <a:latin typeface="Calibri"/>
                <a:ea typeface="Calibri"/>
                <a:cs typeface="Calibri"/>
                <a:sym typeface="Calibri"/>
              </a:rPr>
              <a:t>Finansieras till stor del av VGR</a:t>
            </a:r>
            <a:endParaRPr/>
          </a:p>
        </p:txBody>
      </p:sp>
      <p:sp>
        <p:nvSpPr>
          <p:cNvPr id="922" name="Google Shape;922;p26"/>
          <p:cNvSpPr/>
          <p:nvPr/>
        </p:nvSpPr>
        <p:spPr>
          <a:xfrm>
            <a:off x="335360" y="1412776"/>
            <a:ext cx="381642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sv-SE" sz="1800" b="1" i="1" u="none" strike="noStrike" cap="none">
                <a:solidFill>
                  <a:srgbClr val="000000"/>
                </a:solidFill>
                <a:latin typeface="Calibri"/>
                <a:ea typeface="Calibri"/>
                <a:cs typeface="Calibri"/>
                <a:sym typeface="Calibri"/>
              </a:rPr>
              <a:t>Fler valideringar med bra kvalitet </a:t>
            </a:r>
            <a:endParaRPr/>
          </a:p>
          <a:p>
            <a:pPr marL="0" marR="0" lvl="0" indent="0" algn="ctr" rtl="0">
              <a:lnSpc>
                <a:spcPct val="100000"/>
              </a:lnSpc>
              <a:spcBef>
                <a:spcPts val="0"/>
              </a:spcBef>
              <a:spcAft>
                <a:spcPts val="0"/>
              </a:spcAft>
              <a:buClr>
                <a:srgbClr val="000000"/>
              </a:buClr>
              <a:buSzPts val="1800"/>
              <a:buFont typeface="Calibri"/>
              <a:buNone/>
            </a:pPr>
            <a:r>
              <a:rPr lang="sv-SE" sz="1800" b="1" i="1" u="none" strike="noStrike" cap="none">
                <a:solidFill>
                  <a:srgbClr val="000000"/>
                </a:solidFill>
                <a:latin typeface="Calibri"/>
                <a:ea typeface="Calibri"/>
                <a:cs typeface="Calibri"/>
                <a:sym typeface="Calibri"/>
              </a:rPr>
              <a:t>inom Västra Götaland</a:t>
            </a:r>
            <a:endParaRPr sz="1800" b="1" i="1" u="none" strike="noStrike" cap="none">
              <a:solidFill>
                <a:srgbClr val="000000"/>
              </a:solidFill>
              <a:latin typeface="Calibri"/>
              <a:ea typeface="Calibri"/>
              <a:cs typeface="Calibri"/>
              <a:sym typeface="Calibri"/>
            </a:endParaRPr>
          </a:p>
        </p:txBody>
      </p:sp>
      <p:pic>
        <p:nvPicPr>
          <p:cNvPr id="923" name="Google Shape;923;p26"/>
          <p:cNvPicPr preferRelativeResize="0"/>
          <p:nvPr/>
        </p:nvPicPr>
        <p:blipFill rotWithShape="1">
          <a:blip r:embed="rId3">
            <a:alphaModFix/>
          </a:blip>
          <a:srcRect/>
          <a:stretch/>
        </p:blipFill>
        <p:spPr>
          <a:xfrm>
            <a:off x="539769" y="5403299"/>
            <a:ext cx="1336104" cy="482218"/>
          </a:xfrm>
          <a:prstGeom prst="rect">
            <a:avLst/>
          </a:prstGeom>
          <a:solidFill>
            <a:schemeClr val="lt1"/>
          </a:solidFill>
          <a:ln>
            <a:noFill/>
          </a:ln>
        </p:spPr>
      </p:pic>
      <p:pic>
        <p:nvPicPr>
          <p:cNvPr id="924" name="Google Shape;924;p26"/>
          <p:cNvPicPr preferRelativeResize="0"/>
          <p:nvPr/>
        </p:nvPicPr>
        <p:blipFill rotWithShape="1">
          <a:blip r:embed="rId4">
            <a:alphaModFix/>
          </a:blip>
          <a:srcRect/>
          <a:stretch/>
        </p:blipFill>
        <p:spPr>
          <a:xfrm>
            <a:off x="7358732" y="5386971"/>
            <a:ext cx="1440160" cy="536559"/>
          </a:xfrm>
          <a:prstGeom prst="rect">
            <a:avLst/>
          </a:prstGeom>
          <a:solidFill>
            <a:schemeClr val="lt1"/>
          </a:solidFill>
          <a:ln>
            <a:noFill/>
          </a:ln>
        </p:spPr>
      </p:pic>
      <p:pic>
        <p:nvPicPr>
          <p:cNvPr id="925" name="Google Shape;925;p26"/>
          <p:cNvPicPr preferRelativeResize="0"/>
          <p:nvPr/>
        </p:nvPicPr>
        <p:blipFill rotWithShape="1">
          <a:blip r:embed="rId5">
            <a:alphaModFix/>
          </a:blip>
          <a:srcRect/>
          <a:stretch/>
        </p:blipFill>
        <p:spPr>
          <a:xfrm>
            <a:off x="9346396" y="5424398"/>
            <a:ext cx="2425549" cy="494362"/>
          </a:xfrm>
          <a:prstGeom prst="rect">
            <a:avLst/>
          </a:prstGeom>
          <a:solidFill>
            <a:schemeClr val="lt1"/>
          </a:solidFill>
          <a:ln>
            <a:noFill/>
          </a:ln>
        </p:spPr>
      </p:pic>
      <p:pic>
        <p:nvPicPr>
          <p:cNvPr id="926" name="Google Shape;926;p26"/>
          <p:cNvPicPr preferRelativeResize="0"/>
          <p:nvPr/>
        </p:nvPicPr>
        <p:blipFill rotWithShape="1">
          <a:blip r:embed="rId6">
            <a:alphaModFix/>
          </a:blip>
          <a:srcRect l="10395" t="29552" r="11578" b="32712"/>
          <a:stretch/>
        </p:blipFill>
        <p:spPr>
          <a:xfrm>
            <a:off x="5371068" y="5413819"/>
            <a:ext cx="1440161" cy="493005"/>
          </a:xfrm>
          <a:prstGeom prst="rect">
            <a:avLst/>
          </a:prstGeom>
          <a:noFill/>
          <a:ln>
            <a:noFill/>
          </a:ln>
        </p:spPr>
      </p:pic>
      <p:pic>
        <p:nvPicPr>
          <p:cNvPr id="927" name="Google Shape;927;p26"/>
          <p:cNvPicPr preferRelativeResize="0"/>
          <p:nvPr/>
        </p:nvPicPr>
        <p:blipFill rotWithShape="1">
          <a:blip r:embed="rId7">
            <a:alphaModFix/>
          </a:blip>
          <a:srcRect/>
          <a:stretch/>
        </p:blipFill>
        <p:spPr>
          <a:xfrm>
            <a:off x="2770171" y="5504899"/>
            <a:ext cx="1706598" cy="333358"/>
          </a:xfrm>
          <a:prstGeom prst="rect">
            <a:avLst/>
          </a:prstGeom>
          <a:noFill/>
          <a:ln>
            <a:noFill/>
          </a:ln>
        </p:spPr>
      </p:pic>
      <p:pic>
        <p:nvPicPr>
          <p:cNvPr id="928" name="Google Shape;928;p26"/>
          <p:cNvPicPr preferRelativeResize="0"/>
          <p:nvPr/>
        </p:nvPicPr>
        <p:blipFill rotWithShape="1">
          <a:blip r:embed="rId8">
            <a:alphaModFix/>
          </a:blip>
          <a:srcRect/>
          <a:stretch/>
        </p:blipFill>
        <p:spPr>
          <a:xfrm>
            <a:off x="3628639" y="1223402"/>
            <a:ext cx="4934722" cy="39288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27"/>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Validering Väst och vår roll i STEG</a:t>
            </a:r>
            <a:endParaRPr/>
          </a:p>
        </p:txBody>
      </p:sp>
      <p:grpSp>
        <p:nvGrpSpPr>
          <p:cNvPr id="935" name="Google Shape;935;p27"/>
          <p:cNvGrpSpPr/>
          <p:nvPr/>
        </p:nvGrpSpPr>
        <p:grpSpPr>
          <a:xfrm>
            <a:off x="913968" y="1965643"/>
            <a:ext cx="10364063" cy="3195001"/>
            <a:chOff x="75768" y="140018"/>
            <a:chExt cx="10364063" cy="3195001"/>
          </a:xfrm>
        </p:grpSpPr>
        <p:sp>
          <p:nvSpPr>
            <p:cNvPr id="936" name="Google Shape;936;p27"/>
            <p:cNvSpPr/>
            <p:nvPr/>
          </p:nvSpPr>
          <p:spPr>
            <a:xfrm>
              <a:off x="679050" y="140018"/>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a:off x="1081237" y="542206"/>
              <a:ext cx="1082812" cy="1082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a:off x="75768" y="2615019"/>
              <a:ext cx="30937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txBox="1"/>
            <p:nvPr/>
          </p:nvSpPr>
          <p:spPr>
            <a:xfrm>
              <a:off x="75768" y="2615019"/>
              <a:ext cx="30937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500"/>
                <a:buFont typeface="Calibri"/>
                <a:buNone/>
              </a:pPr>
              <a:r>
                <a:rPr lang="sv-SE" sz="2500" b="0" i="0" u="none" strike="noStrike" cap="none">
                  <a:solidFill>
                    <a:schemeClr val="dk1"/>
                  </a:solidFill>
                  <a:latin typeface="Calibri"/>
                  <a:ea typeface="Calibri"/>
                  <a:cs typeface="Calibri"/>
                  <a:sym typeface="Calibri"/>
                </a:rPr>
                <a:t>PROCESSLEDNING</a:t>
              </a:r>
              <a:endParaRPr sz="2500" b="0" i="0" u="none" strike="noStrike" cap="none">
                <a:solidFill>
                  <a:schemeClr val="dk1"/>
                </a:solidFill>
                <a:latin typeface="Calibri"/>
                <a:ea typeface="Calibri"/>
                <a:cs typeface="Calibri"/>
                <a:sym typeface="Calibri"/>
              </a:endParaRPr>
            </a:p>
          </p:txBody>
        </p:sp>
        <p:sp>
          <p:nvSpPr>
            <p:cNvPr id="940" name="Google Shape;940;p27"/>
            <p:cNvSpPr/>
            <p:nvPr/>
          </p:nvSpPr>
          <p:spPr>
            <a:xfrm>
              <a:off x="4314206" y="140018"/>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a:off x="4716393" y="542206"/>
              <a:ext cx="1082812" cy="108281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a:off x="3710925" y="2615019"/>
              <a:ext cx="30937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txBox="1"/>
            <p:nvPr/>
          </p:nvSpPr>
          <p:spPr>
            <a:xfrm>
              <a:off x="3710925" y="2615019"/>
              <a:ext cx="30937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500"/>
                <a:buFont typeface="Calibri"/>
                <a:buNone/>
              </a:pPr>
              <a:r>
                <a:rPr lang="sv-SE" sz="2500" b="0" i="0" u="none" strike="noStrike" cap="none">
                  <a:solidFill>
                    <a:schemeClr val="dk1"/>
                  </a:solidFill>
                  <a:latin typeface="Calibri"/>
                  <a:ea typeface="Calibri"/>
                  <a:cs typeface="Calibri"/>
                  <a:sym typeface="Calibri"/>
                </a:rPr>
                <a:t>HANDLEDAR-UTBILDNING</a:t>
              </a:r>
              <a:endParaRPr sz="2500" b="0" i="0" u="none" strike="noStrike" cap="none">
                <a:solidFill>
                  <a:schemeClr val="dk1"/>
                </a:solidFill>
                <a:latin typeface="Calibri"/>
                <a:ea typeface="Calibri"/>
                <a:cs typeface="Calibri"/>
                <a:sym typeface="Calibri"/>
              </a:endParaRPr>
            </a:p>
          </p:txBody>
        </p:sp>
        <p:sp>
          <p:nvSpPr>
            <p:cNvPr id="944" name="Google Shape;944;p27"/>
            <p:cNvSpPr/>
            <p:nvPr/>
          </p:nvSpPr>
          <p:spPr>
            <a:xfrm>
              <a:off x="7949362" y="140018"/>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8351550" y="542206"/>
              <a:ext cx="1082812" cy="108281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7"/>
            <p:cNvSpPr/>
            <p:nvPr/>
          </p:nvSpPr>
          <p:spPr>
            <a:xfrm>
              <a:off x="7346081" y="2615019"/>
              <a:ext cx="30937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txBox="1"/>
            <p:nvPr/>
          </p:nvSpPr>
          <p:spPr>
            <a:xfrm>
              <a:off x="7346081" y="2615019"/>
              <a:ext cx="30937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500"/>
                <a:buFont typeface="Calibri"/>
                <a:buNone/>
              </a:pPr>
              <a:r>
                <a:rPr lang="sv-SE" sz="2500" b="0" i="0" u="none" strike="noStrike" cap="none">
                  <a:solidFill>
                    <a:schemeClr val="dk1"/>
                  </a:solidFill>
                  <a:latin typeface="Calibri"/>
                  <a:ea typeface="Calibri"/>
                  <a:cs typeface="Calibri"/>
                  <a:sym typeface="Calibri"/>
                </a:rPr>
                <a:t>METODSTÖD</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28"/>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Vad är STEG- rollen?</a:t>
            </a:r>
            <a:endParaRPr/>
          </a:p>
        </p:txBody>
      </p:sp>
      <p:pic>
        <p:nvPicPr>
          <p:cNvPr id="953" name="Google Shape;953;p28"/>
          <p:cNvPicPr preferRelativeResize="0"/>
          <p:nvPr/>
        </p:nvPicPr>
        <p:blipFill rotWithShape="1">
          <a:blip r:embed="rId3">
            <a:alphaModFix/>
          </a:blip>
          <a:srcRect/>
          <a:stretch/>
        </p:blipFill>
        <p:spPr>
          <a:xfrm>
            <a:off x="788972" y="1996468"/>
            <a:ext cx="10614056" cy="4505334"/>
          </a:xfrm>
          <a:prstGeom prst="rect">
            <a:avLst/>
          </a:prstGeom>
          <a:noFill/>
          <a:ln>
            <a:noFill/>
          </a:ln>
        </p:spPr>
      </p:pic>
      <p:sp>
        <p:nvSpPr>
          <p:cNvPr id="954" name="Google Shape;954;p28"/>
          <p:cNvSpPr/>
          <p:nvPr/>
        </p:nvSpPr>
        <p:spPr>
          <a:xfrm>
            <a:off x="256350" y="211384"/>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descr="Huvud med kugghjul"/>
          <p:cNvSpPr/>
          <p:nvPr/>
        </p:nvSpPr>
        <p:spPr>
          <a:xfrm>
            <a:off x="658537" y="613572"/>
            <a:ext cx="1082812" cy="108281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29" descr="En bild som visar inomhus, person, bord, fönster&#10;&#10;Automatiskt genererad beskrivning"/>
          <p:cNvPicPr preferRelativeResize="0"/>
          <p:nvPr/>
        </p:nvPicPr>
        <p:blipFill rotWithShape="1">
          <a:blip r:embed="rId3">
            <a:alphaModFix/>
          </a:blip>
          <a:srcRect t="9845"/>
          <a:stretch/>
        </p:blipFill>
        <p:spPr>
          <a:xfrm>
            <a:off x="838201" y="1677193"/>
            <a:ext cx="5181600" cy="3503613"/>
          </a:xfrm>
          <a:prstGeom prst="rect">
            <a:avLst/>
          </a:prstGeom>
          <a:noFill/>
          <a:ln>
            <a:noFill/>
          </a:ln>
        </p:spPr>
      </p:pic>
      <p:pic>
        <p:nvPicPr>
          <p:cNvPr id="961" name="Google Shape;961;p29" descr="En bild som visar inomhus, bord, tak, person&#10;&#10;Automatiskt genererad beskrivning"/>
          <p:cNvPicPr preferRelativeResize="0"/>
          <p:nvPr/>
        </p:nvPicPr>
        <p:blipFill rotWithShape="1">
          <a:blip r:embed="rId4">
            <a:alphaModFix/>
          </a:blip>
          <a:srcRect/>
          <a:stretch/>
        </p:blipFill>
        <p:spPr>
          <a:xfrm>
            <a:off x="6684744" y="1677193"/>
            <a:ext cx="4669055" cy="3501791"/>
          </a:xfrm>
          <a:prstGeom prst="rect">
            <a:avLst/>
          </a:prstGeom>
          <a:noFill/>
          <a:ln>
            <a:noFill/>
          </a:ln>
        </p:spPr>
      </p:pic>
      <p:sp>
        <p:nvSpPr>
          <p:cNvPr id="962" name="Google Shape;962;p29"/>
          <p:cNvSpPr txBox="1"/>
          <p:nvPr/>
        </p:nvSpPr>
        <p:spPr>
          <a:xfrm>
            <a:off x="838201" y="5307290"/>
            <a:ext cx="1864301" cy="3676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sv-SE" sz="1800" b="0" i="0" u="none" strike="noStrike" cap="none">
                <a:solidFill>
                  <a:srgbClr val="000000"/>
                </a:solidFill>
                <a:latin typeface="Calibri"/>
                <a:ea typeface="Calibri"/>
                <a:cs typeface="Calibri"/>
                <a:sym typeface="Calibri"/>
              </a:rPr>
              <a:t>Vård och omsorg</a:t>
            </a:r>
            <a:endParaRPr/>
          </a:p>
        </p:txBody>
      </p:sp>
      <p:sp>
        <p:nvSpPr>
          <p:cNvPr id="963" name="Google Shape;963;p29"/>
          <p:cNvSpPr txBox="1"/>
          <p:nvPr/>
        </p:nvSpPr>
        <p:spPr>
          <a:xfrm>
            <a:off x="6684744" y="5307290"/>
            <a:ext cx="1864301" cy="3676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sv-SE" sz="1800" b="0" i="0" u="none" strike="noStrike" cap="none">
                <a:solidFill>
                  <a:srgbClr val="000000"/>
                </a:solidFill>
                <a:latin typeface="Calibri"/>
                <a:ea typeface="Calibri"/>
                <a:cs typeface="Calibri"/>
                <a:sym typeface="Calibri"/>
              </a:rPr>
              <a:t>Förskola/ skola</a:t>
            </a:r>
            <a:endParaRPr/>
          </a:p>
        </p:txBody>
      </p:sp>
      <p:sp>
        <p:nvSpPr>
          <p:cNvPr id="964" name="Google Shape;964;p29"/>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Arbetsgrupper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a:t>PROGRAM SLUTKONFERENS STEG</a:t>
            </a:r>
            <a:endParaRPr/>
          </a:p>
        </p:txBody>
      </p:sp>
      <p:sp>
        <p:nvSpPr>
          <p:cNvPr id="659" name="Google Shape;65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sv-SE"/>
              <a:t>13:00 - 13:05	Film och information arbetsförmedlingen</a:t>
            </a:r>
            <a:endParaRPr/>
          </a:p>
          <a:p>
            <a:pPr marL="0" lvl="0" indent="0" algn="l" rtl="0">
              <a:lnSpc>
                <a:spcPct val="90000"/>
              </a:lnSpc>
              <a:spcBef>
                <a:spcPts val="1000"/>
              </a:spcBef>
              <a:spcAft>
                <a:spcPts val="0"/>
              </a:spcAft>
              <a:buClr>
                <a:schemeClr val="dk1"/>
              </a:buClr>
              <a:buSzPts val="2800"/>
              <a:buNone/>
            </a:pPr>
            <a:r>
              <a:rPr lang="sv-SE"/>
              <a:t>13:25 - 14:00 	Presentation utvärderare Apel </a:t>
            </a:r>
            <a:endParaRPr/>
          </a:p>
          <a:p>
            <a:pPr marL="0" lvl="0" indent="0" algn="l" rtl="0">
              <a:lnSpc>
                <a:spcPct val="90000"/>
              </a:lnSpc>
              <a:spcBef>
                <a:spcPts val="1000"/>
              </a:spcBef>
              <a:spcAft>
                <a:spcPts val="0"/>
              </a:spcAft>
              <a:buClr>
                <a:schemeClr val="dk1"/>
              </a:buClr>
              <a:buSzPts val="2800"/>
              <a:buNone/>
            </a:pPr>
            <a:r>
              <a:rPr lang="sv-SE"/>
              <a:t>14:00 - 14:30 	Eftermiddagsfika</a:t>
            </a:r>
            <a:endParaRPr/>
          </a:p>
          <a:p>
            <a:pPr marL="0" lvl="0" indent="0" algn="l" rtl="0">
              <a:lnSpc>
                <a:spcPct val="90000"/>
              </a:lnSpc>
              <a:spcBef>
                <a:spcPts val="1000"/>
              </a:spcBef>
              <a:spcAft>
                <a:spcPts val="0"/>
              </a:spcAft>
              <a:buClr>
                <a:schemeClr val="dk1"/>
              </a:buClr>
              <a:buSzPts val="2800"/>
              <a:buNone/>
            </a:pPr>
            <a:r>
              <a:rPr lang="sv-SE"/>
              <a:t>14:30 - 14:40 	Samtal med HR chefer</a:t>
            </a:r>
            <a:endParaRPr/>
          </a:p>
          <a:p>
            <a:pPr marL="0" lvl="0" indent="0" algn="l" rtl="0">
              <a:lnSpc>
                <a:spcPct val="90000"/>
              </a:lnSpc>
              <a:spcBef>
                <a:spcPts val="1000"/>
              </a:spcBef>
              <a:spcAft>
                <a:spcPts val="0"/>
              </a:spcAft>
              <a:buClr>
                <a:schemeClr val="dk1"/>
              </a:buClr>
              <a:buSzPts val="2800"/>
              <a:buNone/>
            </a:pPr>
            <a:r>
              <a:rPr lang="sv-SE"/>
              <a:t>14:40 - 15:15 	Samtal om vad händer framåt?</a:t>
            </a:r>
            <a:endParaRPr/>
          </a:p>
          <a:p>
            <a:pPr marL="0" lvl="0" indent="0" algn="l" rtl="0">
              <a:lnSpc>
                <a:spcPct val="90000"/>
              </a:lnSpc>
              <a:spcBef>
                <a:spcPts val="1000"/>
              </a:spcBef>
              <a:spcAft>
                <a:spcPts val="0"/>
              </a:spcAft>
              <a:buClr>
                <a:schemeClr val="dk1"/>
              </a:buClr>
              <a:buSzPts val="2800"/>
              <a:buNone/>
            </a:pPr>
            <a:r>
              <a:rPr lang="sv-SE"/>
              <a:t>15:20 - 15:30 	Avslutning </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8"/>
        <p:cNvGrpSpPr/>
        <p:nvPr/>
      </p:nvGrpSpPr>
      <p:grpSpPr>
        <a:xfrm>
          <a:off x="0" y="0"/>
          <a:ext cx="0" cy="0"/>
          <a:chOff x="0" y="0"/>
          <a:chExt cx="0" cy="0"/>
        </a:xfrm>
      </p:grpSpPr>
      <p:sp>
        <p:nvSpPr>
          <p:cNvPr id="969" name="Google Shape;969;p30"/>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Målet för vårt gemensamma arbete</a:t>
            </a:r>
            <a:endParaRPr/>
          </a:p>
        </p:txBody>
      </p:sp>
      <p:grpSp>
        <p:nvGrpSpPr>
          <p:cNvPr id="970" name="Google Shape;970;p30"/>
          <p:cNvGrpSpPr/>
          <p:nvPr/>
        </p:nvGrpSpPr>
        <p:grpSpPr>
          <a:xfrm>
            <a:off x="838200" y="1826049"/>
            <a:ext cx="10515600" cy="3474189"/>
            <a:chOff x="0" y="424"/>
            <a:chExt cx="10515600" cy="3474189"/>
          </a:xfrm>
        </p:grpSpPr>
        <p:sp>
          <p:nvSpPr>
            <p:cNvPr id="971" name="Google Shape;971;p30"/>
            <p:cNvSpPr/>
            <p:nvPr/>
          </p:nvSpPr>
          <p:spPr>
            <a:xfrm>
              <a:off x="0" y="8811"/>
              <a:ext cx="10515600" cy="992625"/>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0"/>
            <p:cNvSpPr/>
            <p:nvPr/>
          </p:nvSpPr>
          <p:spPr>
            <a:xfrm>
              <a:off x="300269" y="223764"/>
              <a:ext cx="545944" cy="54594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1146482" y="424"/>
              <a:ext cx="9369117" cy="9926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txBox="1"/>
            <p:nvPr/>
          </p:nvSpPr>
          <p:spPr>
            <a:xfrm>
              <a:off x="1146482" y="424"/>
              <a:ext cx="9369117" cy="992625"/>
            </a:xfrm>
            <a:prstGeom prst="rect">
              <a:avLst/>
            </a:prstGeom>
            <a:noFill/>
            <a:ln>
              <a:noFill/>
            </a:ln>
          </p:spPr>
          <p:txBody>
            <a:bodyPr spcFirstLastPara="1" wrap="square" lIns="105050" tIns="105050" rIns="105050" bIns="1050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sv-SE" sz="2500" b="0" i="0" u="none" strike="noStrike" cap="none">
                  <a:solidFill>
                    <a:schemeClr val="dk1"/>
                  </a:solidFill>
                  <a:latin typeface="Calibri"/>
                  <a:ea typeface="Calibri"/>
                  <a:cs typeface="Calibri"/>
                  <a:sym typeface="Calibri"/>
                </a:rPr>
                <a:t>Ta fram arbetsuppgifter för STEG-rollen</a:t>
              </a:r>
              <a:endParaRPr sz="2500" b="0" i="0" u="none" strike="noStrike" cap="none">
                <a:solidFill>
                  <a:schemeClr val="dk1"/>
                </a:solidFill>
                <a:latin typeface="Calibri"/>
                <a:ea typeface="Calibri"/>
                <a:cs typeface="Calibri"/>
                <a:sym typeface="Calibri"/>
              </a:endParaRPr>
            </a:p>
          </p:txBody>
        </p:sp>
        <p:sp>
          <p:nvSpPr>
            <p:cNvPr id="975" name="Google Shape;975;p30"/>
            <p:cNvSpPr/>
            <p:nvPr/>
          </p:nvSpPr>
          <p:spPr>
            <a:xfrm>
              <a:off x="0" y="1241206"/>
              <a:ext cx="10515600" cy="992625"/>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0"/>
            <p:cNvSpPr/>
            <p:nvPr/>
          </p:nvSpPr>
          <p:spPr>
            <a:xfrm>
              <a:off x="300269" y="1464546"/>
              <a:ext cx="545944" cy="54594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1146482" y="1241206"/>
              <a:ext cx="9369117" cy="9926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txBox="1"/>
            <p:nvPr/>
          </p:nvSpPr>
          <p:spPr>
            <a:xfrm>
              <a:off x="1146482" y="1241206"/>
              <a:ext cx="9369117" cy="992625"/>
            </a:xfrm>
            <a:prstGeom prst="rect">
              <a:avLst/>
            </a:prstGeom>
            <a:noFill/>
            <a:ln>
              <a:noFill/>
            </a:ln>
          </p:spPr>
          <p:txBody>
            <a:bodyPr spcFirstLastPara="1" wrap="square" lIns="105050" tIns="105050" rIns="105050" bIns="1050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sv-SE" sz="2500" b="0" i="0" u="none" strike="noStrike" cap="none">
                  <a:solidFill>
                    <a:schemeClr val="dk1"/>
                  </a:solidFill>
                  <a:latin typeface="Calibri"/>
                  <a:ea typeface="Calibri"/>
                  <a:cs typeface="Calibri"/>
                  <a:sym typeface="Calibri"/>
                </a:rPr>
                <a:t>Koppla generella arbetslivskompetenser till arbetsuppgifterna</a:t>
              </a:r>
              <a:endParaRPr/>
            </a:p>
          </p:txBody>
        </p:sp>
        <p:sp>
          <p:nvSpPr>
            <p:cNvPr id="979" name="Google Shape;979;p30"/>
            <p:cNvSpPr/>
            <p:nvPr/>
          </p:nvSpPr>
          <p:spPr>
            <a:xfrm>
              <a:off x="0" y="2481988"/>
              <a:ext cx="10515600" cy="992625"/>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0"/>
            <p:cNvSpPr/>
            <p:nvPr/>
          </p:nvSpPr>
          <p:spPr>
            <a:xfrm>
              <a:off x="300269" y="2705328"/>
              <a:ext cx="545944" cy="54594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0"/>
            <p:cNvSpPr/>
            <p:nvPr/>
          </p:nvSpPr>
          <p:spPr>
            <a:xfrm>
              <a:off x="1146482" y="2481988"/>
              <a:ext cx="9369117" cy="9926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0"/>
            <p:cNvSpPr txBox="1"/>
            <p:nvPr/>
          </p:nvSpPr>
          <p:spPr>
            <a:xfrm>
              <a:off x="1146482" y="2481988"/>
              <a:ext cx="9369117" cy="992625"/>
            </a:xfrm>
            <a:prstGeom prst="rect">
              <a:avLst/>
            </a:prstGeom>
            <a:noFill/>
            <a:ln>
              <a:noFill/>
            </a:ln>
          </p:spPr>
          <p:txBody>
            <a:bodyPr spcFirstLastPara="1" wrap="square" lIns="105050" tIns="105050" rIns="105050" bIns="1050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sv-SE" sz="2500" b="0" i="0" u="none" strike="noStrike" cap="none">
                  <a:solidFill>
                    <a:schemeClr val="dk1"/>
                  </a:solidFill>
                  <a:latin typeface="Calibri"/>
                  <a:ea typeface="Calibri"/>
                  <a:cs typeface="Calibri"/>
                  <a:sym typeface="Calibri"/>
                </a:rPr>
                <a:t>Ta fram relevanta moment för lärande</a:t>
              </a:r>
              <a:endParaRPr sz="25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31"/>
          <p:cNvPicPr preferRelativeResize="0"/>
          <p:nvPr/>
        </p:nvPicPr>
        <p:blipFill rotWithShape="1">
          <a:blip r:embed="rId3">
            <a:alphaModFix/>
          </a:blip>
          <a:srcRect/>
          <a:stretch/>
        </p:blipFill>
        <p:spPr>
          <a:xfrm>
            <a:off x="4022564" y="1263625"/>
            <a:ext cx="2272278" cy="2596185"/>
          </a:xfrm>
          <a:prstGeom prst="rect">
            <a:avLst/>
          </a:prstGeom>
          <a:noFill/>
          <a:ln>
            <a:noFill/>
          </a:ln>
        </p:spPr>
      </p:pic>
      <p:sp>
        <p:nvSpPr>
          <p:cNvPr id="989" name="Google Shape;989;p31"/>
          <p:cNvSpPr/>
          <p:nvPr/>
        </p:nvSpPr>
        <p:spPr>
          <a:xfrm>
            <a:off x="1919444" y="4096318"/>
            <a:ext cx="8353112" cy="160043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sv-SE" sz="2000" b="0" i="0" u="none" strike="noStrike" cap="none">
                <a:solidFill>
                  <a:srgbClr val="000000"/>
                </a:solidFill>
                <a:latin typeface="Calibri"/>
                <a:ea typeface="Calibri"/>
                <a:cs typeface="Calibri"/>
                <a:sym typeface="Calibri"/>
              </a:rPr>
              <a:t>Modellen är till för personer som </a:t>
            </a:r>
            <a:r>
              <a:rPr lang="sv-SE" sz="2000" b="0" i="1" u="none" strike="noStrike" cap="none">
                <a:solidFill>
                  <a:srgbClr val="000000"/>
                </a:solidFill>
                <a:latin typeface="Calibri"/>
                <a:ea typeface="Calibri"/>
                <a:cs typeface="Calibri"/>
                <a:sym typeface="Calibri"/>
              </a:rPr>
              <a:t>har</a:t>
            </a:r>
            <a:r>
              <a:rPr lang="sv-SE" sz="2000" b="0" i="0" u="none" strike="noStrike" cap="none">
                <a:solidFill>
                  <a:srgbClr val="000000"/>
                </a:solidFill>
                <a:latin typeface="Calibri"/>
                <a:ea typeface="Calibri"/>
                <a:cs typeface="Calibri"/>
                <a:sym typeface="Calibri"/>
              </a:rPr>
              <a:t> eller </a:t>
            </a:r>
            <a:r>
              <a:rPr lang="sv-SE" sz="2000" b="0" i="1" u="none" strike="noStrike" cap="none">
                <a:solidFill>
                  <a:srgbClr val="000000"/>
                </a:solidFill>
                <a:latin typeface="Calibri"/>
                <a:ea typeface="Calibri"/>
                <a:cs typeface="Calibri"/>
                <a:sym typeface="Calibri"/>
              </a:rPr>
              <a:t>vill nå </a:t>
            </a:r>
            <a:r>
              <a:rPr lang="sv-SE" sz="2000" b="0" i="0" u="none" strike="noStrike" cap="none">
                <a:solidFill>
                  <a:srgbClr val="000000"/>
                </a:solidFill>
                <a:latin typeface="Calibri"/>
                <a:ea typeface="Calibri"/>
                <a:cs typeface="Calibri"/>
                <a:sym typeface="Calibri"/>
              </a:rPr>
              <a:t>reell kompetens som </a:t>
            </a:r>
            <a:r>
              <a:rPr lang="sv-SE" sz="2000" b="1" i="0" u="none" strike="noStrike" cap="none">
                <a:solidFill>
                  <a:srgbClr val="000000"/>
                </a:solidFill>
                <a:latin typeface="Calibri"/>
                <a:ea typeface="Calibri"/>
                <a:cs typeface="Calibri"/>
                <a:sym typeface="Calibri"/>
              </a:rPr>
              <a:t>inte</a:t>
            </a:r>
            <a:r>
              <a:rPr lang="sv-SE" sz="2000" b="0" i="0" u="none" strike="noStrike" cap="none">
                <a:solidFill>
                  <a:srgbClr val="000000"/>
                </a:solidFill>
                <a:latin typeface="Calibri"/>
                <a:ea typeface="Calibri"/>
                <a:cs typeface="Calibri"/>
                <a:sym typeface="Calibri"/>
              </a:rPr>
              <a:t> går att bedöma mot utbildningssystem eller branschkrav. </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sv-SE" sz="2000" b="0" i="0" u="none" strike="noStrike" cap="none">
                <a:solidFill>
                  <a:srgbClr val="000000"/>
                </a:solidFill>
                <a:latin typeface="Calibri"/>
                <a:ea typeface="Calibri"/>
                <a:cs typeface="Calibri"/>
                <a:sym typeface="Calibri"/>
              </a:rPr>
              <a:t>Leder fram till intyg.  </a:t>
            </a:r>
            <a:br>
              <a:rPr lang="sv-SE" sz="1800" b="0" i="0" u="none" strike="noStrike" cap="none">
                <a:solidFill>
                  <a:srgbClr val="000000"/>
                </a:solidFill>
                <a:latin typeface="Calibri"/>
                <a:ea typeface="Calibri"/>
                <a:cs typeface="Calibri"/>
                <a:sym typeface="Calibri"/>
              </a:rPr>
            </a:br>
            <a:endParaRPr sz="1800" b="0" i="0" u="none" strike="noStrike" cap="none">
              <a:solidFill>
                <a:srgbClr val="000000"/>
              </a:solidFill>
              <a:latin typeface="Calibri"/>
              <a:ea typeface="Calibri"/>
              <a:cs typeface="Calibri"/>
              <a:sym typeface="Calibri"/>
            </a:endParaRPr>
          </a:p>
        </p:txBody>
      </p:sp>
      <p:pic>
        <p:nvPicPr>
          <p:cNvPr id="990" name="Google Shape;990;p31"/>
          <p:cNvPicPr preferRelativeResize="0"/>
          <p:nvPr/>
        </p:nvPicPr>
        <p:blipFill rotWithShape="1">
          <a:blip r:embed="rId4">
            <a:alphaModFix/>
          </a:blip>
          <a:srcRect/>
          <a:stretch/>
        </p:blipFill>
        <p:spPr>
          <a:xfrm>
            <a:off x="107504" y="94634"/>
            <a:ext cx="758835" cy="867005"/>
          </a:xfrm>
          <a:prstGeom prst="rect">
            <a:avLst/>
          </a:prstGeom>
          <a:noFill/>
          <a:ln>
            <a:noFill/>
          </a:ln>
        </p:spPr>
      </p:pic>
      <p:sp>
        <p:nvSpPr>
          <p:cNvPr id="991" name="Google Shape;991;p31"/>
          <p:cNvSpPr txBox="1"/>
          <p:nvPr/>
        </p:nvSpPr>
        <p:spPr>
          <a:xfrm>
            <a:off x="6580633" y="1998629"/>
            <a:ext cx="44258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F5496"/>
              </a:buClr>
              <a:buSzPts val="2400"/>
              <a:buFont typeface="Calibri"/>
              <a:buNone/>
            </a:pPr>
            <a:r>
              <a:rPr lang="sv-SE" sz="2400" b="1" i="0" u="none" strike="noStrike" cap="none">
                <a:solidFill>
                  <a:srgbClr val="2F5496"/>
                </a:solidFill>
                <a:latin typeface="Calibri"/>
                <a:ea typeface="Calibri"/>
                <a:cs typeface="Calibri"/>
                <a:sym typeface="Calibri"/>
              </a:rPr>
              <a:t>K</a:t>
            </a:r>
            <a:r>
              <a:rPr lang="sv-SE" sz="2400" b="0" i="0" u="none" strike="noStrike" cap="none">
                <a:solidFill>
                  <a:srgbClr val="000000"/>
                </a:solidFill>
                <a:latin typeface="Calibri"/>
                <a:ea typeface="Calibri"/>
                <a:cs typeface="Calibri"/>
                <a:sym typeface="Calibri"/>
              </a:rPr>
              <a:t>artläggning</a:t>
            </a:r>
            <a:endParaRPr sz="2400" b="0" i="0" u="none" strike="noStrike" cap="none">
              <a:solidFill>
                <a:srgbClr val="000000"/>
              </a:solidFill>
              <a:latin typeface="Calibri"/>
              <a:ea typeface="Calibri"/>
              <a:cs typeface="Calibri"/>
              <a:sym typeface="Calibri"/>
            </a:endParaRPr>
          </a:p>
        </p:txBody>
      </p:sp>
      <p:sp>
        <p:nvSpPr>
          <p:cNvPr id="992" name="Google Shape;992;p31"/>
          <p:cNvSpPr txBox="1"/>
          <p:nvPr/>
        </p:nvSpPr>
        <p:spPr>
          <a:xfrm>
            <a:off x="6593076" y="2330885"/>
            <a:ext cx="44258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F5496"/>
              </a:buClr>
              <a:buSzPts val="2400"/>
              <a:buFont typeface="Calibri"/>
              <a:buNone/>
            </a:pPr>
            <a:r>
              <a:rPr lang="sv-SE" sz="2400" b="1" i="0" u="none" strike="noStrike" cap="none">
                <a:solidFill>
                  <a:srgbClr val="2F5496"/>
                </a:solidFill>
                <a:latin typeface="Calibri"/>
                <a:ea typeface="Calibri"/>
                <a:cs typeface="Calibri"/>
                <a:sym typeface="Calibri"/>
              </a:rPr>
              <a:t>U</a:t>
            </a:r>
            <a:r>
              <a:rPr lang="sv-SE" sz="2400" b="0" i="0" u="none" strike="noStrike" cap="none">
                <a:solidFill>
                  <a:srgbClr val="000000"/>
                </a:solidFill>
                <a:latin typeface="Calibri"/>
                <a:ea typeface="Calibri"/>
                <a:cs typeface="Calibri"/>
                <a:sym typeface="Calibri"/>
              </a:rPr>
              <a:t>tveckling</a:t>
            </a:r>
            <a:endParaRPr sz="2400" b="0" i="0" u="none" strike="noStrike" cap="none">
              <a:solidFill>
                <a:srgbClr val="000000"/>
              </a:solidFill>
              <a:latin typeface="Calibri"/>
              <a:ea typeface="Calibri"/>
              <a:cs typeface="Calibri"/>
              <a:sym typeface="Calibri"/>
            </a:endParaRPr>
          </a:p>
        </p:txBody>
      </p:sp>
      <p:sp>
        <p:nvSpPr>
          <p:cNvPr id="993" name="Google Shape;993;p31"/>
          <p:cNvSpPr txBox="1"/>
          <p:nvPr/>
        </p:nvSpPr>
        <p:spPr>
          <a:xfrm>
            <a:off x="6593076" y="2663141"/>
            <a:ext cx="44258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F5496"/>
              </a:buClr>
              <a:buSzPts val="2400"/>
              <a:buFont typeface="Calibri"/>
              <a:buNone/>
            </a:pPr>
            <a:r>
              <a:rPr lang="sv-SE" sz="2400" b="1" i="0" u="none" strike="noStrike" cap="none">
                <a:solidFill>
                  <a:srgbClr val="2F5496"/>
                </a:solidFill>
                <a:latin typeface="Calibri"/>
                <a:ea typeface="Calibri"/>
                <a:cs typeface="Calibri"/>
                <a:sym typeface="Calibri"/>
              </a:rPr>
              <a:t>B</a:t>
            </a:r>
            <a:r>
              <a:rPr lang="sv-SE" sz="2400" b="0" i="0" u="none" strike="noStrike" cap="none">
                <a:solidFill>
                  <a:srgbClr val="000000"/>
                </a:solidFill>
                <a:latin typeface="Calibri"/>
                <a:ea typeface="Calibri"/>
                <a:cs typeface="Calibri"/>
                <a:sym typeface="Calibri"/>
              </a:rPr>
              <a:t>ekräftelse</a:t>
            </a:r>
            <a:endParaRPr sz="2400" b="0" i="0" u="none" strike="noStrike" cap="none">
              <a:solidFill>
                <a:srgbClr val="000000"/>
              </a:solidFill>
              <a:latin typeface="Calibri"/>
              <a:ea typeface="Calibri"/>
              <a:cs typeface="Calibri"/>
              <a:sym typeface="Calibri"/>
            </a:endParaRPr>
          </a:p>
        </p:txBody>
      </p:sp>
      <p:sp>
        <p:nvSpPr>
          <p:cNvPr id="994" name="Google Shape;994;p31"/>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KUB- modellen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32"/>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KUB-modellen strukturerar lärandet på arbetsplatsen</a:t>
            </a:r>
            <a:endParaRPr/>
          </a:p>
        </p:txBody>
      </p:sp>
      <p:pic>
        <p:nvPicPr>
          <p:cNvPr id="1001" name="Google Shape;1001;p32"/>
          <p:cNvPicPr preferRelativeResize="0"/>
          <p:nvPr/>
        </p:nvPicPr>
        <p:blipFill rotWithShape="1">
          <a:blip r:embed="rId3">
            <a:alphaModFix/>
          </a:blip>
          <a:srcRect/>
          <a:stretch/>
        </p:blipFill>
        <p:spPr>
          <a:xfrm>
            <a:off x="107504" y="94634"/>
            <a:ext cx="758835" cy="867005"/>
          </a:xfrm>
          <a:prstGeom prst="rect">
            <a:avLst/>
          </a:prstGeom>
          <a:noFill/>
          <a:ln>
            <a:noFill/>
          </a:ln>
        </p:spPr>
      </p:pic>
      <p:sp>
        <p:nvSpPr>
          <p:cNvPr id="1002" name="Google Shape;1002;p32"/>
          <p:cNvSpPr txBox="1"/>
          <p:nvPr/>
        </p:nvSpPr>
        <p:spPr>
          <a:xfrm>
            <a:off x="1921079" y="2491530"/>
            <a:ext cx="5620624"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sv-SE" sz="2800" b="0" i="0" u="none" strike="noStrike" cap="none">
                <a:solidFill>
                  <a:srgbClr val="000000"/>
                </a:solidFill>
                <a:latin typeface="Calibri"/>
                <a:ea typeface="Calibri"/>
                <a:cs typeface="Calibri"/>
                <a:sym typeface="Calibri"/>
              </a:rPr>
              <a:t>- Arbetsuppgifter</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sv-SE" sz="2800" b="0" i="0" u="none" strike="noStrike" cap="none">
                <a:solidFill>
                  <a:srgbClr val="000000"/>
                </a:solidFill>
                <a:latin typeface="Calibri"/>
                <a:ea typeface="Calibri"/>
                <a:cs typeface="Calibri"/>
                <a:sym typeface="Calibri"/>
              </a:rPr>
              <a:t>- Generella arbetslivskompetenser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33"/>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Arbetsuppgifter- Arbetsmoment- Viktiga delar </a:t>
            </a:r>
            <a:endParaRPr/>
          </a:p>
        </p:txBody>
      </p:sp>
      <p:sp>
        <p:nvSpPr>
          <p:cNvPr id="1009" name="Google Shape;1009;p33"/>
          <p:cNvSpPr txBox="1">
            <a:spLocks noGrp="1"/>
          </p:cNvSpPr>
          <p:nvPr>
            <p:ph type="body" idx="1"/>
          </p:nvPr>
        </p:nvSpPr>
        <p:spPr>
          <a:xfrm>
            <a:off x="838200" y="1825625"/>
            <a:ext cx="10515600" cy="34750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sv-SE" sz="2800"/>
              <a:t>Arbetsuppgifter- STEG- rollen/ Vård och omsorg</a:t>
            </a:r>
            <a:endParaRPr sz="2800" b="1"/>
          </a:p>
          <a:p>
            <a:pPr marL="0" lvl="0" indent="0" algn="l" rtl="0">
              <a:lnSpc>
                <a:spcPct val="90000"/>
              </a:lnSpc>
              <a:spcBef>
                <a:spcPts val="1000"/>
              </a:spcBef>
              <a:spcAft>
                <a:spcPts val="0"/>
              </a:spcAft>
              <a:buClr>
                <a:schemeClr val="dk1"/>
              </a:buClr>
              <a:buSzPts val="2800"/>
              <a:buNone/>
            </a:pPr>
            <a:endParaRPr sz="2800" b="1"/>
          </a:p>
        </p:txBody>
      </p:sp>
      <p:sp>
        <p:nvSpPr>
          <p:cNvPr id="1010" name="Google Shape;1010;p33"/>
          <p:cNvSpPr/>
          <p:nvPr/>
        </p:nvSpPr>
        <p:spPr>
          <a:xfrm>
            <a:off x="6867527" y="3257552"/>
            <a:ext cx="4933949" cy="303212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7866" y="111068"/>
                </a:moveTo>
                <a:lnTo>
                  <a:pt x="-30" y="55140"/>
                </a:lnTo>
              </a:path>
            </a:pathLst>
          </a:custGeom>
          <a:solidFill>
            <a:srgbClr val="DDEAF6"/>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50000"/>
              </a:lnSpc>
              <a:spcBef>
                <a:spcPts val="0"/>
              </a:spcBef>
              <a:spcAft>
                <a:spcPts val="0"/>
              </a:spcAft>
              <a:buClr>
                <a:srgbClr val="000000"/>
              </a:buClr>
              <a:buSzPts val="1800"/>
              <a:buFont typeface="Roboto"/>
              <a:buNone/>
            </a:pPr>
            <a:r>
              <a:rPr lang="sv-SE" sz="1800" b="0" i="0" u="none" strike="noStrike" cap="none">
                <a:solidFill>
                  <a:srgbClr val="000000"/>
                </a:solidFill>
                <a:latin typeface="Roboto"/>
                <a:ea typeface="Roboto"/>
                <a:cs typeface="Roboto"/>
                <a:sym typeface="Roboto"/>
              </a:rPr>
              <a:t>9. </a:t>
            </a:r>
            <a:r>
              <a:rPr lang="sv-SE" sz="2000" b="0" i="0" u="sng" strike="noStrike" cap="none">
                <a:solidFill>
                  <a:srgbClr val="000000"/>
                </a:solidFill>
                <a:latin typeface="Roboto"/>
                <a:ea typeface="Roboto"/>
                <a:cs typeface="Roboto"/>
                <a:sym typeface="Roboto"/>
              </a:rPr>
              <a:t>Tvätt och klädvård</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sv-SE" sz="2000" b="1" i="0" u="none" strike="noStrike" cap="none">
                <a:solidFill>
                  <a:srgbClr val="000000"/>
                </a:solidFill>
                <a:latin typeface="Calibri"/>
                <a:ea typeface="Calibri"/>
                <a:cs typeface="Calibri"/>
                <a:sym typeface="Calibri"/>
              </a:rPr>
              <a:t>Moment</a:t>
            </a:r>
            <a:r>
              <a:rPr lang="sv-SE" sz="2000" b="0" i="0" u="none" strike="noStrike" cap="none">
                <a:solidFill>
                  <a:srgbClr val="000000"/>
                </a:solidFill>
                <a:latin typeface="Calibri"/>
                <a:ea typeface="Calibri"/>
                <a:cs typeface="Calibri"/>
                <a:sym typeface="Calibri"/>
              </a:rPr>
              <a:t>: tvätta, stryka, vika och sortera tvätt, hämta och lämna tvätt hos boende/brukare etc.</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sv-SE" sz="2000" b="1" i="0" u="none" strike="noStrike" cap="none">
                <a:solidFill>
                  <a:srgbClr val="000000"/>
                </a:solidFill>
                <a:latin typeface="Calibri"/>
                <a:ea typeface="Calibri"/>
                <a:cs typeface="Calibri"/>
                <a:sym typeface="Calibri"/>
              </a:rPr>
              <a:t>Viktiga delar</a:t>
            </a:r>
            <a:r>
              <a:rPr lang="sv-SE" sz="2000" b="0" i="0" u="none" strike="noStrike" cap="none">
                <a:solidFill>
                  <a:srgbClr val="000000"/>
                </a:solidFill>
                <a:latin typeface="Calibri"/>
                <a:ea typeface="Calibri"/>
                <a:cs typeface="Calibri"/>
                <a:sym typeface="Calibri"/>
              </a:rPr>
              <a:t>: hantera information, kvalité och tempo, planera och organisera, en hållbar miljö, noggrannhet, etik</a:t>
            </a:r>
            <a:br>
              <a:rPr lang="sv-SE" sz="2000" b="0" i="0" u="none" strike="noStrike" cap="none">
                <a:solidFill>
                  <a:srgbClr val="000000"/>
                </a:solidFill>
                <a:latin typeface="Calibri"/>
                <a:ea typeface="Calibri"/>
                <a:cs typeface="Calibri"/>
                <a:sym typeface="Calibri"/>
              </a:rPr>
            </a:br>
            <a:r>
              <a:rPr lang="sv-SE" sz="1350" b="1" i="0" u="none" strike="noStrike" cap="none">
                <a:solidFill>
                  <a:srgbClr val="000000"/>
                </a:solidFill>
                <a:latin typeface="Arial"/>
                <a:ea typeface="Arial"/>
                <a:cs typeface="Arial"/>
                <a:sym typeface="Arial"/>
              </a:rPr>
              <a:t> </a:t>
            </a:r>
            <a:endParaRPr sz="1350" b="0" i="0" u="none" strike="noStrike" cap="none">
              <a:solidFill>
                <a:srgbClr val="000000"/>
              </a:solidFill>
              <a:latin typeface="Arial"/>
              <a:ea typeface="Arial"/>
              <a:cs typeface="Arial"/>
              <a:sym typeface="Arial"/>
            </a:endParaRPr>
          </a:p>
        </p:txBody>
      </p:sp>
      <p:pic>
        <p:nvPicPr>
          <p:cNvPr id="1011" name="Google Shape;1011;p33"/>
          <p:cNvPicPr preferRelativeResize="0"/>
          <p:nvPr/>
        </p:nvPicPr>
        <p:blipFill rotWithShape="1">
          <a:blip r:embed="rId3">
            <a:alphaModFix/>
          </a:blip>
          <a:srcRect/>
          <a:stretch/>
        </p:blipFill>
        <p:spPr>
          <a:xfrm>
            <a:off x="107506" y="113686"/>
            <a:ext cx="758835" cy="867005"/>
          </a:xfrm>
          <a:prstGeom prst="rect">
            <a:avLst/>
          </a:prstGeom>
          <a:noFill/>
          <a:ln>
            <a:noFill/>
          </a:ln>
        </p:spPr>
      </p:pic>
      <p:sp>
        <p:nvSpPr>
          <p:cNvPr id="1012" name="Google Shape;1012;p33"/>
          <p:cNvSpPr txBox="1"/>
          <p:nvPr/>
        </p:nvSpPr>
        <p:spPr>
          <a:xfrm>
            <a:off x="955646" y="2509151"/>
            <a:ext cx="4663456" cy="3780522"/>
          </a:xfrm>
          <a:prstGeom prst="rect">
            <a:avLst/>
          </a:prstGeom>
          <a:no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Bädda sängar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Förberedelse och efterarbete vid måltider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Aktiviteter med boende/ brukare</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Enklare städ och trivseluppgifter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Fylla på förråd</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Bilvård/ cykelvård</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Sophantering</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Lättare inköp och hämta beställda varor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Tvätt och klädvård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34"/>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Arbetsuppgifter- Arbetsmoment- Viktiga delar </a:t>
            </a:r>
            <a:endParaRPr/>
          </a:p>
        </p:txBody>
      </p:sp>
      <p:sp>
        <p:nvSpPr>
          <p:cNvPr id="1019" name="Google Shape;1019;p34"/>
          <p:cNvSpPr txBox="1">
            <a:spLocks noGrp="1"/>
          </p:cNvSpPr>
          <p:nvPr>
            <p:ph type="body" idx="1"/>
          </p:nvPr>
        </p:nvSpPr>
        <p:spPr>
          <a:xfrm>
            <a:off x="866341" y="1298575"/>
            <a:ext cx="10515600" cy="34750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sv-SE" sz="2800"/>
              <a:t>Arbetsuppgifter- STEG- rollen- Förskola/ skola</a:t>
            </a:r>
            <a:endParaRPr sz="2800" b="1"/>
          </a:p>
          <a:p>
            <a:pPr marL="0" lvl="0" indent="0" algn="l" rtl="0">
              <a:lnSpc>
                <a:spcPct val="90000"/>
              </a:lnSpc>
              <a:spcBef>
                <a:spcPts val="1000"/>
              </a:spcBef>
              <a:spcAft>
                <a:spcPts val="0"/>
              </a:spcAft>
              <a:buClr>
                <a:schemeClr val="dk1"/>
              </a:buClr>
              <a:buSzPts val="2800"/>
              <a:buNone/>
            </a:pPr>
            <a:endParaRPr sz="2800" b="1"/>
          </a:p>
        </p:txBody>
      </p:sp>
      <p:sp>
        <p:nvSpPr>
          <p:cNvPr id="1020" name="Google Shape;1020;p34"/>
          <p:cNvSpPr/>
          <p:nvPr/>
        </p:nvSpPr>
        <p:spPr>
          <a:xfrm>
            <a:off x="6452064" y="4066074"/>
            <a:ext cx="5503418" cy="230187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1529" y="-48818"/>
                </a:moveTo>
                <a:lnTo>
                  <a:pt x="-30" y="55140"/>
                </a:lnTo>
              </a:path>
            </a:pathLst>
          </a:custGeom>
          <a:solidFill>
            <a:srgbClr val="DDEAF6"/>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50000"/>
              </a:lnSpc>
              <a:spcBef>
                <a:spcPts val="0"/>
              </a:spcBef>
              <a:spcAft>
                <a:spcPts val="0"/>
              </a:spcAft>
              <a:buClr>
                <a:srgbClr val="000000"/>
              </a:buClr>
              <a:buSzPts val="1800"/>
              <a:buFont typeface="Roboto"/>
              <a:buNone/>
            </a:pPr>
            <a:r>
              <a:rPr lang="sv-SE" sz="1800" b="0" i="0" u="none" strike="noStrike" cap="none">
                <a:solidFill>
                  <a:srgbClr val="000000"/>
                </a:solidFill>
                <a:latin typeface="Roboto"/>
                <a:ea typeface="Roboto"/>
                <a:cs typeface="Roboto"/>
                <a:sym typeface="Roboto"/>
              </a:rPr>
              <a:t>3. </a:t>
            </a:r>
            <a:r>
              <a:rPr lang="sv-SE" sz="2000" b="0" i="0" u="sng" strike="noStrike" cap="none">
                <a:solidFill>
                  <a:srgbClr val="000000"/>
                </a:solidFill>
                <a:latin typeface="Roboto"/>
                <a:ea typeface="Roboto"/>
                <a:cs typeface="Roboto"/>
                <a:sym typeface="Roboto"/>
              </a:rPr>
              <a:t>Förberedelse och efterarbete vid måltider</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2000"/>
              <a:buFont typeface="Calibri"/>
              <a:buNone/>
            </a:pPr>
            <a:r>
              <a:rPr lang="sv-SE" sz="2000" b="1" i="0" u="none" strike="noStrike" cap="none">
                <a:solidFill>
                  <a:srgbClr val="000000"/>
                </a:solidFill>
                <a:latin typeface="Calibri"/>
                <a:ea typeface="Calibri"/>
                <a:cs typeface="Calibri"/>
                <a:sym typeface="Calibri"/>
              </a:rPr>
              <a:t>Moment: </a:t>
            </a:r>
            <a:r>
              <a:rPr lang="sv-SE" sz="2000" b="0" i="0" u="none" strike="noStrike" cap="none">
                <a:solidFill>
                  <a:srgbClr val="000000"/>
                </a:solidFill>
                <a:latin typeface="Calibri"/>
                <a:ea typeface="Calibri"/>
                <a:cs typeface="Calibri"/>
                <a:sym typeface="Calibri"/>
              </a:rPr>
              <a:t>duka, servera, duka bort</a:t>
            </a:r>
            <a:endParaRPr/>
          </a:p>
          <a:p>
            <a:pPr marL="0" marR="0" lvl="0" indent="0" algn="l" rtl="0">
              <a:lnSpc>
                <a:spcPct val="100000"/>
              </a:lnSpc>
              <a:spcBef>
                <a:spcPts val="800"/>
              </a:spcBef>
              <a:spcAft>
                <a:spcPts val="0"/>
              </a:spcAft>
              <a:buClr>
                <a:srgbClr val="000000"/>
              </a:buClr>
              <a:buSzPts val="2000"/>
              <a:buFont typeface="Calibri"/>
              <a:buNone/>
            </a:pPr>
            <a:r>
              <a:rPr lang="sv-SE" sz="2000" b="1" i="0" u="none" strike="noStrike" cap="none">
                <a:solidFill>
                  <a:srgbClr val="000000"/>
                </a:solidFill>
                <a:latin typeface="Calibri"/>
                <a:ea typeface="Calibri"/>
                <a:cs typeface="Calibri"/>
                <a:sym typeface="Calibri"/>
              </a:rPr>
              <a:t>Viktiga delar: </a:t>
            </a:r>
            <a:r>
              <a:rPr lang="sv-SE" sz="2000" b="0" i="0" u="none" strike="noStrike" cap="none">
                <a:solidFill>
                  <a:srgbClr val="000000"/>
                </a:solidFill>
                <a:latin typeface="Calibri"/>
                <a:ea typeface="Calibri"/>
                <a:cs typeface="Calibri"/>
                <a:sym typeface="Calibri"/>
              </a:rPr>
              <a:t>hygienregler, hantering av livsmedel, planera och organisera, ta initiativ, kvalitet och tempo, en hållbar miljö </a:t>
            </a:r>
            <a:br>
              <a:rPr lang="sv-SE" sz="1800" b="0" i="0" u="none" strike="noStrike" cap="none">
                <a:solidFill>
                  <a:srgbClr val="000000"/>
                </a:solidFill>
                <a:latin typeface="Calibri"/>
                <a:ea typeface="Calibri"/>
                <a:cs typeface="Calibri"/>
                <a:sym typeface="Calibri"/>
              </a:rPr>
            </a:br>
            <a:r>
              <a:rPr lang="sv-SE" sz="1350" b="1" i="0" u="none" strike="noStrike" cap="none">
                <a:solidFill>
                  <a:srgbClr val="000000"/>
                </a:solidFill>
                <a:latin typeface="Arial"/>
                <a:ea typeface="Arial"/>
                <a:cs typeface="Arial"/>
                <a:sym typeface="Arial"/>
              </a:rPr>
              <a:t> </a:t>
            </a:r>
            <a:endParaRPr sz="1350" b="0" i="0" u="none" strike="noStrike" cap="none">
              <a:solidFill>
                <a:srgbClr val="000000"/>
              </a:solidFill>
              <a:latin typeface="Arial"/>
              <a:ea typeface="Arial"/>
              <a:cs typeface="Arial"/>
              <a:sym typeface="Arial"/>
            </a:endParaRPr>
          </a:p>
        </p:txBody>
      </p:sp>
      <p:pic>
        <p:nvPicPr>
          <p:cNvPr id="1021" name="Google Shape;1021;p34"/>
          <p:cNvPicPr preferRelativeResize="0"/>
          <p:nvPr/>
        </p:nvPicPr>
        <p:blipFill rotWithShape="1">
          <a:blip r:embed="rId3">
            <a:alphaModFix/>
          </a:blip>
          <a:srcRect/>
          <a:stretch/>
        </p:blipFill>
        <p:spPr>
          <a:xfrm>
            <a:off x="107506" y="113686"/>
            <a:ext cx="758835" cy="867005"/>
          </a:xfrm>
          <a:prstGeom prst="rect">
            <a:avLst/>
          </a:prstGeom>
          <a:noFill/>
          <a:ln>
            <a:noFill/>
          </a:ln>
        </p:spPr>
      </p:pic>
      <p:sp>
        <p:nvSpPr>
          <p:cNvPr id="1022" name="Google Shape;1022;p34"/>
          <p:cNvSpPr txBox="1"/>
          <p:nvPr/>
        </p:nvSpPr>
        <p:spPr>
          <a:xfrm>
            <a:off x="978029" y="1881356"/>
            <a:ext cx="4663456" cy="4611519"/>
          </a:xfrm>
          <a:prstGeom prst="rect">
            <a:avLst/>
          </a:prstGeom>
          <a:no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Tamburuppgifter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Ta emot barn</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Förberedelse och efterarbete vid måltider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Pedagogisk måltid</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Enklare städ och trivseluppgifter</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Resurs i klass/barngrupp</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Rastvakt</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Provvakt</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Arbetsuppgifter vid hållplats och på buss</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Kopiering och tillverkning av material</a:t>
            </a:r>
            <a:endParaRPr/>
          </a:p>
          <a:p>
            <a:pPr marL="257175" marR="0" lvl="0" indent="-257175" algn="l" rtl="0">
              <a:lnSpc>
                <a:spcPct val="150000"/>
              </a:lnSpc>
              <a:spcBef>
                <a:spcPts val="0"/>
              </a:spcBef>
              <a:spcAft>
                <a:spcPts val="0"/>
              </a:spcAft>
              <a:buClr>
                <a:srgbClr val="000000"/>
              </a:buClr>
              <a:buSzPts val="1800"/>
              <a:buFont typeface="Calibri"/>
              <a:buAutoNum type="arabicPeriod"/>
            </a:pPr>
            <a:r>
              <a:rPr lang="sv-SE" sz="1800" b="0" i="0" u="none" strike="noStrike" cap="none">
                <a:solidFill>
                  <a:srgbClr val="000000"/>
                </a:solidFill>
                <a:latin typeface="Roboto"/>
                <a:ea typeface="Roboto"/>
                <a:cs typeface="Roboto"/>
                <a:sym typeface="Roboto"/>
              </a:rPr>
              <a:t>Språkstöd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35"/>
          <p:cNvSpPr/>
          <p:nvPr/>
        </p:nvSpPr>
        <p:spPr>
          <a:xfrm>
            <a:off x="1991544" y="1487682"/>
            <a:ext cx="4572000" cy="489364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Lösa problem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Ta initiativ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Samarbeta</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Arbeta serviceinriktat</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Arbeta med kvalitet och tempo</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Kommunicera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Hantera information</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Ta ansvar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Arbeta utvecklingsinriktat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Arbeta estetiskt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Planera och organisera  </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Agera etiskt</a:t>
            </a:r>
            <a:endParaRPr/>
          </a:p>
          <a:p>
            <a:pPr marL="342900" marR="0" lvl="0" indent="-342900" algn="l" rtl="0">
              <a:lnSpc>
                <a:spcPct val="150000"/>
              </a:lnSpc>
              <a:spcBef>
                <a:spcPts val="0"/>
              </a:spcBef>
              <a:spcAft>
                <a:spcPts val="0"/>
              </a:spcAft>
              <a:buClr>
                <a:srgbClr val="000000"/>
              </a:buClr>
              <a:buSzPts val="1600"/>
              <a:buFont typeface="Calibri"/>
              <a:buAutoNum type="arabicPeriod"/>
            </a:pPr>
            <a:r>
              <a:rPr lang="sv-SE" sz="1600" b="0" i="0" u="none" strike="noStrike" cap="none">
                <a:solidFill>
                  <a:srgbClr val="000000"/>
                </a:solidFill>
                <a:latin typeface="Calibri"/>
                <a:ea typeface="Calibri"/>
                <a:cs typeface="Calibri"/>
                <a:sym typeface="Calibri"/>
              </a:rPr>
              <a:t>Arbeta för hållbar miljö</a:t>
            </a:r>
            <a:endParaRPr/>
          </a:p>
        </p:txBody>
      </p:sp>
      <p:sp>
        <p:nvSpPr>
          <p:cNvPr id="1029" name="Google Shape;1029;p35"/>
          <p:cNvSpPr/>
          <p:nvPr/>
        </p:nvSpPr>
        <p:spPr>
          <a:xfrm>
            <a:off x="5663952" y="1772816"/>
            <a:ext cx="2867489" cy="208823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4538" y="2418"/>
                </a:moveTo>
                <a:lnTo>
                  <a:pt x="-569" y="58370"/>
                </a:lnTo>
              </a:path>
            </a:pathLst>
          </a:custGeom>
          <a:solidFill>
            <a:srgbClr val="D8E2F3"/>
          </a:solidFill>
          <a:ln w="349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Calibri"/>
              <a:buNone/>
            </a:pPr>
            <a:r>
              <a:rPr lang="sv-SE" sz="2400" b="1" i="0" u="none" strike="noStrike" cap="none">
                <a:solidFill>
                  <a:srgbClr val="000000"/>
                </a:solidFill>
                <a:latin typeface="Calibri"/>
                <a:ea typeface="Calibri"/>
                <a:cs typeface="Calibri"/>
                <a:sym typeface="Calibri"/>
              </a:rPr>
              <a:t>1. Lösa problem </a:t>
            </a:r>
            <a:br>
              <a:rPr lang="sv-SE" sz="2400" b="1" i="0" u="none" strike="noStrike" cap="none">
                <a:solidFill>
                  <a:srgbClr val="000000"/>
                </a:solidFill>
                <a:latin typeface="Calibri"/>
                <a:ea typeface="Calibri"/>
                <a:cs typeface="Calibri"/>
                <a:sym typeface="Calibri"/>
              </a:rPr>
            </a:br>
            <a:r>
              <a:rPr lang="sv-SE" sz="2400" b="0" i="0" u="none" strike="noStrike" cap="none">
                <a:solidFill>
                  <a:srgbClr val="000000"/>
                </a:solidFill>
                <a:latin typeface="Calibri"/>
                <a:ea typeface="Calibri"/>
                <a:cs typeface="Calibri"/>
                <a:sym typeface="Calibri"/>
              </a:rPr>
              <a:t>-inser problemet</a:t>
            </a:r>
            <a:r>
              <a:rPr lang="sv-SE" sz="2400" b="1" i="0" u="none" strike="noStrike" cap="none">
                <a:solidFill>
                  <a:srgbClr val="000000"/>
                </a:solidFill>
                <a:latin typeface="Calibri"/>
                <a:ea typeface="Calibri"/>
                <a:cs typeface="Calibri"/>
                <a:sym typeface="Calibri"/>
              </a:rPr>
              <a:t> </a:t>
            </a:r>
            <a:br>
              <a:rPr lang="sv-SE" sz="2400" b="1" i="0" u="none" strike="noStrike" cap="none">
                <a:solidFill>
                  <a:srgbClr val="000000"/>
                </a:solidFill>
                <a:latin typeface="Calibri"/>
                <a:ea typeface="Calibri"/>
                <a:cs typeface="Calibri"/>
                <a:sym typeface="Calibri"/>
              </a:rPr>
            </a:br>
            <a:r>
              <a:rPr lang="sv-SE" sz="2400" b="0" i="0" u="none" strike="noStrike" cap="none">
                <a:solidFill>
                  <a:srgbClr val="000000"/>
                </a:solidFill>
                <a:latin typeface="Calibri"/>
                <a:ea typeface="Calibri"/>
                <a:cs typeface="Calibri"/>
                <a:sym typeface="Calibri"/>
              </a:rPr>
              <a:t>-hittar lösningar</a:t>
            </a:r>
            <a:br>
              <a:rPr lang="sv-SE" sz="2400" b="0" i="0" u="none" strike="noStrike" cap="none">
                <a:solidFill>
                  <a:srgbClr val="000000"/>
                </a:solidFill>
                <a:latin typeface="Calibri"/>
                <a:ea typeface="Calibri"/>
                <a:cs typeface="Calibri"/>
                <a:sym typeface="Calibri"/>
              </a:rPr>
            </a:br>
            <a:r>
              <a:rPr lang="sv-SE" sz="2400" b="0" i="0" u="none" strike="noStrike" cap="none">
                <a:solidFill>
                  <a:srgbClr val="000000"/>
                </a:solidFill>
                <a:latin typeface="Calibri"/>
                <a:ea typeface="Calibri"/>
                <a:cs typeface="Calibri"/>
                <a:sym typeface="Calibri"/>
              </a:rPr>
              <a:t>-genomför åtgärd</a:t>
            </a:r>
            <a:endParaRPr/>
          </a:p>
        </p:txBody>
      </p:sp>
      <p:pic>
        <p:nvPicPr>
          <p:cNvPr id="1030" name="Google Shape;1030;p35"/>
          <p:cNvPicPr preferRelativeResize="0"/>
          <p:nvPr/>
        </p:nvPicPr>
        <p:blipFill rotWithShape="1">
          <a:blip r:embed="rId3">
            <a:alphaModFix/>
          </a:blip>
          <a:srcRect/>
          <a:stretch/>
        </p:blipFill>
        <p:spPr>
          <a:xfrm>
            <a:off x="107504" y="94634"/>
            <a:ext cx="758835" cy="867005"/>
          </a:xfrm>
          <a:prstGeom prst="rect">
            <a:avLst/>
          </a:prstGeom>
          <a:noFill/>
          <a:ln>
            <a:noFill/>
          </a:ln>
        </p:spPr>
      </p:pic>
      <p:sp>
        <p:nvSpPr>
          <p:cNvPr id="1031" name="Google Shape;1031;p35"/>
          <p:cNvSpPr txBox="1">
            <a:spLocks noGrp="1"/>
          </p:cNvSpPr>
          <p:nvPr>
            <p:ph type="title"/>
          </p:nvPr>
        </p:nvSpPr>
        <p:spPr>
          <a:xfrm>
            <a:off x="838200" y="365125"/>
            <a:ext cx="10515600" cy="7422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200"/>
              <a:buFont typeface="Calibri"/>
              <a:buNone/>
            </a:pPr>
            <a:br>
              <a:rPr lang="sv-SE" sz="3200"/>
            </a:br>
            <a:r>
              <a:rPr lang="sv-SE" sz="3200"/>
              <a:t>KUB- modellens generella arbetslivskompetenser</a:t>
            </a:r>
            <a:br>
              <a:rPr lang="sv-SE" sz="3200"/>
            </a:b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6"/>
          <p:cNvPicPr preferRelativeResize="0"/>
          <p:nvPr/>
        </p:nvPicPr>
        <p:blipFill rotWithShape="1">
          <a:blip r:embed="rId4">
            <a:alphaModFix/>
          </a:blip>
          <a:srcRect/>
          <a:stretch/>
        </p:blipFill>
        <p:spPr>
          <a:xfrm>
            <a:off x="107506" y="94636"/>
            <a:ext cx="758835" cy="867005"/>
          </a:xfrm>
          <a:prstGeom prst="rect">
            <a:avLst/>
          </a:prstGeom>
          <a:noFill/>
          <a:ln>
            <a:noFill/>
          </a:ln>
        </p:spPr>
      </p:pic>
      <p:graphicFrame>
        <p:nvGraphicFramePr>
          <p:cNvPr id="1037" name="Google Shape;1037;p36"/>
          <p:cNvGraphicFramePr/>
          <p:nvPr/>
        </p:nvGraphicFramePr>
        <p:xfrm>
          <a:off x="1603764" y="1155134"/>
          <a:ext cx="9137682" cy="5428763"/>
        </p:xfrm>
        <a:graphic>
          <a:graphicData uri="http://schemas.openxmlformats.org/presentationml/2006/ole">
            <mc:AlternateContent xmlns:mc="http://schemas.openxmlformats.org/markup-compatibility/2006">
              <mc:Choice xmlns:v="urn:schemas-microsoft-com:vml" Requires="v">
                <p:oleObj spid="_x0000_s1027" r:id="rId5" imgW="9137682" imgH="5428763" progId="Word.Document.12">
                  <p:embed/>
                </p:oleObj>
              </mc:Choice>
              <mc:Fallback>
                <p:oleObj r:id="rId5" imgW="9137682" imgH="5428763" progId="Word.Document.12">
                  <p:embed/>
                  <p:pic>
                    <p:nvPicPr>
                      <p:cNvPr id="1037" name="Google Shape;1037;p36"/>
                      <p:cNvPicPr preferRelativeResize="0"/>
                      <p:nvPr/>
                    </p:nvPicPr>
                    <p:blipFill rotWithShape="1">
                      <a:blip r:embed="rId6">
                        <a:alphaModFix/>
                      </a:blip>
                      <a:srcRect/>
                      <a:stretch/>
                    </p:blipFill>
                    <p:spPr>
                      <a:xfrm>
                        <a:off x="1603764" y="1155134"/>
                        <a:ext cx="9137682" cy="5428763"/>
                      </a:xfrm>
                      <a:prstGeom prst="rect">
                        <a:avLst/>
                      </a:prstGeom>
                      <a:noFill/>
                      <a:ln>
                        <a:noFill/>
                      </a:ln>
                    </p:spPr>
                  </p:pic>
                </p:oleObj>
              </mc:Fallback>
            </mc:AlternateContent>
          </a:graphicData>
        </a:graphic>
      </p:graphicFrame>
      <p:sp>
        <p:nvSpPr>
          <p:cNvPr id="1038" name="Google Shape;1038;p36"/>
          <p:cNvSpPr txBox="1">
            <a:spLocks noGrp="1"/>
          </p:cNvSpPr>
          <p:nvPr>
            <p:ph type="title"/>
          </p:nvPr>
        </p:nvSpPr>
        <p:spPr>
          <a:xfrm>
            <a:off x="838200" y="365125"/>
            <a:ext cx="10515600" cy="7422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200"/>
              <a:buFont typeface="Calibri"/>
              <a:buNone/>
            </a:pPr>
            <a:br>
              <a:rPr lang="sv-SE" sz="3200"/>
            </a:br>
            <a:r>
              <a:rPr lang="sv-SE" sz="3200"/>
              <a:t>Dokumentationsmallar</a:t>
            </a:r>
            <a:br>
              <a:rPr lang="sv-SE" sz="3200"/>
            </a:br>
            <a:endParaRPr sz="3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37"/>
          <p:cNvPicPr preferRelativeResize="0"/>
          <p:nvPr/>
        </p:nvPicPr>
        <p:blipFill rotWithShape="1">
          <a:blip r:embed="rId3">
            <a:alphaModFix/>
          </a:blip>
          <a:srcRect/>
          <a:stretch/>
        </p:blipFill>
        <p:spPr>
          <a:xfrm>
            <a:off x="107506" y="94636"/>
            <a:ext cx="758835" cy="867005"/>
          </a:xfrm>
          <a:prstGeom prst="rect">
            <a:avLst/>
          </a:prstGeom>
          <a:noFill/>
          <a:ln>
            <a:noFill/>
          </a:ln>
        </p:spPr>
      </p:pic>
      <p:pic>
        <p:nvPicPr>
          <p:cNvPr id="1044" name="Google Shape;1044;p37"/>
          <p:cNvPicPr preferRelativeResize="0"/>
          <p:nvPr/>
        </p:nvPicPr>
        <p:blipFill rotWithShape="1">
          <a:blip r:embed="rId4">
            <a:alphaModFix/>
          </a:blip>
          <a:srcRect/>
          <a:stretch/>
        </p:blipFill>
        <p:spPr>
          <a:xfrm>
            <a:off x="1698140" y="1107347"/>
            <a:ext cx="9887933" cy="5648068"/>
          </a:xfrm>
          <a:prstGeom prst="rect">
            <a:avLst/>
          </a:prstGeom>
          <a:noFill/>
          <a:ln>
            <a:noFill/>
          </a:ln>
        </p:spPr>
      </p:pic>
      <p:sp>
        <p:nvSpPr>
          <p:cNvPr id="1045" name="Google Shape;1045;p37"/>
          <p:cNvSpPr txBox="1">
            <a:spLocks noGrp="1"/>
          </p:cNvSpPr>
          <p:nvPr>
            <p:ph type="title"/>
          </p:nvPr>
        </p:nvSpPr>
        <p:spPr>
          <a:xfrm>
            <a:off x="838200" y="365125"/>
            <a:ext cx="10515600" cy="7422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200"/>
              <a:buFont typeface="Calibri"/>
              <a:buNone/>
            </a:pPr>
            <a:br>
              <a:rPr lang="sv-SE" sz="3200"/>
            </a:br>
            <a:r>
              <a:rPr lang="sv-SE" sz="3200"/>
              <a:t>Dokumentationsmallar</a:t>
            </a:r>
            <a:br>
              <a:rPr lang="sv-SE" sz="3200"/>
            </a:br>
            <a:endParaRPr sz="3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38"/>
          <p:cNvSpPr txBox="1">
            <a:spLocks noGrp="1"/>
          </p:cNvSpPr>
          <p:nvPr>
            <p:ph type="body" idx="1"/>
          </p:nvPr>
        </p:nvSpPr>
        <p:spPr>
          <a:xfrm>
            <a:off x="767408" y="980728"/>
            <a:ext cx="10657184" cy="227944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76CB2"/>
              </a:buClr>
              <a:buSzPts val="6000"/>
              <a:buNone/>
            </a:pPr>
            <a:endParaRPr/>
          </a:p>
          <a:p>
            <a:pPr marL="0" lvl="0" indent="0" algn="ctr" rtl="0">
              <a:lnSpc>
                <a:spcPct val="90000"/>
              </a:lnSpc>
              <a:spcBef>
                <a:spcPts val="1000"/>
              </a:spcBef>
              <a:spcAft>
                <a:spcPts val="0"/>
              </a:spcAft>
              <a:buClr>
                <a:srgbClr val="476CB2"/>
              </a:buClr>
              <a:buSzPts val="6000"/>
              <a:buNone/>
            </a:pPr>
            <a:r>
              <a:rPr lang="sv-SE" b="0"/>
              <a:t>KUB- </a:t>
            </a:r>
            <a:r>
              <a:rPr lang="sv-SE" b="0">
                <a:solidFill>
                  <a:srgbClr val="2F5496"/>
                </a:solidFill>
              </a:rPr>
              <a:t>h</a:t>
            </a:r>
            <a:r>
              <a:rPr lang="sv-SE" b="0"/>
              <a:t>andledarutbildning</a:t>
            </a:r>
            <a:endParaRPr/>
          </a:p>
          <a:p>
            <a:pPr marL="0" lvl="0" indent="0" algn="ctr" rtl="0">
              <a:lnSpc>
                <a:spcPct val="90000"/>
              </a:lnSpc>
              <a:spcBef>
                <a:spcPts val="1000"/>
              </a:spcBef>
              <a:spcAft>
                <a:spcPts val="0"/>
              </a:spcAft>
              <a:buClr>
                <a:srgbClr val="476CB2"/>
              </a:buClr>
              <a:buSzPts val="4000"/>
              <a:buNone/>
            </a:pPr>
            <a:r>
              <a:rPr lang="sv-SE" sz="4000" b="0"/>
              <a:t>inom STEG- projektet</a:t>
            </a:r>
            <a:endParaRPr/>
          </a:p>
        </p:txBody>
      </p:sp>
      <p:sp>
        <p:nvSpPr>
          <p:cNvPr id="1052" name="Google Shape;1052;p38"/>
          <p:cNvSpPr/>
          <p:nvPr/>
        </p:nvSpPr>
        <p:spPr>
          <a:xfrm>
            <a:off x="270013" y="136489"/>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descr="Books"/>
          <p:cNvSpPr/>
          <p:nvPr/>
        </p:nvSpPr>
        <p:spPr>
          <a:xfrm>
            <a:off x="672200" y="538677"/>
            <a:ext cx="1082812" cy="1082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39"/>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KUB-handledarutbildning</a:t>
            </a:r>
            <a:endParaRPr/>
          </a:p>
        </p:txBody>
      </p:sp>
      <p:sp>
        <p:nvSpPr>
          <p:cNvPr id="1060" name="Google Shape;1060;p39"/>
          <p:cNvSpPr txBox="1">
            <a:spLocks noGrp="1"/>
          </p:cNvSpPr>
          <p:nvPr>
            <p:ph type="body" idx="1"/>
          </p:nvPr>
        </p:nvSpPr>
        <p:spPr>
          <a:xfrm>
            <a:off x="838200" y="1655824"/>
            <a:ext cx="10515600" cy="45417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sv-SE"/>
              <a:t>Presentation av STEG- projektet</a:t>
            </a:r>
            <a:endParaRPr/>
          </a:p>
          <a:p>
            <a:pPr marL="228600" lvl="0" indent="-228600" algn="l" rtl="0">
              <a:lnSpc>
                <a:spcPct val="90000"/>
              </a:lnSpc>
              <a:spcBef>
                <a:spcPts val="1000"/>
              </a:spcBef>
              <a:spcAft>
                <a:spcPts val="0"/>
              </a:spcAft>
              <a:buClr>
                <a:schemeClr val="dk1"/>
              </a:buClr>
              <a:buSzPts val="2000"/>
              <a:buChar char="•"/>
            </a:pPr>
            <a:r>
              <a:rPr lang="sv-SE"/>
              <a:t>Presentationsrunda</a:t>
            </a:r>
            <a:endParaRPr/>
          </a:p>
          <a:p>
            <a:pPr marL="228600" lvl="0" indent="-228600" algn="l" rtl="0">
              <a:lnSpc>
                <a:spcPct val="90000"/>
              </a:lnSpc>
              <a:spcBef>
                <a:spcPts val="1000"/>
              </a:spcBef>
              <a:spcAft>
                <a:spcPts val="0"/>
              </a:spcAft>
              <a:buClr>
                <a:schemeClr val="dk1"/>
              </a:buClr>
              <a:buSzPts val="2000"/>
              <a:buChar char="•"/>
            </a:pPr>
            <a:r>
              <a:rPr lang="sv-SE"/>
              <a:t>Presentation av KUB- modellen</a:t>
            </a:r>
            <a:endParaRPr/>
          </a:p>
          <a:p>
            <a:pPr marL="228600" lvl="0" indent="-228600" algn="l" rtl="0">
              <a:lnSpc>
                <a:spcPct val="90000"/>
              </a:lnSpc>
              <a:spcBef>
                <a:spcPts val="1000"/>
              </a:spcBef>
              <a:spcAft>
                <a:spcPts val="0"/>
              </a:spcAft>
              <a:buClr>
                <a:schemeClr val="dk1"/>
              </a:buClr>
              <a:buSzPts val="2000"/>
              <a:buChar char="•"/>
            </a:pPr>
            <a:r>
              <a:rPr lang="sv-SE"/>
              <a:t>Arbetsuppgifter inom STEG- projektet</a:t>
            </a:r>
            <a:endParaRPr/>
          </a:p>
          <a:p>
            <a:pPr marL="228600" lvl="0" indent="-228600" algn="l" rtl="0">
              <a:lnSpc>
                <a:spcPct val="90000"/>
              </a:lnSpc>
              <a:spcBef>
                <a:spcPts val="1000"/>
              </a:spcBef>
              <a:spcAft>
                <a:spcPts val="0"/>
              </a:spcAft>
              <a:buClr>
                <a:schemeClr val="dk1"/>
              </a:buClr>
              <a:buSzPts val="2000"/>
              <a:buChar char="•"/>
            </a:pPr>
            <a:r>
              <a:rPr lang="sv-SE"/>
              <a:t>Generella arbetslivskompetenser</a:t>
            </a:r>
            <a:endParaRPr/>
          </a:p>
          <a:p>
            <a:pPr marL="228600" lvl="0" indent="-228600" algn="l" rtl="0">
              <a:lnSpc>
                <a:spcPct val="90000"/>
              </a:lnSpc>
              <a:spcBef>
                <a:spcPts val="1000"/>
              </a:spcBef>
              <a:spcAft>
                <a:spcPts val="0"/>
              </a:spcAft>
              <a:buClr>
                <a:schemeClr val="dk1"/>
              </a:buClr>
              <a:buSzPts val="2000"/>
              <a:buChar char="•"/>
            </a:pPr>
            <a:r>
              <a:rPr lang="sv-SE">
                <a:latin typeface="Roboto"/>
                <a:ea typeface="Roboto"/>
                <a:cs typeface="Roboto"/>
                <a:sym typeface="Roboto"/>
              </a:rPr>
              <a:t>KUB-handledaren är en nyckelperson</a:t>
            </a:r>
            <a:endParaRPr/>
          </a:p>
          <a:p>
            <a:pPr marL="228600" lvl="0" indent="-228600" algn="l" rtl="0">
              <a:lnSpc>
                <a:spcPct val="90000"/>
              </a:lnSpc>
              <a:spcBef>
                <a:spcPts val="1000"/>
              </a:spcBef>
              <a:spcAft>
                <a:spcPts val="0"/>
              </a:spcAft>
              <a:buClr>
                <a:schemeClr val="dk1"/>
              </a:buClr>
              <a:buSzPts val="2000"/>
              <a:buChar char="•"/>
            </a:pPr>
            <a:r>
              <a:rPr lang="sv-SE">
                <a:latin typeface="Roboto"/>
                <a:ea typeface="Roboto"/>
                <a:cs typeface="Roboto"/>
                <a:sym typeface="Roboto"/>
              </a:rPr>
              <a:t>KUB-handledarens olika roller</a:t>
            </a:r>
            <a:endParaRPr/>
          </a:p>
          <a:p>
            <a:pPr marL="228600" lvl="0" indent="-228600" algn="l" rtl="0">
              <a:lnSpc>
                <a:spcPct val="90000"/>
              </a:lnSpc>
              <a:spcBef>
                <a:spcPts val="1000"/>
              </a:spcBef>
              <a:spcAft>
                <a:spcPts val="0"/>
              </a:spcAft>
              <a:buClr>
                <a:schemeClr val="dk1"/>
              </a:buClr>
              <a:buSzPts val="2000"/>
              <a:buChar char="•"/>
            </a:pPr>
            <a:r>
              <a:rPr lang="sv-SE">
                <a:latin typeface="Roboto"/>
                <a:ea typeface="Roboto"/>
                <a:cs typeface="Roboto"/>
                <a:sym typeface="Roboto"/>
              </a:rPr>
              <a:t>Samtalsmetodik</a:t>
            </a:r>
            <a:endParaRPr/>
          </a:p>
          <a:p>
            <a:pPr marL="228600" lvl="0" indent="-228600" algn="l" rtl="0">
              <a:lnSpc>
                <a:spcPct val="90000"/>
              </a:lnSpc>
              <a:spcBef>
                <a:spcPts val="1000"/>
              </a:spcBef>
              <a:spcAft>
                <a:spcPts val="0"/>
              </a:spcAft>
              <a:buClr>
                <a:schemeClr val="dk1"/>
              </a:buClr>
              <a:buSzPts val="2000"/>
              <a:buChar char="•"/>
            </a:pPr>
            <a:r>
              <a:rPr lang="sv-SE"/>
              <a:t>Interkulturell handledning och språk</a:t>
            </a:r>
            <a:endParaRPr/>
          </a:p>
          <a:p>
            <a:pPr marL="228600" lvl="0" indent="-228600" algn="l" rtl="0">
              <a:lnSpc>
                <a:spcPct val="90000"/>
              </a:lnSpc>
              <a:spcBef>
                <a:spcPts val="1000"/>
              </a:spcBef>
              <a:spcAft>
                <a:spcPts val="0"/>
              </a:spcAft>
              <a:buClr>
                <a:srgbClr val="000000"/>
              </a:buClr>
              <a:buSzPts val="2000"/>
              <a:buChar char="•"/>
            </a:pPr>
            <a:r>
              <a:rPr lang="sv-SE">
                <a:solidFill>
                  <a:srgbClr val="000000"/>
                </a:solidFill>
                <a:latin typeface="Roboto"/>
                <a:ea typeface="Roboto"/>
                <a:cs typeface="Roboto"/>
                <a:sym typeface="Roboto"/>
              </a:rPr>
              <a:t>Att skriva KUB-intyg</a:t>
            </a:r>
            <a:endParaRPr/>
          </a:p>
          <a:p>
            <a:pPr marL="0" lvl="0" indent="0" algn="l" rtl="0">
              <a:lnSpc>
                <a:spcPct val="90000"/>
              </a:lnSpc>
              <a:spcBef>
                <a:spcPts val="1000"/>
              </a:spcBef>
              <a:spcAft>
                <a:spcPts val="0"/>
              </a:spcAft>
              <a:buClr>
                <a:schemeClr val="dk1"/>
              </a:buClr>
              <a:buSzPts val="2000"/>
              <a:buNone/>
            </a:pPr>
            <a:endParaRPr>
              <a:highlight>
                <a:srgbClr val="FFFF00"/>
              </a:highlight>
            </a:endParaRPr>
          </a:p>
          <a:p>
            <a:pPr marL="0" lvl="0" indent="0" algn="l" rtl="0">
              <a:lnSpc>
                <a:spcPct val="90000"/>
              </a:lnSpc>
              <a:spcBef>
                <a:spcPts val="1000"/>
              </a:spcBef>
              <a:spcAft>
                <a:spcPts val="0"/>
              </a:spcAft>
              <a:buClr>
                <a:schemeClr val="dk1"/>
              </a:buClr>
              <a:buSzPts val="2000"/>
              <a:buNone/>
            </a:pPr>
            <a:endParaRPr>
              <a:highlight>
                <a:srgbClr val="FFFF00"/>
              </a:highlight>
            </a:endParaRPr>
          </a:p>
          <a:p>
            <a:pPr marL="0" lvl="0" indent="0" algn="l" rtl="0">
              <a:lnSpc>
                <a:spcPct val="90000"/>
              </a:lnSpc>
              <a:spcBef>
                <a:spcPts val="1000"/>
              </a:spcBef>
              <a:spcAft>
                <a:spcPts val="0"/>
              </a:spcAft>
              <a:buClr>
                <a:schemeClr val="dk1"/>
              </a:buClr>
              <a:buSzPts val="2000"/>
              <a:buNone/>
            </a:pPr>
            <a:endParaRPr/>
          </a:p>
        </p:txBody>
      </p:sp>
      <p:pic>
        <p:nvPicPr>
          <p:cNvPr id="1061" name="Google Shape;1061;p39"/>
          <p:cNvPicPr preferRelativeResize="0"/>
          <p:nvPr/>
        </p:nvPicPr>
        <p:blipFill rotWithShape="1">
          <a:blip r:embed="rId3">
            <a:alphaModFix/>
          </a:blip>
          <a:srcRect/>
          <a:stretch/>
        </p:blipFill>
        <p:spPr>
          <a:xfrm>
            <a:off x="107506" y="94636"/>
            <a:ext cx="758835" cy="8670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665" name="Google Shape;665;p4"/>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40"/>
          <p:cNvPicPr preferRelativeResize="0"/>
          <p:nvPr/>
        </p:nvPicPr>
        <p:blipFill rotWithShape="1">
          <a:blip r:embed="rId3">
            <a:alphaModFix/>
          </a:blip>
          <a:srcRect/>
          <a:stretch/>
        </p:blipFill>
        <p:spPr>
          <a:xfrm>
            <a:off x="107504" y="94634"/>
            <a:ext cx="758835" cy="867005"/>
          </a:xfrm>
          <a:prstGeom prst="rect">
            <a:avLst/>
          </a:prstGeom>
          <a:noFill/>
          <a:ln>
            <a:noFill/>
          </a:ln>
        </p:spPr>
      </p:pic>
      <p:pic>
        <p:nvPicPr>
          <p:cNvPr id="1068" name="Google Shape;1068;p40"/>
          <p:cNvPicPr preferRelativeResize="0"/>
          <p:nvPr/>
        </p:nvPicPr>
        <p:blipFill rotWithShape="1">
          <a:blip r:embed="rId4">
            <a:alphaModFix/>
          </a:blip>
          <a:srcRect/>
          <a:stretch/>
        </p:blipFill>
        <p:spPr>
          <a:xfrm>
            <a:off x="6565846" y="1168280"/>
            <a:ext cx="1660250" cy="1168881"/>
          </a:xfrm>
          <a:prstGeom prst="rect">
            <a:avLst/>
          </a:prstGeom>
          <a:noFill/>
          <a:ln>
            <a:noFill/>
          </a:ln>
        </p:spPr>
      </p:pic>
      <p:pic>
        <p:nvPicPr>
          <p:cNvPr id="1069" name="Google Shape;1069;p40"/>
          <p:cNvPicPr preferRelativeResize="0"/>
          <p:nvPr/>
        </p:nvPicPr>
        <p:blipFill rotWithShape="1">
          <a:blip r:embed="rId4">
            <a:alphaModFix/>
          </a:blip>
          <a:srcRect/>
          <a:stretch/>
        </p:blipFill>
        <p:spPr>
          <a:xfrm>
            <a:off x="4989166" y="2598294"/>
            <a:ext cx="1660250" cy="1168881"/>
          </a:xfrm>
          <a:prstGeom prst="rect">
            <a:avLst/>
          </a:prstGeom>
          <a:noFill/>
          <a:ln>
            <a:noFill/>
          </a:ln>
        </p:spPr>
      </p:pic>
      <p:grpSp>
        <p:nvGrpSpPr>
          <p:cNvPr id="1070" name="Google Shape;1070;p40"/>
          <p:cNvGrpSpPr/>
          <p:nvPr/>
        </p:nvGrpSpPr>
        <p:grpSpPr>
          <a:xfrm>
            <a:off x="1616594" y="5284506"/>
            <a:ext cx="1694524" cy="1287147"/>
            <a:chOff x="626794" y="5384986"/>
            <a:chExt cx="1694524" cy="1287147"/>
          </a:xfrm>
        </p:grpSpPr>
        <p:pic>
          <p:nvPicPr>
            <p:cNvPr id="1071" name="Google Shape;1071;p40"/>
            <p:cNvPicPr preferRelativeResize="0"/>
            <p:nvPr/>
          </p:nvPicPr>
          <p:blipFill rotWithShape="1">
            <a:blip r:embed="rId5">
              <a:alphaModFix/>
            </a:blip>
            <a:srcRect/>
            <a:stretch/>
          </p:blipFill>
          <p:spPr>
            <a:xfrm>
              <a:off x="626794" y="5464961"/>
              <a:ext cx="1694524" cy="1207172"/>
            </a:xfrm>
            <a:prstGeom prst="rect">
              <a:avLst/>
            </a:prstGeom>
            <a:noFill/>
            <a:ln>
              <a:noFill/>
            </a:ln>
          </p:spPr>
        </p:pic>
        <p:sp>
          <p:nvSpPr>
            <p:cNvPr id="1072" name="Google Shape;1072;p40"/>
            <p:cNvSpPr txBox="1"/>
            <p:nvPr/>
          </p:nvSpPr>
          <p:spPr>
            <a:xfrm>
              <a:off x="863882" y="5384986"/>
              <a:ext cx="71686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sv-SE" sz="1000" b="0" i="0" u="none" strike="noStrike" cap="none">
                  <a:solidFill>
                    <a:srgbClr val="000000"/>
                  </a:solidFill>
                  <a:latin typeface="Calibri"/>
                  <a:ea typeface="Calibri"/>
                  <a:cs typeface="Calibri"/>
                  <a:sym typeface="Calibri"/>
                </a:rPr>
                <a:t>Instruktör</a:t>
              </a:r>
              <a:endParaRPr/>
            </a:p>
          </p:txBody>
        </p:sp>
      </p:grpSp>
      <p:sp>
        <p:nvSpPr>
          <p:cNvPr id="1073" name="Google Shape;1073;p40"/>
          <p:cNvSpPr/>
          <p:nvPr/>
        </p:nvSpPr>
        <p:spPr>
          <a:xfrm>
            <a:off x="1994997" y="5456997"/>
            <a:ext cx="348586" cy="1037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4" name="Google Shape;1074;p40"/>
          <p:cNvSpPr/>
          <p:nvPr/>
        </p:nvSpPr>
        <p:spPr>
          <a:xfrm>
            <a:off x="3473531" y="4095783"/>
            <a:ext cx="348586" cy="1037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5" name="Google Shape;1075;p40"/>
          <p:cNvSpPr/>
          <p:nvPr/>
        </p:nvSpPr>
        <p:spPr>
          <a:xfrm>
            <a:off x="5008954" y="2765499"/>
            <a:ext cx="348586" cy="1037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6" name="Google Shape;1076;p40"/>
          <p:cNvSpPr/>
          <p:nvPr/>
        </p:nvSpPr>
        <p:spPr>
          <a:xfrm>
            <a:off x="6681396" y="1473315"/>
            <a:ext cx="348586" cy="1037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77" name="Google Shape;1077;p40"/>
          <p:cNvGrpSpPr/>
          <p:nvPr/>
        </p:nvGrpSpPr>
        <p:grpSpPr>
          <a:xfrm>
            <a:off x="3142493" y="3904584"/>
            <a:ext cx="1741285" cy="1224740"/>
            <a:chOff x="2152693" y="4005064"/>
            <a:chExt cx="1741285" cy="1224740"/>
          </a:xfrm>
        </p:grpSpPr>
        <p:pic>
          <p:nvPicPr>
            <p:cNvPr id="1078" name="Google Shape;1078;p40"/>
            <p:cNvPicPr preferRelativeResize="0"/>
            <p:nvPr/>
          </p:nvPicPr>
          <p:blipFill rotWithShape="1">
            <a:blip r:embed="rId6">
              <a:alphaModFix/>
            </a:blip>
            <a:srcRect/>
            <a:stretch/>
          </p:blipFill>
          <p:spPr>
            <a:xfrm>
              <a:off x="2152693" y="4068541"/>
              <a:ext cx="1741285" cy="1161263"/>
            </a:xfrm>
            <a:prstGeom prst="rect">
              <a:avLst/>
            </a:prstGeom>
            <a:noFill/>
            <a:ln>
              <a:noFill/>
            </a:ln>
          </p:spPr>
        </p:pic>
        <p:sp>
          <p:nvSpPr>
            <p:cNvPr id="1079" name="Google Shape;1079;p40"/>
            <p:cNvSpPr txBox="1"/>
            <p:nvPr/>
          </p:nvSpPr>
          <p:spPr>
            <a:xfrm>
              <a:off x="2498261" y="4005064"/>
              <a:ext cx="543174"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sv-SE" sz="1000" b="0" i="0" u="none" strike="noStrike" cap="none">
                  <a:solidFill>
                    <a:srgbClr val="000000"/>
                  </a:solidFill>
                  <a:latin typeface="Calibri"/>
                  <a:ea typeface="Calibri"/>
                  <a:cs typeface="Calibri"/>
                  <a:sym typeface="Calibri"/>
                </a:rPr>
                <a:t>Coach</a:t>
              </a:r>
              <a:endParaRPr/>
            </a:p>
          </p:txBody>
        </p:sp>
      </p:grpSp>
      <p:sp>
        <p:nvSpPr>
          <p:cNvPr id="1080" name="Google Shape;1080;p40"/>
          <p:cNvSpPr txBox="1"/>
          <p:nvPr/>
        </p:nvSpPr>
        <p:spPr>
          <a:xfrm>
            <a:off x="6521573" y="1330865"/>
            <a:ext cx="588623"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sv-SE" sz="1000" b="0" i="0" u="none" strike="noStrike" cap="none">
                <a:solidFill>
                  <a:srgbClr val="000000"/>
                </a:solidFill>
                <a:latin typeface="Calibri"/>
                <a:ea typeface="Calibri"/>
                <a:cs typeface="Calibri"/>
                <a:sym typeface="Calibri"/>
              </a:rPr>
              <a:t>Mentor</a:t>
            </a:r>
            <a:endParaRPr/>
          </a:p>
        </p:txBody>
      </p:sp>
      <p:sp>
        <p:nvSpPr>
          <p:cNvPr id="1081" name="Google Shape;1081;p40"/>
          <p:cNvSpPr txBox="1"/>
          <p:nvPr/>
        </p:nvSpPr>
        <p:spPr>
          <a:xfrm>
            <a:off x="4913728" y="2464424"/>
            <a:ext cx="503664"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sv-SE" sz="1000" b="0" i="0" u="none" strike="noStrike" cap="none">
                <a:solidFill>
                  <a:srgbClr val="000000"/>
                </a:solidFill>
                <a:latin typeface="Calibri"/>
                <a:ea typeface="Calibri"/>
                <a:cs typeface="Calibri"/>
                <a:sym typeface="Calibri"/>
              </a:rPr>
              <a:t>Coach</a:t>
            </a:r>
            <a:endParaRPr/>
          </a:p>
        </p:txBody>
      </p:sp>
      <p:sp>
        <p:nvSpPr>
          <p:cNvPr id="1082" name="Google Shape;1082;p40"/>
          <p:cNvSpPr txBox="1"/>
          <p:nvPr/>
        </p:nvSpPr>
        <p:spPr>
          <a:xfrm>
            <a:off x="4913728" y="2634979"/>
            <a:ext cx="588623"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sv-SE" sz="1000" b="0" i="0" u="none" strike="noStrike" cap="none">
                <a:solidFill>
                  <a:srgbClr val="000000"/>
                </a:solidFill>
                <a:latin typeface="Calibri"/>
                <a:ea typeface="Calibri"/>
                <a:cs typeface="Calibri"/>
                <a:sym typeface="Calibri"/>
              </a:rPr>
              <a:t>Mentor</a:t>
            </a:r>
            <a:endParaRPr/>
          </a:p>
        </p:txBody>
      </p:sp>
      <p:sp>
        <p:nvSpPr>
          <p:cNvPr id="1083" name="Google Shape;1083;p40"/>
          <p:cNvSpPr/>
          <p:nvPr/>
        </p:nvSpPr>
        <p:spPr>
          <a:xfrm>
            <a:off x="6312477" y="5688280"/>
            <a:ext cx="1847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84" name="Google Shape;1084;p40"/>
          <p:cNvSpPr/>
          <p:nvPr/>
        </p:nvSpPr>
        <p:spPr>
          <a:xfrm>
            <a:off x="8243730" y="3862820"/>
            <a:ext cx="1847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085" name="Google Shape;1085;p40"/>
          <p:cNvPicPr preferRelativeResize="0"/>
          <p:nvPr/>
        </p:nvPicPr>
        <p:blipFill rotWithShape="1">
          <a:blip r:embed="rId4">
            <a:alphaModFix/>
          </a:blip>
          <a:srcRect l="3977" t="34303" r="75072" b="27607"/>
          <a:stretch/>
        </p:blipFill>
        <p:spPr>
          <a:xfrm>
            <a:off x="5030941" y="2889010"/>
            <a:ext cx="504218" cy="645388"/>
          </a:xfrm>
          <a:prstGeom prst="rect">
            <a:avLst/>
          </a:prstGeom>
          <a:noFill/>
          <a:ln>
            <a:noFill/>
          </a:ln>
        </p:spPr>
      </p:pic>
      <p:sp>
        <p:nvSpPr>
          <p:cNvPr id="1086" name="Google Shape;1086;p40"/>
          <p:cNvSpPr txBox="1">
            <a:spLocks noGrp="1"/>
          </p:cNvSpPr>
          <p:nvPr>
            <p:ph type="title"/>
          </p:nvPr>
        </p:nvSpPr>
        <p:spPr>
          <a:xfrm>
            <a:off x="838200" y="365125"/>
            <a:ext cx="10515600" cy="6619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Arbetsuppgifter- graden av självständighet </a:t>
            </a:r>
            <a:endParaRPr/>
          </a:p>
        </p:txBody>
      </p:sp>
      <p:sp>
        <p:nvSpPr>
          <p:cNvPr id="1087" name="Google Shape;1087;p40"/>
          <p:cNvSpPr/>
          <p:nvPr/>
        </p:nvSpPr>
        <p:spPr>
          <a:xfrm>
            <a:off x="6449285" y="3896659"/>
            <a:ext cx="1296000" cy="1296000"/>
          </a:xfrm>
          <a:prstGeom prst="roundRect">
            <a:avLst>
              <a:gd name="adj" fmla="val 16667"/>
            </a:avLst>
          </a:prstGeom>
          <a:solidFill>
            <a:srgbClr val="B3C6E7"/>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088" name="Google Shape;1088;p40"/>
          <p:cNvSpPr/>
          <p:nvPr/>
        </p:nvSpPr>
        <p:spPr>
          <a:xfrm>
            <a:off x="7934074" y="2445221"/>
            <a:ext cx="1296000" cy="1296000"/>
          </a:xfrm>
          <a:prstGeom prst="roundRect">
            <a:avLst>
              <a:gd name="adj" fmla="val 16667"/>
            </a:avLst>
          </a:prstGeom>
          <a:solidFill>
            <a:srgbClr val="8DA9DB"/>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089" name="Google Shape;1089;p40"/>
          <p:cNvSpPr/>
          <p:nvPr/>
        </p:nvSpPr>
        <p:spPr>
          <a:xfrm>
            <a:off x="7934074" y="3896659"/>
            <a:ext cx="1296000" cy="1296000"/>
          </a:xfrm>
          <a:prstGeom prst="roundRect">
            <a:avLst>
              <a:gd name="adj" fmla="val 16667"/>
            </a:avLst>
          </a:prstGeom>
          <a:solidFill>
            <a:srgbClr val="B3C6E7"/>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090" name="Google Shape;1090;p40"/>
          <p:cNvSpPr/>
          <p:nvPr/>
        </p:nvSpPr>
        <p:spPr>
          <a:xfrm>
            <a:off x="6449285" y="5341912"/>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091" name="Google Shape;1091;p40"/>
          <p:cNvSpPr/>
          <p:nvPr/>
        </p:nvSpPr>
        <p:spPr>
          <a:xfrm>
            <a:off x="7934074" y="5314763"/>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092" name="Google Shape;1092;p40"/>
          <p:cNvSpPr/>
          <p:nvPr/>
        </p:nvSpPr>
        <p:spPr>
          <a:xfrm>
            <a:off x="4964496" y="5341912"/>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093" name="Google Shape;1093;p40"/>
          <p:cNvSpPr/>
          <p:nvPr/>
        </p:nvSpPr>
        <p:spPr>
          <a:xfrm>
            <a:off x="7934074" y="993783"/>
            <a:ext cx="1296000" cy="1296000"/>
          </a:xfrm>
          <a:prstGeom prst="roundRect">
            <a:avLst>
              <a:gd name="adj" fmla="val 16667"/>
            </a:avLst>
          </a:prstGeom>
          <a:solidFill>
            <a:srgbClr val="2F5496"/>
          </a:solidFill>
          <a:ln w="19050" cap="flat" cmpd="sng">
            <a:solidFill>
              <a:srgbClr val="2F5496"/>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sv-SE" sz="1400" b="0" i="0" u="none" strike="noStrike" cap="none">
                <a:solidFill>
                  <a:srgbClr val="FFFFFF"/>
                </a:solidFill>
                <a:latin typeface="Calibri"/>
                <a:ea typeface="Calibri"/>
                <a:cs typeface="Calibri"/>
                <a:sym typeface="Calibri"/>
              </a:rPr>
              <a:t>Utför arbetsuppgiften självständigt och förstår helheten</a:t>
            </a:r>
            <a:endParaRPr/>
          </a:p>
        </p:txBody>
      </p:sp>
      <p:sp>
        <p:nvSpPr>
          <p:cNvPr id="1094" name="Google Shape;1094;p40"/>
          <p:cNvSpPr/>
          <p:nvPr/>
        </p:nvSpPr>
        <p:spPr>
          <a:xfrm>
            <a:off x="6462196" y="2464424"/>
            <a:ext cx="1296000" cy="1296000"/>
          </a:xfrm>
          <a:prstGeom prst="roundRect">
            <a:avLst>
              <a:gd name="adj" fmla="val 16667"/>
            </a:avLst>
          </a:prstGeom>
          <a:solidFill>
            <a:srgbClr val="8DA9DB"/>
          </a:solidFill>
          <a:ln w="19050" cap="flat" cmpd="sng">
            <a:solidFill>
              <a:srgbClr val="2F5496"/>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sv-SE" sz="1400" b="0" i="0" u="none" strike="noStrike" cap="none">
                <a:solidFill>
                  <a:srgbClr val="FFFFFF"/>
                </a:solidFill>
                <a:latin typeface="Calibri"/>
                <a:ea typeface="Calibri"/>
                <a:cs typeface="Calibri"/>
                <a:sym typeface="Calibri"/>
              </a:rPr>
              <a:t>Utför arbetsuppgiften självständigt</a:t>
            </a:r>
            <a:endParaRPr/>
          </a:p>
        </p:txBody>
      </p:sp>
      <p:sp>
        <p:nvSpPr>
          <p:cNvPr id="1095" name="Google Shape;1095;p40"/>
          <p:cNvSpPr/>
          <p:nvPr/>
        </p:nvSpPr>
        <p:spPr>
          <a:xfrm>
            <a:off x="4964496" y="3869536"/>
            <a:ext cx="1296000" cy="1296000"/>
          </a:xfrm>
          <a:prstGeom prst="roundRect">
            <a:avLst>
              <a:gd name="adj" fmla="val 16667"/>
            </a:avLst>
          </a:prstGeom>
          <a:solidFill>
            <a:srgbClr val="B3C6E7"/>
          </a:solidFill>
          <a:ln w="19050" cap="flat" cmpd="sng">
            <a:solidFill>
              <a:srgbClr val="2F5496"/>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sv-SE" sz="1400" b="0" i="0" u="none" strike="noStrike" cap="none">
                <a:solidFill>
                  <a:srgbClr val="000000"/>
                </a:solidFill>
                <a:latin typeface="Calibri"/>
                <a:ea typeface="Calibri"/>
                <a:cs typeface="Calibri"/>
                <a:sym typeface="Calibri"/>
              </a:rPr>
              <a:t>Utför arbetsuppgiften med visst stöd</a:t>
            </a:r>
            <a:endParaRPr/>
          </a:p>
        </p:txBody>
      </p:sp>
      <p:sp>
        <p:nvSpPr>
          <p:cNvPr id="1096" name="Google Shape;1096;p40"/>
          <p:cNvSpPr/>
          <p:nvPr/>
        </p:nvSpPr>
        <p:spPr>
          <a:xfrm>
            <a:off x="3531688" y="5341912"/>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sv-SE" sz="1400" b="0" i="0" u="none" strike="noStrike" cap="none">
                <a:solidFill>
                  <a:srgbClr val="000000"/>
                </a:solidFill>
                <a:latin typeface="Calibri"/>
                <a:ea typeface="Calibri"/>
                <a:cs typeface="Calibri"/>
                <a:sym typeface="Calibri"/>
              </a:rPr>
              <a:t>Utför arbetsuppgiften med stöd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41"/>
          <p:cNvSpPr/>
          <p:nvPr/>
        </p:nvSpPr>
        <p:spPr>
          <a:xfrm>
            <a:off x="1184763" y="1491343"/>
            <a:ext cx="3314905" cy="2907960"/>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2" name="Google Shape;1102;p41"/>
          <p:cNvSpPr/>
          <p:nvPr/>
        </p:nvSpPr>
        <p:spPr>
          <a:xfrm>
            <a:off x="5314009" y="1360623"/>
            <a:ext cx="5693228" cy="2645228"/>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3" name="Google Shape;1103;p41"/>
          <p:cNvSpPr txBox="1"/>
          <p:nvPr/>
        </p:nvSpPr>
        <p:spPr>
          <a:xfrm>
            <a:off x="5519056" y="2072237"/>
            <a:ext cx="569322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Hur lär man sig ett nytt språk som vuxen?</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04" name="Google Shape;1104;p41"/>
          <p:cNvSpPr/>
          <p:nvPr/>
        </p:nvSpPr>
        <p:spPr>
          <a:xfrm>
            <a:off x="1448966" y="1883494"/>
            <a:ext cx="2786497"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sv-SE" sz="3600" b="1" i="0" u="none" strike="noStrike" cap="none">
                <a:solidFill>
                  <a:srgbClr val="000000"/>
                </a:solidFill>
                <a:latin typeface="Calibri"/>
                <a:ea typeface="Calibri"/>
                <a:cs typeface="Calibri"/>
                <a:sym typeface="Calibri"/>
              </a:rPr>
              <a:t>7</a:t>
            </a:r>
            <a:r>
              <a:rPr lang="sv-SE" sz="3600" b="0" i="0" u="none" strike="noStrike" cap="none">
                <a:solidFill>
                  <a:srgbClr val="000000"/>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framgångsfaktorer för en bra och effektiv språkinlärning</a:t>
            </a:r>
            <a:endParaRPr/>
          </a:p>
        </p:txBody>
      </p:sp>
      <p:sp>
        <p:nvSpPr>
          <p:cNvPr id="1105" name="Google Shape;1105;p41"/>
          <p:cNvSpPr/>
          <p:nvPr/>
        </p:nvSpPr>
        <p:spPr>
          <a:xfrm>
            <a:off x="3992585" y="4005851"/>
            <a:ext cx="2642847" cy="2481171"/>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6" name="Google Shape;1106;p41"/>
          <p:cNvSpPr/>
          <p:nvPr/>
        </p:nvSpPr>
        <p:spPr>
          <a:xfrm>
            <a:off x="4076105" y="4724473"/>
            <a:ext cx="25397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Språk och identitet</a:t>
            </a:r>
            <a:endParaRPr/>
          </a:p>
        </p:txBody>
      </p:sp>
      <p:pic>
        <p:nvPicPr>
          <p:cNvPr id="1107" name="Google Shape;1107;p41"/>
          <p:cNvPicPr preferRelativeResize="0"/>
          <p:nvPr/>
        </p:nvPicPr>
        <p:blipFill rotWithShape="1">
          <a:blip r:embed="rId3">
            <a:alphaModFix/>
          </a:blip>
          <a:srcRect/>
          <a:stretch/>
        </p:blipFill>
        <p:spPr>
          <a:xfrm>
            <a:off x="107504" y="94634"/>
            <a:ext cx="758835" cy="867005"/>
          </a:xfrm>
          <a:prstGeom prst="rect">
            <a:avLst/>
          </a:prstGeom>
          <a:noFill/>
          <a:ln>
            <a:noFill/>
          </a:ln>
        </p:spPr>
      </p:pic>
      <p:pic>
        <p:nvPicPr>
          <p:cNvPr id="1108" name="Google Shape;1108;p41"/>
          <p:cNvPicPr preferRelativeResize="0"/>
          <p:nvPr/>
        </p:nvPicPr>
        <p:blipFill rotWithShape="1">
          <a:blip r:embed="rId4">
            <a:alphaModFix/>
          </a:blip>
          <a:srcRect/>
          <a:stretch/>
        </p:blipFill>
        <p:spPr>
          <a:xfrm>
            <a:off x="6879360" y="2536280"/>
            <a:ext cx="2538561" cy="1395918"/>
          </a:xfrm>
          <a:prstGeom prst="rect">
            <a:avLst/>
          </a:prstGeom>
          <a:noFill/>
          <a:ln>
            <a:noFill/>
          </a:ln>
        </p:spPr>
      </p:pic>
      <p:pic>
        <p:nvPicPr>
          <p:cNvPr id="1109" name="Google Shape;1109;p41"/>
          <p:cNvPicPr preferRelativeResize="0"/>
          <p:nvPr/>
        </p:nvPicPr>
        <p:blipFill rotWithShape="1">
          <a:blip r:embed="rId5">
            <a:alphaModFix/>
          </a:blip>
          <a:srcRect/>
          <a:stretch/>
        </p:blipFill>
        <p:spPr>
          <a:xfrm>
            <a:off x="4872444" y="5196263"/>
            <a:ext cx="1111704" cy="973786"/>
          </a:xfrm>
          <a:prstGeom prst="rect">
            <a:avLst/>
          </a:prstGeom>
          <a:noFill/>
          <a:ln>
            <a:noFill/>
          </a:ln>
        </p:spPr>
      </p:pic>
      <p:sp>
        <p:nvSpPr>
          <p:cNvPr id="1110" name="Google Shape;1110;p41"/>
          <p:cNvSpPr/>
          <p:nvPr/>
        </p:nvSpPr>
        <p:spPr>
          <a:xfrm>
            <a:off x="1184763" y="447729"/>
            <a:ext cx="968828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Calibri"/>
              <a:buNone/>
            </a:pPr>
            <a:r>
              <a:rPr lang="sv-SE" sz="3200" b="0" i="0" u="none" strike="noStrike" cap="none">
                <a:solidFill>
                  <a:srgbClr val="0070C0"/>
                </a:solidFill>
                <a:latin typeface="Calibri"/>
                <a:ea typeface="Calibri"/>
                <a:cs typeface="Calibri"/>
                <a:sym typeface="Calibri"/>
              </a:rPr>
              <a:t>Extra modul: Interkulturell handledning med fokus på språkinlärning</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pic>
        <p:nvPicPr>
          <p:cNvPr id="1115" name="Google Shape;1115;p42"/>
          <p:cNvPicPr preferRelativeResize="0"/>
          <p:nvPr/>
        </p:nvPicPr>
        <p:blipFill rotWithShape="1">
          <a:blip r:embed="rId3">
            <a:alphaModFix/>
          </a:blip>
          <a:srcRect/>
          <a:stretch/>
        </p:blipFill>
        <p:spPr>
          <a:xfrm>
            <a:off x="107506" y="94636"/>
            <a:ext cx="758835" cy="867005"/>
          </a:xfrm>
          <a:prstGeom prst="rect">
            <a:avLst/>
          </a:prstGeom>
          <a:noFill/>
          <a:ln>
            <a:noFill/>
          </a:ln>
        </p:spPr>
      </p:pic>
      <p:pic>
        <p:nvPicPr>
          <p:cNvPr id="1116" name="Google Shape;1116;p42"/>
          <p:cNvPicPr preferRelativeResize="0"/>
          <p:nvPr/>
        </p:nvPicPr>
        <p:blipFill rotWithShape="1">
          <a:blip r:embed="rId4">
            <a:alphaModFix/>
          </a:blip>
          <a:srcRect/>
          <a:stretch/>
        </p:blipFill>
        <p:spPr>
          <a:xfrm>
            <a:off x="1265253" y="230819"/>
            <a:ext cx="4425333" cy="6234949"/>
          </a:xfrm>
          <a:prstGeom prst="rect">
            <a:avLst/>
          </a:prstGeom>
          <a:noFill/>
          <a:ln>
            <a:noFill/>
          </a:ln>
        </p:spPr>
      </p:pic>
      <p:pic>
        <p:nvPicPr>
          <p:cNvPr id="1117" name="Google Shape;1117;p42"/>
          <p:cNvPicPr preferRelativeResize="0"/>
          <p:nvPr/>
        </p:nvPicPr>
        <p:blipFill rotWithShape="1">
          <a:blip r:embed="rId5">
            <a:alphaModFix/>
          </a:blip>
          <a:srcRect/>
          <a:stretch/>
        </p:blipFill>
        <p:spPr>
          <a:xfrm>
            <a:off x="6327538" y="230819"/>
            <a:ext cx="4437816" cy="62349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3"/>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Varför KUB- modellen?</a:t>
            </a:r>
            <a:endParaRPr/>
          </a:p>
        </p:txBody>
      </p:sp>
      <p:sp>
        <p:nvSpPr>
          <p:cNvPr id="1124" name="Google Shape;1124;p43"/>
          <p:cNvSpPr txBox="1">
            <a:spLocks noGrp="1"/>
          </p:cNvSpPr>
          <p:nvPr>
            <p:ph type="body" idx="1"/>
          </p:nvPr>
        </p:nvSpPr>
        <p:spPr>
          <a:xfrm>
            <a:off x="838200" y="2091296"/>
            <a:ext cx="10515600" cy="34750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sv-SE">
                <a:solidFill>
                  <a:srgbClr val="000000"/>
                </a:solidFill>
                <a:latin typeface="Roboto"/>
                <a:ea typeface="Roboto"/>
                <a:cs typeface="Roboto"/>
                <a:sym typeface="Roboto"/>
              </a:rPr>
              <a:t>KUB-modellen erbjuder en strukturerad process för lärande och utveckling under handledning.</a:t>
            </a:r>
            <a:endParaRPr/>
          </a:p>
          <a:p>
            <a:pPr marL="0" lvl="0" indent="0" algn="l" rtl="0">
              <a:lnSpc>
                <a:spcPct val="100000"/>
              </a:lnSpc>
              <a:spcBef>
                <a:spcPts val="0"/>
              </a:spcBef>
              <a:spcAft>
                <a:spcPts val="0"/>
              </a:spcAft>
              <a:buClr>
                <a:schemeClr val="dk1"/>
              </a:buClr>
              <a:buSzPts val="2000"/>
              <a:buNone/>
            </a:pPr>
            <a:endParaRPr>
              <a:solidFill>
                <a:srgbClr val="000000"/>
              </a:solidFill>
              <a:latin typeface="Roboto"/>
              <a:ea typeface="Roboto"/>
              <a:cs typeface="Roboto"/>
              <a:sym typeface="Roboto"/>
            </a:endParaRPr>
          </a:p>
          <a:p>
            <a:pPr marL="285750" lvl="0" indent="-158750" algn="l" rtl="0">
              <a:lnSpc>
                <a:spcPct val="100000"/>
              </a:lnSpc>
              <a:spcBef>
                <a:spcPts val="0"/>
              </a:spcBef>
              <a:spcAft>
                <a:spcPts val="0"/>
              </a:spcAft>
              <a:buClr>
                <a:schemeClr val="dk1"/>
              </a:buClr>
              <a:buSzPts val="2000"/>
              <a:buNone/>
            </a:pPr>
            <a:endParaRPr/>
          </a:p>
          <a:p>
            <a:pPr marL="285750" lvl="0" indent="-158750" algn="l" rtl="0">
              <a:lnSpc>
                <a:spcPct val="100000"/>
              </a:lnSpc>
              <a:spcBef>
                <a:spcPts val="0"/>
              </a:spcBef>
              <a:spcAft>
                <a:spcPts val="0"/>
              </a:spcAft>
              <a:buClr>
                <a:schemeClr val="dk1"/>
              </a:buClr>
              <a:buSzPts val="2000"/>
              <a:buNone/>
            </a:pPr>
            <a:endParaRPr/>
          </a:p>
        </p:txBody>
      </p:sp>
      <p:sp>
        <p:nvSpPr>
          <p:cNvPr id="1125" name="Google Shape;1125;p43"/>
          <p:cNvSpPr/>
          <p:nvPr/>
        </p:nvSpPr>
        <p:spPr>
          <a:xfrm>
            <a:off x="2667007" y="3651915"/>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sv-SE" sz="1600" b="0" i="0" u="none" strike="noStrike" cap="none">
                <a:solidFill>
                  <a:srgbClr val="000000"/>
                </a:solidFill>
                <a:latin typeface="Calibri"/>
                <a:ea typeface="Calibri"/>
                <a:cs typeface="Calibri"/>
                <a:sym typeface="Calibri"/>
              </a:rPr>
              <a:t>Handledare</a:t>
            </a:r>
            <a:endParaRPr/>
          </a:p>
        </p:txBody>
      </p:sp>
      <p:sp>
        <p:nvSpPr>
          <p:cNvPr id="1126" name="Google Shape;1126;p43"/>
          <p:cNvSpPr/>
          <p:nvPr/>
        </p:nvSpPr>
        <p:spPr>
          <a:xfrm>
            <a:off x="5215649" y="3651917"/>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sv-SE" sz="1600" b="0" i="0" u="none" strike="noStrike" cap="none">
                <a:solidFill>
                  <a:srgbClr val="000000"/>
                </a:solidFill>
                <a:latin typeface="Calibri"/>
                <a:ea typeface="Calibri"/>
                <a:cs typeface="Calibri"/>
                <a:sym typeface="Calibri"/>
              </a:rPr>
              <a:t>Deltagare</a:t>
            </a:r>
            <a:endParaRPr/>
          </a:p>
        </p:txBody>
      </p:sp>
      <p:sp>
        <p:nvSpPr>
          <p:cNvPr id="1127" name="Google Shape;1127;p43"/>
          <p:cNvSpPr/>
          <p:nvPr/>
        </p:nvSpPr>
        <p:spPr>
          <a:xfrm>
            <a:off x="7764290" y="3651916"/>
            <a:ext cx="1296000" cy="1296000"/>
          </a:xfrm>
          <a:prstGeom prst="roundRect">
            <a:avLst>
              <a:gd name="adj" fmla="val 16667"/>
            </a:avLst>
          </a:prstGeom>
          <a:solidFill>
            <a:srgbClr val="D8E2F3"/>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sv-SE" sz="1600" b="0" i="0" u="none" strike="noStrike" cap="none">
                <a:solidFill>
                  <a:srgbClr val="000000"/>
                </a:solidFill>
                <a:latin typeface="Calibri"/>
                <a:ea typeface="Calibri"/>
                <a:cs typeface="Calibri"/>
                <a:sym typeface="Calibri"/>
              </a:rPr>
              <a:t>Verksamhet</a:t>
            </a:r>
            <a:endParaRPr/>
          </a:p>
        </p:txBody>
      </p:sp>
      <p:sp>
        <p:nvSpPr>
          <p:cNvPr id="1128" name="Google Shape;1128;p43"/>
          <p:cNvSpPr/>
          <p:nvPr/>
        </p:nvSpPr>
        <p:spPr>
          <a:xfrm>
            <a:off x="228069" y="83523"/>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descr="Nätverk"/>
          <p:cNvSpPr/>
          <p:nvPr/>
        </p:nvSpPr>
        <p:spPr>
          <a:xfrm>
            <a:off x="630257" y="485711"/>
            <a:ext cx="1082812" cy="1082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44"/>
          <p:cNvSpPr txBox="1">
            <a:spLocks noGrp="1"/>
          </p:cNvSpPr>
          <p:nvPr>
            <p:ph type="title"/>
          </p:nvPr>
        </p:nvSpPr>
        <p:spPr>
          <a:xfrm>
            <a:off x="838200" y="365125"/>
            <a:ext cx="10515600" cy="661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sv-SE" sz="3200"/>
              <a:t>Metodträffar</a:t>
            </a:r>
            <a:endParaRPr/>
          </a:p>
        </p:txBody>
      </p:sp>
      <p:sp>
        <p:nvSpPr>
          <p:cNvPr id="1136" name="Google Shape;1136;p44"/>
          <p:cNvSpPr txBox="1">
            <a:spLocks noGrp="1"/>
          </p:cNvSpPr>
          <p:nvPr>
            <p:ph type="body" idx="1"/>
          </p:nvPr>
        </p:nvSpPr>
        <p:spPr>
          <a:xfrm>
            <a:off x="838200" y="2091296"/>
            <a:ext cx="10515600" cy="3475038"/>
          </a:xfrm>
          <a:prstGeom prst="rect">
            <a:avLst/>
          </a:prstGeom>
          <a:noFill/>
          <a:ln>
            <a:noFill/>
          </a:ln>
        </p:spPr>
        <p:txBody>
          <a:bodyPr spcFirstLastPara="1" wrap="square" lIns="91425" tIns="45700" rIns="91425" bIns="45700" anchor="t" anchorCtr="0">
            <a:normAutofit/>
          </a:bodyPr>
          <a:lstStyle/>
          <a:p>
            <a:pPr marL="228600" lvl="0" indent="-228600" algn="l" rtl="0">
              <a:lnSpc>
                <a:spcPct val="107000"/>
              </a:lnSpc>
              <a:spcBef>
                <a:spcPts val="0"/>
              </a:spcBef>
              <a:spcAft>
                <a:spcPts val="0"/>
              </a:spcAft>
              <a:buClr>
                <a:schemeClr val="dk1"/>
              </a:buClr>
              <a:buSzPts val="2000"/>
              <a:buChar char="•"/>
            </a:pPr>
            <a:r>
              <a:rPr lang="sv-SE" sz="2000">
                <a:latin typeface="Calibri"/>
                <a:ea typeface="Calibri"/>
                <a:cs typeface="Calibri"/>
                <a:sym typeface="Calibri"/>
              </a:rPr>
              <a:t>Runda- praktisk erfarenhet eller exempel då ni använt KUB- modellen i ert arbete sedan vi sågs sist.</a:t>
            </a:r>
            <a:endParaRPr sz="2000">
              <a:latin typeface="Calibri"/>
              <a:ea typeface="Calibri"/>
              <a:cs typeface="Calibri"/>
              <a:sym typeface="Calibri"/>
            </a:endParaRPr>
          </a:p>
          <a:p>
            <a:pPr marL="228600" lvl="0" indent="-228600" algn="l" rtl="0">
              <a:lnSpc>
                <a:spcPct val="107000"/>
              </a:lnSpc>
              <a:spcBef>
                <a:spcPts val="1800"/>
              </a:spcBef>
              <a:spcAft>
                <a:spcPts val="0"/>
              </a:spcAft>
              <a:buClr>
                <a:schemeClr val="dk1"/>
              </a:buClr>
              <a:buSzPts val="2000"/>
              <a:buChar char="•"/>
            </a:pPr>
            <a:r>
              <a:rPr lang="sv-SE" sz="2000">
                <a:latin typeface="Calibri"/>
                <a:ea typeface="Calibri"/>
                <a:cs typeface="Calibri"/>
                <a:sym typeface="Calibri"/>
              </a:rPr>
              <a:t>Repetition av KUB- modellen och STEG- rollen</a:t>
            </a:r>
            <a:endParaRPr sz="2000">
              <a:latin typeface="Calibri"/>
              <a:ea typeface="Calibri"/>
              <a:cs typeface="Calibri"/>
              <a:sym typeface="Calibri"/>
            </a:endParaRPr>
          </a:p>
          <a:p>
            <a:pPr marL="228600" lvl="0" indent="-228600" algn="l" rtl="0">
              <a:lnSpc>
                <a:spcPct val="90000"/>
              </a:lnSpc>
              <a:spcBef>
                <a:spcPts val="1800"/>
              </a:spcBef>
              <a:spcAft>
                <a:spcPts val="0"/>
              </a:spcAft>
              <a:buClr>
                <a:schemeClr val="dk1"/>
              </a:buClr>
              <a:buSzPts val="2000"/>
              <a:buChar char="•"/>
            </a:pPr>
            <a:r>
              <a:rPr lang="sv-SE" sz="2000">
                <a:latin typeface="Calibri"/>
                <a:ea typeface="Calibri"/>
                <a:cs typeface="Calibri"/>
                <a:sym typeface="Calibri"/>
              </a:rPr>
              <a:t>Utmaningar som uppstått i handledarskapet. Hur får man en deltagare att ta nästa steg i självständigheten? Hur stöttar man deltagaren att utveckla specifika generella arbetslivskompetenser? Lyfta funderingar från erfarenheter att stötta språkutvecklingen.. </a:t>
            </a:r>
            <a:endParaRPr>
              <a:solidFill>
                <a:srgbClr val="000000"/>
              </a:solidFill>
              <a:latin typeface="Roboto"/>
              <a:ea typeface="Roboto"/>
              <a:cs typeface="Roboto"/>
              <a:sym typeface="Roboto"/>
            </a:endParaRPr>
          </a:p>
          <a:p>
            <a:pPr marL="285750" lvl="0" indent="-158750" algn="l" rtl="0">
              <a:lnSpc>
                <a:spcPct val="100000"/>
              </a:lnSpc>
              <a:spcBef>
                <a:spcPts val="0"/>
              </a:spcBef>
              <a:spcAft>
                <a:spcPts val="0"/>
              </a:spcAft>
              <a:buClr>
                <a:schemeClr val="dk1"/>
              </a:buClr>
              <a:buSzPts val="2000"/>
              <a:buNone/>
            </a:pPr>
            <a:endParaRPr/>
          </a:p>
          <a:p>
            <a:pPr marL="285750" lvl="0" indent="-158750" algn="l" rtl="0">
              <a:lnSpc>
                <a:spcPct val="100000"/>
              </a:lnSpc>
              <a:spcBef>
                <a:spcPts val="0"/>
              </a:spcBef>
              <a:spcAft>
                <a:spcPts val="0"/>
              </a:spcAft>
              <a:buClr>
                <a:schemeClr val="dk1"/>
              </a:buClr>
              <a:buSzPts val="2000"/>
              <a:buNone/>
            </a:pPr>
            <a:endParaRPr/>
          </a:p>
        </p:txBody>
      </p:sp>
      <p:sp>
        <p:nvSpPr>
          <p:cNvPr id="1137" name="Google Shape;1137;p44"/>
          <p:cNvSpPr/>
          <p:nvPr/>
        </p:nvSpPr>
        <p:spPr>
          <a:xfrm>
            <a:off x="228069" y="83523"/>
            <a:ext cx="1887187" cy="1887187"/>
          </a:xfrm>
          <a:prstGeom prst="ellipse">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descr="Nätverk"/>
          <p:cNvSpPr/>
          <p:nvPr/>
        </p:nvSpPr>
        <p:spPr>
          <a:xfrm>
            <a:off x="630257" y="485711"/>
            <a:ext cx="1082812" cy="1082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45"/>
          <p:cNvSpPr txBox="1">
            <a:spLocks noGrp="1"/>
          </p:cNvSpPr>
          <p:nvPr>
            <p:ph type="ctrTitle"/>
          </p:nvPr>
        </p:nvSpPr>
        <p:spPr>
          <a:xfrm>
            <a:off x="3157728" y="3968497"/>
            <a:ext cx="5876544" cy="187191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000"/>
              <a:buFont typeface="Roboto"/>
              <a:buNone/>
            </a:pPr>
            <a:r>
              <a:rPr lang="sv-SE"/>
              <a:t>Anna Lindeblad</a:t>
            </a:r>
            <a:br>
              <a:rPr lang="sv-SE"/>
            </a:br>
            <a:r>
              <a:rPr lang="sv-SE" u="sng">
                <a:solidFill>
                  <a:schemeClr val="hlink"/>
                </a:solidFill>
                <a:hlinkClick r:id="rId3"/>
              </a:rPr>
              <a:t>anna.lindeblad@valideringvast.se</a:t>
            </a:r>
            <a:br>
              <a:rPr lang="sv-SE" u="sng"/>
            </a:br>
            <a:r>
              <a:rPr lang="sv-SE"/>
              <a:t>Tel: 0734-15 85 63 </a:t>
            </a:r>
            <a:br>
              <a:rPr lang="sv-SE"/>
            </a:b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49" name="Google Shape;1149;p46"/>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47"/>
          <p:cNvSpPr txBox="1">
            <a:spLocks noGrp="1"/>
          </p:cNvSpPr>
          <p:nvPr>
            <p:ph type="ctrTitle"/>
          </p:nvPr>
        </p:nvSpPr>
        <p:spPr>
          <a:xfrm>
            <a:off x="432151" y="1756625"/>
            <a:ext cx="5271531" cy="125714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24261"/>
              </a:buClr>
              <a:buSzPts val="4400"/>
              <a:buFont typeface="Trebuchet MS"/>
              <a:buNone/>
            </a:pPr>
            <a:r>
              <a:rPr lang="sv-SE" sz="4400" b="0"/>
              <a:t>Svenska ESF-rådet</a:t>
            </a:r>
            <a:br>
              <a:rPr lang="sv-SE" sz="4400" b="0"/>
            </a:br>
            <a:r>
              <a:rPr lang="sv-SE" sz="4400" b="0"/>
              <a:t>Västsverige</a:t>
            </a:r>
            <a:endParaRPr/>
          </a:p>
        </p:txBody>
      </p:sp>
      <p:sp>
        <p:nvSpPr>
          <p:cNvPr id="1156" name="Google Shape;1156;p47"/>
          <p:cNvSpPr txBox="1">
            <a:spLocks noGrp="1"/>
          </p:cNvSpPr>
          <p:nvPr>
            <p:ph type="subTitle" idx="1"/>
          </p:nvPr>
        </p:nvSpPr>
        <p:spPr>
          <a:xfrm>
            <a:off x="432152" y="3041852"/>
            <a:ext cx="5271530" cy="58921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24261"/>
              </a:buClr>
              <a:buSzPts val="2500"/>
              <a:buNone/>
            </a:pPr>
            <a:r>
              <a:rPr lang="sv-SE" sz="2500"/>
              <a:t>Projekt STEG – avslutskonferens </a:t>
            </a:r>
            <a:endParaRPr/>
          </a:p>
        </p:txBody>
      </p:sp>
      <p:sp>
        <p:nvSpPr>
          <p:cNvPr id="1157" name="Google Shape;1157;p47"/>
          <p:cNvSpPr txBox="1">
            <a:spLocks noGrp="1"/>
          </p:cNvSpPr>
          <p:nvPr>
            <p:ph type="body" idx="2"/>
          </p:nvPr>
        </p:nvSpPr>
        <p:spPr>
          <a:xfrm>
            <a:off x="432151" y="3811425"/>
            <a:ext cx="5271737" cy="34403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24261"/>
              </a:buClr>
              <a:buSzPts val="1400"/>
              <a:buNone/>
            </a:pPr>
            <a:r>
              <a:rPr lang="sv-SE"/>
              <a:t>Selma Gabela Aleckovic 2022-03-23</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48"/>
          <p:cNvPicPr preferRelativeResize="0"/>
          <p:nvPr/>
        </p:nvPicPr>
        <p:blipFill rotWithShape="1">
          <a:blip r:embed="rId3">
            <a:alphaModFix/>
          </a:blip>
          <a:srcRect/>
          <a:stretch/>
        </p:blipFill>
        <p:spPr>
          <a:xfrm>
            <a:off x="0" y="493354"/>
            <a:ext cx="12192000" cy="6644640"/>
          </a:xfrm>
          <a:prstGeom prst="rect">
            <a:avLst/>
          </a:prstGeom>
          <a:noFill/>
          <a:ln>
            <a:noFill/>
          </a:ln>
        </p:spPr>
      </p:pic>
      <p:sp>
        <p:nvSpPr>
          <p:cNvPr id="1164" name="Google Shape;1164;p48"/>
          <p:cNvSpPr txBox="1"/>
          <p:nvPr/>
        </p:nvSpPr>
        <p:spPr>
          <a:xfrm>
            <a:off x="0" y="10121"/>
            <a:ext cx="12191999" cy="1325563"/>
          </a:xfrm>
          <a:prstGeom prst="rect">
            <a:avLst/>
          </a:prstGeom>
          <a:no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Clr>
                <a:srgbClr val="124261"/>
              </a:buClr>
              <a:buSzPct val="100000"/>
              <a:buFont typeface="Trebuchet MS"/>
              <a:buNone/>
            </a:pPr>
            <a:r>
              <a:rPr lang="sv-SE" sz="4400" b="0" i="0" u="none" strike="noStrike" cap="none">
                <a:solidFill>
                  <a:srgbClr val="124261"/>
                </a:solidFill>
                <a:latin typeface="Trebuchet MS"/>
                <a:ea typeface="Trebuchet MS"/>
                <a:cs typeface="Trebuchet MS"/>
                <a:sym typeface="Trebuchet MS"/>
              </a:rPr>
              <a:t>Nationella programmet för ESF+ (ej beslutad)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49"/>
          <p:cNvSpPr txBox="1">
            <a:spLocks noGrp="1"/>
          </p:cNvSpPr>
          <p:nvPr>
            <p:ph type="ctrTitle"/>
          </p:nvPr>
        </p:nvSpPr>
        <p:spPr>
          <a:xfrm>
            <a:off x="432151" y="1756625"/>
            <a:ext cx="5271531" cy="125714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24261"/>
              </a:buClr>
              <a:buSzPts val="4400"/>
              <a:buFont typeface="Trebuchet MS"/>
              <a:buNone/>
            </a:pPr>
            <a:r>
              <a:rPr lang="sv-SE" sz="4400" b="0"/>
              <a:t>Mariestads kommun</a:t>
            </a:r>
            <a:br>
              <a:rPr lang="sv-SE" sz="4400" b="0"/>
            </a:br>
            <a:r>
              <a:rPr lang="sv-SE" sz="4400" b="0"/>
              <a:t>Västsverige</a:t>
            </a:r>
            <a:endParaRPr/>
          </a:p>
        </p:txBody>
      </p:sp>
      <p:sp>
        <p:nvSpPr>
          <p:cNvPr id="1171" name="Google Shape;1171;p49"/>
          <p:cNvSpPr txBox="1">
            <a:spLocks noGrp="1"/>
          </p:cNvSpPr>
          <p:nvPr>
            <p:ph type="subTitle" idx="1"/>
          </p:nvPr>
        </p:nvSpPr>
        <p:spPr>
          <a:xfrm>
            <a:off x="432152" y="3041852"/>
            <a:ext cx="5271530" cy="58921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24261"/>
              </a:buClr>
              <a:buSzPts val="2500"/>
              <a:buNone/>
            </a:pPr>
            <a:r>
              <a:rPr lang="sv-SE" sz="2500"/>
              <a:t>Projekt STEG 2019-2022</a:t>
            </a:r>
            <a:endParaRPr/>
          </a:p>
        </p:txBody>
      </p:sp>
      <p:sp>
        <p:nvSpPr>
          <p:cNvPr id="1172" name="Google Shape;1172;p49"/>
          <p:cNvSpPr txBox="1">
            <a:spLocks noGrp="1"/>
          </p:cNvSpPr>
          <p:nvPr>
            <p:ph type="body" idx="2"/>
          </p:nvPr>
        </p:nvSpPr>
        <p:spPr>
          <a:xfrm>
            <a:off x="432151" y="3811425"/>
            <a:ext cx="5271737" cy="34403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24261"/>
              </a:buClr>
              <a:buSzPts val="1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670"/>
        <p:cNvGrpSpPr/>
        <p:nvPr/>
      </p:nvGrpSpPr>
      <p:grpSpPr>
        <a:xfrm>
          <a:off x="0" y="0"/>
          <a:ext cx="0" cy="0"/>
          <a:chOff x="0" y="0"/>
          <a:chExt cx="0" cy="0"/>
        </a:xfrm>
      </p:grpSpPr>
      <p:sp>
        <p:nvSpPr>
          <p:cNvPr id="671" name="Google Shape;671;p5"/>
          <p:cNvSpPr/>
          <p:nvPr/>
        </p:nvSpPr>
        <p:spPr>
          <a:xfrm>
            <a:off x="2094036" y="2377613"/>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pic>
        <p:nvPicPr>
          <p:cNvPr id="672" name="Google Shape;672;p5" descr="\\SRV-CL02-FS01.kommun.skovde.se\Hemmakatalog\Peli1006\Documents\Ung Arena 9.0\EU_flagga_EurSocfond_cmyk%20arial_700.jpg"/>
          <p:cNvPicPr preferRelativeResize="0"/>
          <p:nvPr/>
        </p:nvPicPr>
        <p:blipFill rotWithShape="1">
          <a:blip r:embed="rId3">
            <a:alphaModFix/>
          </a:blip>
          <a:srcRect/>
          <a:stretch/>
        </p:blipFill>
        <p:spPr>
          <a:xfrm>
            <a:off x="96172" y="70674"/>
            <a:ext cx="1518920" cy="1311910"/>
          </a:xfrm>
          <a:prstGeom prst="rect">
            <a:avLst/>
          </a:prstGeom>
          <a:noFill/>
          <a:ln>
            <a:noFill/>
          </a:ln>
        </p:spPr>
      </p:pic>
      <p:grpSp>
        <p:nvGrpSpPr>
          <p:cNvPr id="673" name="Google Shape;673;p5"/>
          <p:cNvGrpSpPr/>
          <p:nvPr/>
        </p:nvGrpSpPr>
        <p:grpSpPr>
          <a:xfrm>
            <a:off x="1305340" y="1741521"/>
            <a:ext cx="8859971" cy="3477139"/>
            <a:chOff x="3344" y="951656"/>
            <a:chExt cx="8859971" cy="3477139"/>
          </a:xfrm>
        </p:grpSpPr>
        <p:sp>
          <p:nvSpPr>
            <p:cNvPr id="674" name="Google Shape;674;p5"/>
            <p:cNvSpPr/>
            <p:nvPr/>
          </p:nvSpPr>
          <p:spPr>
            <a:xfrm rot="5400000">
              <a:off x="412757" y="2191768"/>
              <a:ext cx="1233215" cy="2052042"/>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206902" y="2804886"/>
              <a:ext cx="1852595" cy="16239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txBox="1"/>
            <p:nvPr/>
          </p:nvSpPr>
          <p:spPr>
            <a:xfrm>
              <a:off x="206902" y="2804886"/>
              <a:ext cx="1852595" cy="1623908"/>
            </a:xfrm>
            <a:prstGeom prst="rect">
              <a:avLst/>
            </a:prstGeom>
            <a:noFill/>
            <a:ln>
              <a:noFill/>
            </a:ln>
          </p:spPr>
          <p:txBody>
            <a:bodyPr spcFirstLastPara="1" wrap="square" lIns="152400" tIns="152400" rIns="152400" bIns="152400" anchor="t" anchorCtr="0">
              <a:noAutofit/>
            </a:bodyPr>
            <a:lstStyle/>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Calibri"/>
                <a:ea typeface="Calibri"/>
                <a:cs typeface="Calibri"/>
                <a:sym typeface="Calibri"/>
              </a:endParaRPr>
            </a:p>
          </p:txBody>
        </p:sp>
        <p:sp>
          <p:nvSpPr>
            <p:cNvPr id="677" name="Google Shape;677;p5"/>
            <p:cNvSpPr/>
            <p:nvPr/>
          </p:nvSpPr>
          <p:spPr>
            <a:xfrm>
              <a:off x="1709952" y="2040694"/>
              <a:ext cx="349546" cy="349546"/>
            </a:xfrm>
            <a:prstGeom prst="triangle">
              <a:avLst>
                <a:gd name="adj" fmla="val 10000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rot="5400000">
              <a:off x="2680696" y="1630564"/>
              <a:ext cx="1233215" cy="2052042"/>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3146843" y="2253929"/>
              <a:ext cx="342711" cy="16239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txBox="1"/>
            <p:nvPr/>
          </p:nvSpPr>
          <p:spPr>
            <a:xfrm>
              <a:off x="3146843" y="2253929"/>
              <a:ext cx="342711" cy="162390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sv-SE" sz="2400" b="0" i="0" u="none" strike="noStrike" cap="none">
                  <a:solidFill>
                    <a:schemeClr val="dk1"/>
                  </a:solidFill>
                  <a:latin typeface="Calibri"/>
                  <a:ea typeface="Calibri"/>
                  <a:cs typeface="Calibri"/>
                  <a:sym typeface="Calibri"/>
                </a:rPr>
                <a:t>       </a:t>
              </a:r>
              <a:endParaRPr/>
            </a:p>
            <a:p>
              <a:pPr marL="0" marR="0" lvl="0" indent="0" algn="l" rtl="0">
                <a:lnSpc>
                  <a:spcPct val="90000"/>
                </a:lnSpc>
                <a:spcBef>
                  <a:spcPts val="840"/>
                </a:spcBef>
                <a:spcAft>
                  <a:spcPts val="0"/>
                </a:spcAft>
                <a:buClr>
                  <a:schemeClr val="dk1"/>
                </a:buClr>
                <a:buSzPts val="2400"/>
                <a:buFont typeface="Calibri"/>
                <a:buNone/>
              </a:pPr>
              <a:r>
                <a:rPr lang="sv-SE" sz="2400" b="0" i="0" u="none" strike="noStrike" cap="none">
                  <a:solidFill>
                    <a:schemeClr val="dk1"/>
                  </a:solidFill>
                  <a:latin typeface="Calibri"/>
                  <a:ea typeface="Calibri"/>
                  <a:cs typeface="Calibri"/>
                  <a:sym typeface="Calibri"/>
                </a:rPr>
                <a:t>          </a:t>
              </a:r>
              <a:endParaRPr/>
            </a:p>
          </p:txBody>
        </p:sp>
        <p:sp>
          <p:nvSpPr>
            <p:cNvPr id="681" name="Google Shape;681;p5"/>
            <p:cNvSpPr/>
            <p:nvPr/>
          </p:nvSpPr>
          <p:spPr>
            <a:xfrm>
              <a:off x="3977891" y="1479490"/>
              <a:ext cx="349546" cy="349546"/>
            </a:xfrm>
            <a:prstGeom prst="triangle">
              <a:avLst>
                <a:gd name="adj" fmla="val 10000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rot="5400000">
              <a:off x="4948635" y="1103446"/>
              <a:ext cx="1233215" cy="2052042"/>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5419395" y="2148736"/>
              <a:ext cx="215290" cy="15557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txBox="1"/>
            <p:nvPr/>
          </p:nvSpPr>
          <p:spPr>
            <a:xfrm>
              <a:off x="5419395" y="2148736"/>
              <a:ext cx="215290" cy="1555736"/>
            </a:xfrm>
            <a:prstGeom prst="rect">
              <a:avLst/>
            </a:prstGeom>
            <a:noFill/>
            <a:ln>
              <a:noFill/>
            </a:ln>
          </p:spPr>
          <p:txBody>
            <a:bodyPr spcFirstLastPara="1" wrap="square" lIns="38100" tIns="38100" rIns="38100" bIns="38100" anchor="t" anchorCtr="0">
              <a:noAutofit/>
            </a:bodyPr>
            <a:lstStyle/>
            <a:p>
              <a:pPr marL="0" marR="0" lvl="0" indent="0" algn="l"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p:txBody>
        </p:sp>
        <p:sp>
          <p:nvSpPr>
            <p:cNvPr id="685" name="Google Shape;685;p5"/>
            <p:cNvSpPr/>
            <p:nvPr/>
          </p:nvSpPr>
          <p:spPr>
            <a:xfrm>
              <a:off x="6245830" y="952372"/>
              <a:ext cx="349546" cy="349546"/>
            </a:xfrm>
            <a:prstGeom prst="triangle">
              <a:avLst>
                <a:gd name="adj" fmla="val 10000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rot="5400000">
              <a:off x="7216574" y="542242"/>
              <a:ext cx="1233215" cy="2052042"/>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7010719" y="1155361"/>
              <a:ext cx="1852595" cy="16239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txBox="1"/>
            <p:nvPr/>
          </p:nvSpPr>
          <p:spPr>
            <a:xfrm>
              <a:off x="7010719" y="1155361"/>
              <a:ext cx="1852595" cy="1623908"/>
            </a:xfrm>
            <a:prstGeom prst="rect">
              <a:avLst/>
            </a:prstGeom>
            <a:noFill/>
            <a:ln>
              <a:noFill/>
            </a:ln>
          </p:spPr>
          <p:txBody>
            <a:bodyPr spcFirstLastPara="1" wrap="square" lIns="247650" tIns="247650" rIns="247650" bIns="247650" anchor="t" anchorCtr="0">
              <a:noAutofit/>
            </a:bodyPr>
            <a:lstStyle/>
            <a:p>
              <a:pPr marL="0" marR="0" lvl="0" indent="0" algn="l" rtl="0">
                <a:lnSpc>
                  <a:spcPct val="90000"/>
                </a:lnSpc>
                <a:spcBef>
                  <a:spcPts val="0"/>
                </a:spcBef>
                <a:spcAft>
                  <a:spcPts val="0"/>
                </a:spcAft>
                <a:buClr>
                  <a:schemeClr val="dk1"/>
                </a:buClr>
                <a:buSzPts val="6500"/>
                <a:buFont typeface="Calibri"/>
                <a:buNone/>
              </a:pPr>
              <a:endParaRPr sz="6500" b="0" i="0" u="none" strike="noStrike" cap="none">
                <a:solidFill>
                  <a:schemeClr val="dk1"/>
                </a:solidFill>
                <a:latin typeface="Calibri"/>
                <a:ea typeface="Calibri"/>
                <a:cs typeface="Calibri"/>
                <a:sym typeface="Calibri"/>
              </a:endParaRPr>
            </a:p>
          </p:txBody>
        </p:sp>
      </p:grpSp>
      <p:sp>
        <p:nvSpPr>
          <p:cNvPr id="689" name="Google Shape;689;p5"/>
          <p:cNvSpPr txBox="1"/>
          <p:nvPr/>
        </p:nvSpPr>
        <p:spPr>
          <a:xfrm>
            <a:off x="1968843" y="2594919"/>
            <a:ext cx="50206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Calibri"/>
              <a:buNone/>
            </a:pPr>
            <a:r>
              <a:rPr lang="sv-SE" sz="5400" b="0" i="0" u="none" strike="noStrike" cap="none">
                <a:solidFill>
                  <a:srgbClr val="000000"/>
                </a:solidFill>
                <a:latin typeface="Calibri"/>
                <a:ea typeface="Calibri"/>
                <a:cs typeface="Calibri"/>
                <a:sym typeface="Calibri"/>
              </a:rPr>
              <a:t>S</a:t>
            </a:r>
            <a:endParaRPr/>
          </a:p>
        </p:txBody>
      </p:sp>
      <p:sp>
        <p:nvSpPr>
          <p:cNvPr id="690" name="Google Shape;690;p5"/>
          <p:cNvSpPr txBox="1"/>
          <p:nvPr/>
        </p:nvSpPr>
        <p:spPr>
          <a:xfrm>
            <a:off x="2023345" y="3480594"/>
            <a:ext cx="393056"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K</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Ö</a:t>
            </a:r>
            <a:br>
              <a:rPr lang="sv-SE" sz="2400" b="1" i="0" u="none" strike="noStrike" cap="none">
                <a:solidFill>
                  <a:srgbClr val="ACB8CA"/>
                </a:solidFill>
                <a:latin typeface="Calibri"/>
                <a:ea typeface="Calibri"/>
                <a:cs typeface="Calibri"/>
                <a:sym typeface="Calibri"/>
              </a:rPr>
            </a:br>
            <a:r>
              <a:rPr lang="sv-SE" sz="2400" b="1" i="0" u="none" strike="noStrike" cap="none">
                <a:solidFill>
                  <a:srgbClr val="ACB8CA"/>
                </a:solidFill>
                <a:latin typeface="Calibri"/>
                <a:ea typeface="Calibri"/>
                <a:cs typeface="Calibri"/>
                <a:sym typeface="Calibri"/>
              </a:rPr>
              <a:t>V</a:t>
            </a:r>
            <a:br>
              <a:rPr lang="sv-SE" sz="2400" b="1" i="0" u="none" strike="noStrike" cap="none">
                <a:solidFill>
                  <a:srgbClr val="ACB8CA"/>
                </a:solidFill>
                <a:latin typeface="Calibri"/>
                <a:ea typeface="Calibri"/>
                <a:cs typeface="Calibri"/>
                <a:sym typeface="Calibri"/>
              </a:rPr>
            </a:br>
            <a:r>
              <a:rPr lang="sv-SE" sz="2400" b="1" i="0" u="none" strike="noStrike" cap="none">
                <a:solidFill>
                  <a:srgbClr val="ACB8CA"/>
                </a:solidFill>
                <a:latin typeface="Calibri"/>
                <a:ea typeface="Calibri"/>
                <a:cs typeface="Calibri"/>
                <a:sym typeface="Calibri"/>
              </a:rPr>
              <a:t>D</a:t>
            </a:r>
            <a:br>
              <a:rPr lang="sv-SE" sz="2400" b="1" i="0" u="none" strike="noStrike" cap="none">
                <a:solidFill>
                  <a:srgbClr val="ACB8CA"/>
                </a:solidFill>
                <a:latin typeface="Calibri"/>
                <a:ea typeface="Calibri"/>
                <a:cs typeface="Calibri"/>
                <a:sym typeface="Calibri"/>
              </a:rPr>
            </a:br>
            <a:r>
              <a:rPr lang="sv-SE" sz="2400" b="1" i="0" u="none" strike="noStrike" cap="none">
                <a:solidFill>
                  <a:srgbClr val="ACB8CA"/>
                </a:solidFill>
                <a:latin typeface="Calibri"/>
                <a:ea typeface="Calibri"/>
                <a:cs typeface="Calibri"/>
                <a:sym typeface="Calibri"/>
              </a:rPr>
              <a:t>E</a:t>
            </a:r>
            <a:endParaRPr/>
          </a:p>
        </p:txBody>
      </p:sp>
      <p:sp>
        <p:nvSpPr>
          <p:cNvPr id="691" name="Google Shape;691;p5"/>
          <p:cNvSpPr txBox="1"/>
          <p:nvPr/>
        </p:nvSpPr>
        <p:spPr>
          <a:xfrm>
            <a:off x="4349579" y="2086233"/>
            <a:ext cx="5229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Calibri"/>
              <a:buNone/>
            </a:pPr>
            <a:r>
              <a:rPr lang="sv-SE" sz="5400" b="0" i="0" u="none" strike="noStrike" cap="none">
                <a:solidFill>
                  <a:srgbClr val="000000"/>
                </a:solidFill>
                <a:latin typeface="Calibri"/>
                <a:ea typeface="Calibri"/>
                <a:cs typeface="Calibri"/>
                <a:sym typeface="Calibri"/>
              </a:rPr>
              <a:t>T</a:t>
            </a:r>
            <a:endParaRPr/>
          </a:p>
        </p:txBody>
      </p:sp>
      <p:sp>
        <p:nvSpPr>
          <p:cNvPr id="692" name="Google Shape;692;p5"/>
          <p:cNvSpPr txBox="1"/>
          <p:nvPr/>
        </p:nvSpPr>
        <p:spPr>
          <a:xfrm>
            <a:off x="4475416" y="3001375"/>
            <a:ext cx="393056"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Ö</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R</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E</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B</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O</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D</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A</a:t>
            </a:r>
            <a:endParaRPr/>
          </a:p>
        </p:txBody>
      </p:sp>
      <p:sp>
        <p:nvSpPr>
          <p:cNvPr id="693" name="Google Shape;693;p5"/>
          <p:cNvSpPr txBox="1"/>
          <p:nvPr/>
        </p:nvSpPr>
        <p:spPr>
          <a:xfrm>
            <a:off x="6606746" y="208467"/>
            <a:ext cx="45397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M</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A</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R</a:t>
            </a:r>
            <a:endParaRPr/>
          </a:p>
          <a:p>
            <a:pPr marL="0" marR="0" lvl="0" indent="0" algn="l" rtl="0">
              <a:lnSpc>
                <a:spcPct val="100000"/>
              </a:lnSpc>
              <a:spcBef>
                <a:spcPts val="0"/>
              </a:spcBef>
              <a:spcAft>
                <a:spcPts val="0"/>
              </a:spcAft>
              <a:buClr>
                <a:srgbClr val="ACB8CA"/>
              </a:buClr>
              <a:buSzPts val="2400"/>
              <a:buFont typeface="Calibri"/>
              <a:buNone/>
            </a:pPr>
            <a:r>
              <a:rPr lang="sv-SE" sz="2400" b="1" i="0" u="none" strike="noStrike" cap="none">
                <a:solidFill>
                  <a:srgbClr val="ACB8CA"/>
                </a:solidFill>
                <a:latin typeface="Calibri"/>
                <a:ea typeface="Calibri"/>
                <a:cs typeface="Calibri"/>
                <a:sym typeface="Calibri"/>
              </a:rPr>
              <a:t> I</a:t>
            </a:r>
            <a:endParaRPr sz="2400" b="0" i="0" u="none" strike="noStrike" cap="none">
              <a:solidFill>
                <a:srgbClr val="000000"/>
              </a:solidFill>
              <a:latin typeface="Calibri"/>
              <a:ea typeface="Calibri"/>
              <a:cs typeface="Calibri"/>
              <a:sym typeface="Calibri"/>
            </a:endParaRPr>
          </a:p>
        </p:txBody>
      </p:sp>
      <p:sp>
        <p:nvSpPr>
          <p:cNvPr id="694" name="Google Shape;694;p5"/>
          <p:cNvSpPr txBox="1"/>
          <p:nvPr/>
        </p:nvSpPr>
        <p:spPr>
          <a:xfrm>
            <a:off x="6537816" y="1476287"/>
            <a:ext cx="5229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Calibri"/>
              <a:buNone/>
            </a:pPr>
            <a:r>
              <a:rPr lang="sv-SE" sz="5400" b="0" i="0" u="none" strike="noStrike" cap="none">
                <a:solidFill>
                  <a:srgbClr val="000000"/>
                </a:solidFill>
                <a:latin typeface="Calibri"/>
                <a:ea typeface="Calibri"/>
                <a:cs typeface="Calibri"/>
                <a:sym typeface="Calibri"/>
              </a:rPr>
              <a:t>E</a:t>
            </a:r>
            <a:endParaRPr/>
          </a:p>
        </p:txBody>
      </p:sp>
      <p:sp>
        <p:nvSpPr>
          <p:cNvPr id="695" name="Google Shape;695;p5"/>
          <p:cNvSpPr txBox="1"/>
          <p:nvPr/>
        </p:nvSpPr>
        <p:spPr>
          <a:xfrm>
            <a:off x="6670064" y="2496533"/>
            <a:ext cx="37382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S</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T</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A</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D</a:t>
            </a:r>
            <a:endParaRPr/>
          </a:p>
        </p:txBody>
      </p:sp>
      <p:sp>
        <p:nvSpPr>
          <p:cNvPr id="696" name="Google Shape;696;p5"/>
          <p:cNvSpPr txBox="1"/>
          <p:nvPr/>
        </p:nvSpPr>
        <p:spPr>
          <a:xfrm>
            <a:off x="9003957" y="967338"/>
            <a:ext cx="62228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Calibri"/>
              <a:buNone/>
            </a:pPr>
            <a:r>
              <a:rPr lang="sv-SE" sz="5400" b="0" i="0" u="none" strike="noStrike" cap="none">
                <a:solidFill>
                  <a:srgbClr val="000000"/>
                </a:solidFill>
                <a:latin typeface="Calibri"/>
                <a:ea typeface="Calibri"/>
                <a:cs typeface="Calibri"/>
                <a:sym typeface="Calibri"/>
              </a:rPr>
              <a:t>G</a:t>
            </a:r>
            <a:endParaRPr/>
          </a:p>
        </p:txBody>
      </p:sp>
      <p:sp>
        <p:nvSpPr>
          <p:cNvPr id="697" name="Google Shape;697;p5"/>
          <p:cNvSpPr txBox="1"/>
          <p:nvPr/>
        </p:nvSpPr>
        <p:spPr>
          <a:xfrm>
            <a:off x="9148227" y="1902422"/>
            <a:ext cx="383438"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U</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L</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L</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S</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P</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Å</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N</a:t>
            </a:r>
            <a:endParaRPr/>
          </a:p>
          <a:p>
            <a:pPr marL="0" marR="0" lvl="0" indent="0" algn="l" rtl="0">
              <a:lnSpc>
                <a:spcPct val="100000"/>
              </a:lnSpc>
              <a:spcBef>
                <a:spcPts val="0"/>
              </a:spcBef>
              <a:spcAft>
                <a:spcPts val="0"/>
              </a:spcAft>
              <a:buClr>
                <a:srgbClr val="ACB8CA"/>
              </a:buClr>
              <a:buSzPts val="2400"/>
              <a:buFont typeface="Calibri"/>
              <a:buNone/>
            </a:pPr>
            <a:r>
              <a:rPr lang="sv-SE" sz="2400" b="0" i="0" u="none" strike="noStrike" cap="none">
                <a:solidFill>
                  <a:srgbClr val="ACB8CA"/>
                </a:solidFill>
                <a:latin typeface="Calibri"/>
                <a:ea typeface="Calibri"/>
                <a:cs typeface="Calibri"/>
                <a:sym typeface="Calibri"/>
              </a:rPr>
              <a:t>G</a:t>
            </a:r>
            <a:endParaRPr/>
          </a:p>
        </p:txBody>
      </p:sp>
      <p:pic>
        <p:nvPicPr>
          <p:cNvPr id="698" name="Google Shape;698;p5"/>
          <p:cNvPicPr preferRelativeResize="0"/>
          <p:nvPr/>
        </p:nvPicPr>
        <p:blipFill rotWithShape="1">
          <a:blip r:embed="rId4">
            <a:alphaModFix/>
          </a:blip>
          <a:srcRect/>
          <a:stretch/>
        </p:blipFill>
        <p:spPr>
          <a:xfrm>
            <a:off x="131978" y="6180929"/>
            <a:ext cx="2064467" cy="457231"/>
          </a:xfrm>
          <a:prstGeom prst="rect">
            <a:avLst/>
          </a:prstGeom>
          <a:noFill/>
          <a:ln>
            <a:noFill/>
          </a:ln>
        </p:spPr>
      </p:pic>
      <p:pic>
        <p:nvPicPr>
          <p:cNvPr id="699" name="Google Shape;699;p5"/>
          <p:cNvPicPr preferRelativeResize="0"/>
          <p:nvPr/>
        </p:nvPicPr>
        <p:blipFill rotWithShape="1">
          <a:blip r:embed="rId5">
            <a:alphaModFix/>
          </a:blip>
          <a:srcRect/>
          <a:stretch/>
        </p:blipFill>
        <p:spPr>
          <a:xfrm>
            <a:off x="10890004" y="950976"/>
            <a:ext cx="1036587" cy="500493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78" name="Google Shape;1178;p50"/>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2"/>
        <p:cNvGrpSpPr/>
        <p:nvPr/>
      </p:nvGrpSpPr>
      <p:grpSpPr>
        <a:xfrm>
          <a:off x="0" y="0"/>
          <a:ext cx="0" cy="0"/>
          <a:chOff x="0" y="0"/>
          <a:chExt cx="0" cy="0"/>
        </a:xfrm>
      </p:grpSpPr>
      <p:sp>
        <p:nvSpPr>
          <p:cNvPr id="1183" name="Google Shape;1183;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4" name="Google Shape;1184;p51"/>
          <p:cNvSpPr txBox="1">
            <a:spLocks noGrp="1"/>
          </p:cNvSpPr>
          <p:nvPr>
            <p:ph type="ctrTitle"/>
          </p:nvPr>
        </p:nvSpPr>
        <p:spPr>
          <a:xfrm>
            <a:off x="1094095" y="851517"/>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sv-SE"/>
              <a:t>Uppföljning </a:t>
            </a:r>
            <a:endParaRPr/>
          </a:p>
        </p:txBody>
      </p:sp>
      <p:sp>
        <p:nvSpPr>
          <p:cNvPr id="1185" name="Google Shape;1185;p51"/>
          <p:cNvSpPr txBox="1">
            <a:spLocks noGrp="1"/>
          </p:cNvSpPr>
          <p:nvPr>
            <p:ph type="subTitle" idx="1"/>
          </p:nvPr>
        </p:nvSpPr>
        <p:spPr>
          <a:xfrm>
            <a:off x="1094096" y="3842932"/>
            <a:ext cx="4167115" cy="21635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v-SE"/>
              <a:t>Projekt STEG </a:t>
            </a:r>
            <a:endParaRPr/>
          </a:p>
        </p:txBody>
      </p:sp>
      <p:sp>
        <p:nvSpPr>
          <p:cNvPr id="1186" name="Google Shape;1186;p51"/>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87" name="Google Shape;1187;p51" descr="Bar chart"/>
          <p:cNvPicPr preferRelativeResize="0"/>
          <p:nvPr/>
        </p:nvPicPr>
        <p:blipFill rotWithShape="1">
          <a:blip r:embed="rId3">
            <a:alphaModFix/>
          </a:blip>
          <a:srcRect/>
          <a:stretch/>
        </p:blipFill>
        <p:spPr>
          <a:xfrm>
            <a:off x="7531503" y="2129307"/>
            <a:ext cx="3217333" cy="321733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sp>
        <p:nvSpPr>
          <p:cNvPr id="1193" name="Google Shape;1193;p52"/>
          <p:cNvSpPr txBox="1">
            <a:spLocks noGrp="1"/>
          </p:cNvSpPr>
          <p:nvPr>
            <p:ph type="title"/>
          </p:nvPr>
        </p:nvSpPr>
        <p:spPr>
          <a:xfrm>
            <a:off x="838199" y="291090"/>
            <a:ext cx="10515599" cy="93268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sv-SE" sz="5400">
                <a:solidFill>
                  <a:schemeClr val="dk1"/>
                </a:solidFill>
                <a:latin typeface="Calibri"/>
                <a:ea typeface="Calibri"/>
                <a:cs typeface="Calibri"/>
                <a:sym typeface="Calibri"/>
              </a:rPr>
              <a:t>Resultat hela projektet</a:t>
            </a:r>
            <a:endParaRPr/>
          </a:p>
        </p:txBody>
      </p:sp>
      <p:graphicFrame>
        <p:nvGraphicFramePr>
          <p:cNvPr id="1194" name="Google Shape;1194;p52"/>
          <p:cNvGraphicFramePr/>
          <p:nvPr/>
        </p:nvGraphicFramePr>
        <p:xfrm>
          <a:off x="838200" y="1863801"/>
          <a:ext cx="10515599" cy="444074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8"/>
        <p:cNvGrpSpPr/>
        <p:nvPr/>
      </p:nvGrpSpPr>
      <p:grpSpPr>
        <a:xfrm>
          <a:off x="0" y="0"/>
          <a:ext cx="0" cy="0"/>
          <a:chOff x="0" y="0"/>
          <a:chExt cx="0" cy="0"/>
        </a:xfrm>
      </p:grpSpPr>
      <p:sp>
        <p:nvSpPr>
          <p:cNvPr id="1199" name="Google Shape;1199;p53"/>
          <p:cNvSpPr txBox="1">
            <a:spLocks noGrp="1"/>
          </p:cNvSpPr>
          <p:nvPr>
            <p:ph type="title"/>
          </p:nvPr>
        </p:nvSpPr>
        <p:spPr>
          <a:xfrm>
            <a:off x="838199" y="291090"/>
            <a:ext cx="10515599" cy="93268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5400"/>
              <a:buFont typeface="Calibri"/>
              <a:buNone/>
            </a:pPr>
            <a:r>
              <a:rPr lang="sv-SE" sz="5400"/>
              <a:t>Antal deltagare totalt per ort och kön</a:t>
            </a:r>
            <a:endParaRPr sz="5400">
              <a:solidFill>
                <a:schemeClr val="dk1"/>
              </a:solidFill>
              <a:latin typeface="Calibri"/>
              <a:ea typeface="Calibri"/>
              <a:cs typeface="Calibri"/>
              <a:sym typeface="Calibri"/>
            </a:endParaRPr>
          </a:p>
        </p:txBody>
      </p:sp>
      <p:graphicFrame>
        <p:nvGraphicFramePr>
          <p:cNvPr id="1200" name="Google Shape;1200;p53"/>
          <p:cNvGraphicFramePr/>
          <p:nvPr/>
        </p:nvGraphicFramePr>
        <p:xfrm>
          <a:off x="838200" y="1863801"/>
          <a:ext cx="10515599" cy="444074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205"/>
        <p:cNvGrpSpPr/>
        <p:nvPr/>
      </p:nvGrpSpPr>
      <p:grpSpPr>
        <a:xfrm>
          <a:off x="0" y="0"/>
          <a:ext cx="0" cy="0"/>
          <a:chOff x="0" y="0"/>
          <a:chExt cx="0" cy="0"/>
        </a:xfrm>
      </p:grpSpPr>
      <p:sp>
        <p:nvSpPr>
          <p:cNvPr id="1206" name="Google Shape;120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sv-SE" sz="4000"/>
              <a:t>Antal deltagare totalt per ort och kön</a:t>
            </a:r>
            <a:endParaRPr/>
          </a:p>
        </p:txBody>
      </p:sp>
      <p:graphicFrame>
        <p:nvGraphicFramePr>
          <p:cNvPr id="1207" name="Google Shape;1207;p54"/>
          <p:cNvGraphicFramePr/>
          <p:nvPr/>
        </p:nvGraphicFramePr>
        <p:xfrm>
          <a:off x="838199" y="1825625"/>
          <a:ext cx="5181601"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08" name="Google Shape;1208;p54"/>
          <p:cNvGraphicFramePr/>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212"/>
        <p:cNvGrpSpPr/>
        <p:nvPr/>
      </p:nvGrpSpPr>
      <p:grpSpPr>
        <a:xfrm>
          <a:off x="0" y="0"/>
          <a:ext cx="0" cy="0"/>
          <a:chOff x="0" y="0"/>
          <a:chExt cx="0" cy="0"/>
        </a:xfrm>
      </p:grpSpPr>
      <p:sp>
        <p:nvSpPr>
          <p:cNvPr id="1213" name="Google Shape;1213;p5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4" name="Google Shape;1214;p55"/>
          <p:cNvSpPr txBox="1">
            <a:spLocks noGrp="1"/>
          </p:cNvSpPr>
          <p:nvPr>
            <p:ph type="title"/>
          </p:nvPr>
        </p:nvSpPr>
        <p:spPr>
          <a:xfrm>
            <a:off x="841248" y="256032"/>
            <a:ext cx="10506456" cy="10149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sv-SE"/>
              <a:t>Resultat efter projektet per ort</a:t>
            </a:r>
            <a:endParaRPr/>
          </a:p>
        </p:txBody>
      </p:sp>
      <p:sp>
        <p:nvSpPr>
          <p:cNvPr id="1215" name="Google Shape;1215;p55"/>
          <p:cNvSpPr/>
          <p:nvPr/>
        </p:nvSpPr>
        <p:spPr>
          <a:xfrm>
            <a:off x="865953" y="1634502"/>
            <a:ext cx="10451592"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6" name="Google Shape;1216;p55"/>
          <p:cNvSpPr/>
          <p:nvPr/>
        </p:nvSpPr>
        <p:spPr>
          <a:xfrm rot="10800000" flipH="1">
            <a:off x="841248" y="1538176"/>
            <a:ext cx="1873457" cy="10981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aphicFrame>
        <p:nvGraphicFramePr>
          <p:cNvPr id="1217" name="Google Shape;1217;p55"/>
          <p:cNvGraphicFramePr/>
          <p:nvPr/>
        </p:nvGraphicFramePr>
        <p:xfrm>
          <a:off x="838200" y="1926266"/>
          <a:ext cx="10515600" cy="43575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22" name="Google Shape;1222;p56"/>
          <p:cNvGraphicFramePr/>
          <p:nvPr/>
        </p:nvGraphicFramePr>
        <p:xfrm>
          <a:off x="805543" y="75111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23" name="Google Shape;1223;p56"/>
          <p:cNvGraphicFramePr/>
          <p:nvPr/>
        </p:nvGraphicFramePr>
        <p:xfrm>
          <a:off x="6413241" y="75111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24" name="Google Shape;1224;p56"/>
          <p:cNvGraphicFramePr/>
          <p:nvPr/>
        </p:nvGraphicFramePr>
        <p:xfrm>
          <a:off x="805543" y="3820886"/>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25" name="Google Shape;1225;p56"/>
          <p:cNvGraphicFramePr/>
          <p:nvPr/>
        </p:nvGraphicFramePr>
        <p:xfrm>
          <a:off x="6413241" y="3820886"/>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31" name="Google Shape;1231;p57"/>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58"/>
          <p:cNvSpPr txBox="1"/>
          <p:nvPr/>
        </p:nvSpPr>
        <p:spPr>
          <a:xfrm>
            <a:off x="2307682" y="4005064"/>
            <a:ext cx="6173702" cy="28161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700" b="0" i="0" u="none" strike="noStrike" cap="none">
                <a:solidFill>
                  <a:srgbClr val="000000"/>
                </a:solidFill>
                <a:latin typeface="Calibri"/>
                <a:ea typeface="Calibri"/>
                <a:cs typeface="Calibri"/>
                <a:sym typeface="Calibri"/>
              </a:rPr>
              <a:t>Extern utvärdering av projekt </a:t>
            </a:r>
            <a:r>
              <a:rPr lang="sv-SE" sz="2800" b="0" i="0" u="none" strike="noStrike" cap="none">
                <a:solidFill>
                  <a:srgbClr val="000000"/>
                </a:solidFill>
                <a:latin typeface="Calibri"/>
                <a:ea typeface="Calibri"/>
                <a:cs typeface="Calibri"/>
                <a:sym typeface="Calibri"/>
              </a:rPr>
              <a:t>STEG</a:t>
            </a:r>
            <a:endParaRPr/>
          </a:p>
          <a:p>
            <a:pPr marL="0" marR="0" lvl="0" indent="0" algn="l" rtl="0">
              <a:spcBef>
                <a:spcPts val="0"/>
              </a:spcBef>
              <a:spcAft>
                <a:spcPts val="0"/>
              </a:spcAft>
              <a:buNone/>
            </a:pPr>
            <a:r>
              <a:rPr lang="sv-SE" sz="2800" b="1" i="0" u="none" strike="noStrike" cap="none">
                <a:solidFill>
                  <a:srgbClr val="000000"/>
                </a:solidFill>
                <a:latin typeface="Calibri"/>
                <a:ea typeface="Calibri"/>
                <a:cs typeface="Calibri"/>
                <a:sym typeface="Calibri"/>
              </a:rPr>
              <a:t>Slutkonferens, Skövde</a:t>
            </a:r>
            <a:endParaRPr sz="2800"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27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sv-SE" sz="2000" b="0" i="0" u="none" strike="noStrike" cap="none">
                <a:solidFill>
                  <a:srgbClr val="000000"/>
                </a:solidFill>
                <a:latin typeface="Calibri"/>
                <a:ea typeface="Calibri"/>
                <a:cs typeface="Calibri"/>
                <a:sym typeface="Calibri"/>
              </a:rPr>
              <a:t>Eva Skog Stocks</a:t>
            </a:r>
            <a:endParaRPr/>
          </a:p>
          <a:p>
            <a:pPr marL="0" marR="0" lvl="0" indent="0" algn="l" rtl="0">
              <a:spcBef>
                <a:spcPts val="0"/>
              </a:spcBef>
              <a:spcAft>
                <a:spcPts val="0"/>
              </a:spcAft>
              <a:buNone/>
            </a:pPr>
            <a:r>
              <a:rPr lang="sv-SE" sz="2000" b="0" i="0" u="none" strike="noStrike" cap="none">
                <a:solidFill>
                  <a:srgbClr val="000000"/>
                </a:solidFill>
                <a:latin typeface="Calibri"/>
                <a:ea typeface="Calibri"/>
                <a:cs typeface="Calibri"/>
                <a:sym typeface="Calibri"/>
              </a:rPr>
              <a:t>Helen Uliczka Hallin </a:t>
            </a:r>
            <a:endParaRPr/>
          </a:p>
          <a:p>
            <a:pPr marL="0" marR="0" lvl="0" indent="0" algn="l" rtl="0">
              <a:spcBef>
                <a:spcPts val="0"/>
              </a:spcBef>
              <a:spcAft>
                <a:spcPts val="0"/>
              </a:spcAft>
              <a:buNone/>
            </a:pPr>
            <a:r>
              <a:rPr lang="sv-SE" sz="1800" b="0" i="0" u="none" strike="noStrike" cap="none">
                <a:solidFill>
                  <a:srgbClr val="000000"/>
                </a:solidFill>
                <a:latin typeface="Calibri"/>
                <a:ea typeface="Calibri"/>
                <a:cs typeface="Calibri"/>
                <a:sym typeface="Calibri"/>
              </a:rPr>
              <a:t>2022-03-23</a:t>
            </a:r>
            <a:endParaRPr/>
          </a:p>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sv-SE" sz="1800" b="0" i="0" u="none" strike="noStrike" cap="none">
                <a:solidFill>
                  <a:srgbClr val="000000"/>
                </a:solidFill>
                <a:latin typeface="Trebuchet MS"/>
                <a:ea typeface="Trebuchet MS"/>
                <a:cs typeface="Trebuchet MS"/>
                <a:sym typeface="Trebuchet MS"/>
              </a:rPr>
              <a:t> </a:t>
            </a:r>
            <a:endParaRPr/>
          </a:p>
        </p:txBody>
      </p:sp>
      <p:pic>
        <p:nvPicPr>
          <p:cNvPr id="1237" name="Google Shape;1237;p58"/>
          <p:cNvPicPr preferRelativeResize="0"/>
          <p:nvPr/>
        </p:nvPicPr>
        <p:blipFill rotWithShape="1">
          <a:blip r:embed="rId3">
            <a:alphaModFix/>
          </a:blip>
          <a:srcRect/>
          <a:stretch/>
        </p:blipFill>
        <p:spPr>
          <a:xfrm>
            <a:off x="1511624" y="6196132"/>
            <a:ext cx="709493" cy="661868"/>
          </a:xfrm>
          <a:prstGeom prst="rect">
            <a:avLst/>
          </a:prstGeom>
          <a:noFill/>
          <a:ln>
            <a:noFill/>
          </a:ln>
        </p:spPr>
      </p:pic>
      <p:pic>
        <p:nvPicPr>
          <p:cNvPr id="1238" name="Google Shape;1238;p58"/>
          <p:cNvPicPr preferRelativeResize="0"/>
          <p:nvPr/>
        </p:nvPicPr>
        <p:blipFill rotWithShape="1">
          <a:blip r:embed="rId4">
            <a:alphaModFix/>
          </a:blip>
          <a:srcRect/>
          <a:stretch/>
        </p:blipFill>
        <p:spPr>
          <a:xfrm>
            <a:off x="2423592" y="476672"/>
            <a:ext cx="4836538" cy="280831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2"/>
        <p:cNvGrpSpPr/>
        <p:nvPr/>
      </p:nvGrpSpPr>
      <p:grpSpPr>
        <a:xfrm>
          <a:off x="0" y="0"/>
          <a:ext cx="0" cy="0"/>
          <a:chOff x="0" y="0"/>
          <a:chExt cx="0" cy="0"/>
        </a:xfrm>
      </p:grpSpPr>
      <p:sp>
        <p:nvSpPr>
          <p:cNvPr id="1243" name="Google Shape;1243;p59"/>
          <p:cNvSpPr/>
          <p:nvPr/>
        </p:nvSpPr>
        <p:spPr>
          <a:xfrm>
            <a:off x="152400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44" name="Google Shape;1244;p59"/>
          <p:cNvSpPr txBox="1"/>
          <p:nvPr/>
        </p:nvSpPr>
        <p:spPr>
          <a:xfrm>
            <a:off x="5122125" y="329184"/>
            <a:ext cx="5066720" cy="178308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sv-SE" sz="4700" b="1" i="0" u="none" strike="noStrike" cap="none">
                <a:solidFill>
                  <a:srgbClr val="000000"/>
                </a:solidFill>
                <a:latin typeface="Calibri"/>
                <a:ea typeface="Calibri"/>
                <a:cs typeface="Calibri"/>
                <a:sym typeface="Calibri"/>
              </a:rPr>
              <a:t>Om utvärderingen</a:t>
            </a:r>
            <a:endParaRPr/>
          </a:p>
        </p:txBody>
      </p:sp>
      <p:pic>
        <p:nvPicPr>
          <p:cNvPr id="1245" name="Google Shape;1245;p59"/>
          <p:cNvPicPr preferRelativeResize="0"/>
          <p:nvPr/>
        </p:nvPicPr>
        <p:blipFill rotWithShape="1">
          <a:blip r:embed="rId3">
            <a:alphaModFix/>
          </a:blip>
          <a:srcRect/>
          <a:stretch/>
        </p:blipFill>
        <p:spPr>
          <a:xfrm>
            <a:off x="1806870" y="2564904"/>
            <a:ext cx="3010662" cy="2009616"/>
          </a:xfrm>
          <a:prstGeom prst="rect">
            <a:avLst/>
          </a:prstGeom>
          <a:noFill/>
          <a:ln>
            <a:noFill/>
          </a:ln>
        </p:spPr>
      </p:pic>
      <p:sp>
        <p:nvSpPr>
          <p:cNvPr id="1246" name="Google Shape;1246;p59"/>
          <p:cNvSpPr/>
          <p:nvPr/>
        </p:nvSpPr>
        <p:spPr>
          <a:xfrm>
            <a:off x="5122120" y="2395728"/>
            <a:ext cx="3182692" cy="18288"/>
          </a:xfrm>
          <a:custGeom>
            <a:avLst/>
            <a:gdLst/>
            <a:ahLst/>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247" name="Google Shape;1247;p59"/>
          <p:cNvPicPr preferRelativeResize="0"/>
          <p:nvPr/>
        </p:nvPicPr>
        <p:blipFill rotWithShape="1">
          <a:blip r:embed="rId4">
            <a:alphaModFix/>
          </a:blip>
          <a:srcRect/>
          <a:stretch/>
        </p:blipFill>
        <p:spPr>
          <a:xfrm>
            <a:off x="6600056" y="5855640"/>
            <a:ext cx="2996946" cy="681805"/>
          </a:xfrm>
          <a:prstGeom prst="rect">
            <a:avLst/>
          </a:prstGeom>
          <a:noFill/>
          <a:ln>
            <a:noFill/>
          </a:ln>
        </p:spPr>
      </p:pic>
      <p:sp>
        <p:nvSpPr>
          <p:cNvPr id="1248" name="Google Shape;1248;p59"/>
          <p:cNvSpPr txBox="1"/>
          <p:nvPr/>
        </p:nvSpPr>
        <p:spPr>
          <a:xfrm>
            <a:off x="5122120" y="2706624"/>
            <a:ext cx="5066720" cy="3483864"/>
          </a:xfrm>
          <a:prstGeom prst="rect">
            <a:avLst/>
          </a:prstGeom>
          <a:noFill/>
          <a:ln>
            <a:noFill/>
          </a:ln>
        </p:spPr>
        <p:txBody>
          <a:bodyPr spcFirstLastPara="1" wrap="square" lIns="91425" tIns="45700" rIns="91425" bIns="45700" anchor="t" anchorCtr="0">
            <a:normAutofit/>
          </a:bodyPr>
          <a:lstStyle/>
          <a:p>
            <a:pPr marL="342900" marR="0" lvl="0" indent="-228600" algn="l" rtl="0">
              <a:lnSpc>
                <a:spcPct val="90000"/>
              </a:lnSpc>
              <a:spcBef>
                <a:spcPts val="0"/>
              </a:spcBef>
              <a:spcAft>
                <a:spcPts val="0"/>
              </a:spcAft>
              <a:buClr>
                <a:srgbClr val="92D00F"/>
              </a:buClr>
              <a:buSzPts val="2850"/>
              <a:buFont typeface="Arial"/>
              <a:buChar char="•"/>
            </a:pPr>
            <a:r>
              <a:rPr lang="sv-SE" sz="1900" b="0" i="0" u="none" strike="noStrike" cap="none">
                <a:solidFill>
                  <a:srgbClr val="000000"/>
                </a:solidFill>
                <a:latin typeface="Calibri"/>
                <a:ea typeface="Calibri"/>
                <a:cs typeface="Calibri"/>
                <a:sym typeface="Calibri"/>
              </a:rPr>
              <a:t>Två utvärderare från Apel</a:t>
            </a:r>
            <a:br>
              <a:rPr lang="sv-SE" sz="1900" b="0" i="0" u="none" strike="noStrike" cap="none">
                <a:solidFill>
                  <a:srgbClr val="000000"/>
                </a:solidFill>
                <a:latin typeface="Calibri"/>
                <a:ea typeface="Calibri"/>
                <a:cs typeface="Calibri"/>
                <a:sym typeface="Calibri"/>
              </a:rPr>
            </a:br>
            <a:endParaRPr sz="1900" b="0" i="0" u="none" strike="noStrike" cap="none">
              <a:solidFill>
                <a:srgbClr val="000000"/>
              </a:solidFill>
              <a:latin typeface="Calibri"/>
              <a:ea typeface="Calibri"/>
              <a:cs typeface="Calibri"/>
              <a:sym typeface="Calibri"/>
            </a:endParaRPr>
          </a:p>
          <a:p>
            <a:pPr marL="342900" marR="0" lvl="0" indent="-228600" algn="l" rtl="0">
              <a:lnSpc>
                <a:spcPct val="90000"/>
              </a:lnSpc>
              <a:spcBef>
                <a:spcPts val="600"/>
              </a:spcBef>
              <a:spcAft>
                <a:spcPts val="0"/>
              </a:spcAft>
              <a:buClr>
                <a:srgbClr val="92D00F"/>
              </a:buClr>
              <a:buSzPts val="2850"/>
              <a:buFont typeface="Arial"/>
              <a:buChar char="•"/>
            </a:pPr>
            <a:r>
              <a:rPr lang="sv-SE" sz="1900" b="0" i="0" u="none" strike="noStrike" cap="none">
                <a:solidFill>
                  <a:srgbClr val="000000"/>
                </a:solidFill>
                <a:latin typeface="Calibri"/>
                <a:ea typeface="Calibri"/>
                <a:cs typeface="Calibri"/>
                <a:sym typeface="Calibri"/>
              </a:rPr>
              <a:t>Följt STEG två år</a:t>
            </a:r>
            <a:br>
              <a:rPr lang="sv-SE" sz="1900" b="0" i="0" u="none" strike="noStrike" cap="none">
                <a:solidFill>
                  <a:srgbClr val="000000"/>
                </a:solidFill>
                <a:latin typeface="Calibri"/>
                <a:ea typeface="Calibri"/>
                <a:cs typeface="Calibri"/>
                <a:sym typeface="Calibri"/>
              </a:rPr>
            </a:br>
            <a:endParaRPr sz="1900" b="0" i="0" u="none" strike="noStrike" cap="none">
              <a:solidFill>
                <a:srgbClr val="000000"/>
              </a:solidFill>
              <a:latin typeface="Calibri"/>
              <a:ea typeface="Calibri"/>
              <a:cs typeface="Calibri"/>
              <a:sym typeface="Calibri"/>
            </a:endParaRPr>
          </a:p>
          <a:p>
            <a:pPr marL="342900" marR="0" lvl="0" indent="-228600" algn="l" rtl="0">
              <a:lnSpc>
                <a:spcPct val="90000"/>
              </a:lnSpc>
              <a:spcBef>
                <a:spcPts val="600"/>
              </a:spcBef>
              <a:spcAft>
                <a:spcPts val="0"/>
              </a:spcAft>
              <a:buClr>
                <a:srgbClr val="92D00F"/>
              </a:buClr>
              <a:buSzPts val="2850"/>
              <a:buFont typeface="Arial"/>
              <a:buChar char="•"/>
            </a:pPr>
            <a:r>
              <a:rPr lang="sv-SE" sz="1900" b="0" i="0" u="none" strike="noStrike" cap="none">
                <a:solidFill>
                  <a:srgbClr val="000000"/>
                </a:solidFill>
                <a:latin typeface="Calibri"/>
                <a:ea typeface="Calibri"/>
                <a:cs typeface="Calibri"/>
                <a:sym typeface="Calibri"/>
              </a:rPr>
              <a:t>Speciella omständigheter … covid</a:t>
            </a:r>
            <a:br>
              <a:rPr lang="sv-SE" sz="1900" b="0" i="0" u="none" strike="noStrike" cap="none">
                <a:solidFill>
                  <a:srgbClr val="000000"/>
                </a:solidFill>
                <a:latin typeface="Calibri"/>
                <a:ea typeface="Calibri"/>
                <a:cs typeface="Calibri"/>
                <a:sym typeface="Calibri"/>
              </a:rPr>
            </a:br>
            <a:endParaRPr sz="1900" b="0" i="0" u="none" strike="noStrike" cap="none">
              <a:solidFill>
                <a:srgbClr val="000000"/>
              </a:solidFill>
              <a:latin typeface="Calibri"/>
              <a:ea typeface="Calibri"/>
              <a:cs typeface="Calibri"/>
              <a:sym typeface="Calibri"/>
            </a:endParaRPr>
          </a:p>
        </p:txBody>
      </p:sp>
      <p:sp>
        <p:nvSpPr>
          <p:cNvPr id="1249" name="Google Shape;1249;p59"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704"/>
        <p:cNvGrpSpPr/>
        <p:nvPr/>
      </p:nvGrpSpPr>
      <p:grpSpPr>
        <a:xfrm>
          <a:off x="0" y="0"/>
          <a:ext cx="0" cy="0"/>
          <a:chOff x="0" y="0"/>
          <a:chExt cx="0" cy="0"/>
        </a:xfrm>
      </p:grpSpPr>
      <p:sp>
        <p:nvSpPr>
          <p:cNvPr id="705" name="Google Shape;705;p6"/>
          <p:cNvSpPr/>
          <p:nvPr/>
        </p:nvSpPr>
        <p:spPr>
          <a:xfrm>
            <a:off x="2094036" y="2377613"/>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706" name="Google Shape;706;p6"/>
          <p:cNvSpPr/>
          <p:nvPr/>
        </p:nvSpPr>
        <p:spPr>
          <a:xfrm>
            <a:off x="4189957" y="2377613"/>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pic>
        <p:nvPicPr>
          <p:cNvPr id="707" name="Google Shape;707;p6" descr="\\SRV-CL02-FS01.kommun.skovde.se\Hemmakatalog\Peli1006\Documents\Ung Arena 9.0\EU_flagga_EurSocfond_cmyk%20arial_700.jpg"/>
          <p:cNvPicPr preferRelativeResize="0"/>
          <p:nvPr/>
        </p:nvPicPr>
        <p:blipFill rotWithShape="1">
          <a:blip r:embed="rId3">
            <a:alphaModFix/>
          </a:blip>
          <a:srcRect/>
          <a:stretch/>
        </p:blipFill>
        <p:spPr>
          <a:xfrm>
            <a:off x="157810" y="80948"/>
            <a:ext cx="1518920" cy="1311910"/>
          </a:xfrm>
          <a:prstGeom prst="rect">
            <a:avLst/>
          </a:prstGeom>
          <a:noFill/>
          <a:ln>
            <a:noFill/>
          </a:ln>
        </p:spPr>
      </p:pic>
      <p:sp>
        <p:nvSpPr>
          <p:cNvPr id="708" name="Google Shape;708;p6"/>
          <p:cNvSpPr txBox="1"/>
          <p:nvPr/>
        </p:nvSpPr>
        <p:spPr>
          <a:xfrm>
            <a:off x="2568317" y="356391"/>
            <a:ext cx="8541295" cy="132556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Calibri"/>
              <a:buNone/>
            </a:pPr>
            <a:endParaRPr sz="6000" b="0" i="0" u="none" strike="noStrike" cap="none">
              <a:solidFill>
                <a:srgbClr val="000000"/>
              </a:solidFill>
              <a:latin typeface="Calibri"/>
              <a:ea typeface="Calibri"/>
              <a:cs typeface="Calibri"/>
              <a:sym typeface="Calibri"/>
            </a:endParaRPr>
          </a:p>
        </p:txBody>
      </p:sp>
      <p:sp>
        <p:nvSpPr>
          <p:cNvPr id="709" name="Google Shape;709;p6"/>
          <p:cNvSpPr txBox="1"/>
          <p:nvPr/>
        </p:nvSpPr>
        <p:spPr>
          <a:xfrm>
            <a:off x="2095251" y="359369"/>
            <a:ext cx="4189412" cy="36845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710" name="Google Shape;710;p6"/>
          <p:cNvSpPr txBox="1"/>
          <p:nvPr/>
        </p:nvSpPr>
        <p:spPr>
          <a:xfrm>
            <a:off x="2932431" y="545747"/>
            <a:ext cx="702555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2018/00439  PO 2</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Projekt STEG – Ökade övergångar till arbete</a:t>
            </a:r>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Kompetensförsörjningsprojekt </a:t>
            </a:r>
            <a:endParaRPr/>
          </a:p>
        </p:txBody>
      </p:sp>
      <p:sp>
        <p:nvSpPr>
          <p:cNvPr id="711" name="Google Shape;711;p6"/>
          <p:cNvSpPr/>
          <p:nvPr/>
        </p:nvSpPr>
        <p:spPr>
          <a:xfrm>
            <a:off x="2932431" y="2567225"/>
            <a:ext cx="6673796" cy="41549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1" i="0" u="none" strike="noStrike" cap="none">
                <a:solidFill>
                  <a:srgbClr val="000000"/>
                </a:solidFill>
                <a:latin typeface="Calibri"/>
                <a:ea typeface="Calibri"/>
                <a:cs typeface="Calibri"/>
                <a:sym typeface="Calibri"/>
              </a:rPr>
              <a:t>20190401 - 20190830   </a:t>
            </a:r>
            <a:r>
              <a:rPr lang="sv-SE" sz="24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Analys och planering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Anställa projektmedarbetare. </a:t>
            </a:r>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Förberedelse av aktiviteter</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sv-SE" sz="2400" b="1" i="0" u="none" strike="noStrike" cap="none">
                <a:solidFill>
                  <a:srgbClr val="000000"/>
                </a:solidFill>
                <a:latin typeface="Calibri"/>
                <a:ea typeface="Calibri"/>
                <a:cs typeface="Calibri"/>
                <a:sym typeface="Calibri"/>
              </a:rPr>
              <a:t>20190901 - 20220228</a:t>
            </a:r>
            <a:r>
              <a:rPr lang="sv-SE" sz="24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Genomförande av projekt</a:t>
            </a:r>
            <a:endParaRPr/>
          </a:p>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sv-SE" sz="2400" b="1" i="0" u="none" strike="noStrike" cap="none">
                <a:solidFill>
                  <a:srgbClr val="000000"/>
                </a:solidFill>
                <a:latin typeface="Calibri"/>
                <a:ea typeface="Calibri"/>
                <a:cs typeface="Calibri"/>
                <a:sym typeface="Calibri"/>
              </a:rPr>
              <a:t>20220301 - 20220331     </a:t>
            </a:r>
            <a:r>
              <a:rPr lang="sv-SE" sz="24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Avslutning, slutrapportering</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253"/>
        <p:cNvGrpSpPr/>
        <p:nvPr/>
      </p:nvGrpSpPr>
      <p:grpSpPr>
        <a:xfrm>
          <a:off x="0" y="0"/>
          <a:ext cx="0" cy="0"/>
          <a:chOff x="0" y="0"/>
          <a:chExt cx="0" cy="0"/>
        </a:xfrm>
      </p:grpSpPr>
      <p:sp>
        <p:nvSpPr>
          <p:cNvPr id="1254" name="Google Shape;1254;p60"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
        <p:nvSpPr>
          <p:cNvPr id="1255" name="Google Shape;1255;p60"/>
          <p:cNvSpPr txBox="1"/>
          <p:nvPr/>
        </p:nvSpPr>
        <p:spPr>
          <a:xfrm>
            <a:off x="2675619" y="1268761"/>
            <a:ext cx="6840760" cy="41996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Enkät deltagare – fyra omgångar </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Enkät arbetsgivare – ansvariga chefer </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Intervjuserie med operativ "projektpersonal”</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Intervjuserie med handledare på arbetsplatserna</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Processdagar</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Tät kontakt med PL; samt ibland EDCS, Validering Väst</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Slutintervjuer nyckelpersoner </a:t>
            </a:r>
            <a:endParaRPr/>
          </a:p>
          <a:p>
            <a:pPr marL="342900" marR="0" lvl="0" indent="-342900" algn="l" rtl="0">
              <a:lnSpc>
                <a:spcPct val="150000"/>
              </a:lnSpc>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Slutrapport mars 2022</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1256" name="Google Shape;1256;p60"/>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257" name="Google Shape;1257;p60"/>
          <p:cNvSpPr txBox="1"/>
          <p:nvPr/>
        </p:nvSpPr>
        <p:spPr>
          <a:xfrm>
            <a:off x="1919536" y="357634"/>
            <a:ext cx="748883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800" b="1" i="0" u="none" strike="noStrike" cap="none">
                <a:solidFill>
                  <a:srgbClr val="37981C"/>
                </a:solidFill>
                <a:latin typeface="Calibri"/>
                <a:ea typeface="Calibri"/>
                <a:cs typeface="Calibri"/>
                <a:sym typeface="Calibri"/>
              </a:rPr>
              <a:t>Om utvärderingen – hur vi jobbat med STEG</a:t>
            </a:r>
            <a:endParaRP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261"/>
        <p:cNvGrpSpPr/>
        <p:nvPr/>
      </p:nvGrpSpPr>
      <p:grpSpPr>
        <a:xfrm>
          <a:off x="0" y="0"/>
          <a:ext cx="0" cy="0"/>
          <a:chOff x="0" y="0"/>
          <a:chExt cx="0" cy="0"/>
        </a:xfrm>
      </p:grpSpPr>
      <p:sp>
        <p:nvSpPr>
          <p:cNvPr id="1262" name="Google Shape;1262;p61"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
        <p:nvSpPr>
          <p:cNvPr id="1263" name="Google Shape;1263;p61"/>
          <p:cNvSpPr txBox="1"/>
          <p:nvPr/>
        </p:nvSpPr>
        <p:spPr>
          <a:xfrm>
            <a:off x="2567608" y="1434033"/>
            <a:ext cx="6840760" cy="255454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Före sommaren 2020 (efter 2 omg deltagare)</a:t>
            </a:r>
            <a:endParaRPr/>
          </a:p>
          <a:p>
            <a:pPr marL="342900" marR="0" lvl="0" indent="-342900" algn="l" rtl="0">
              <a:spcBef>
                <a:spcPts val="60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27 svar (80 %)</a:t>
            </a:r>
            <a:endParaRPr/>
          </a:p>
          <a:p>
            <a:pPr marL="342900" marR="0" lvl="0" indent="-342900" algn="l" rtl="0">
              <a:spcBef>
                <a:spcPts val="60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Största mervärden är avlastning av ordinarie persona</a:t>
            </a:r>
            <a:endParaRPr/>
          </a:p>
          <a:p>
            <a:pPr marL="342900" marR="0" lvl="0" indent="-342900" algn="l" rtl="0">
              <a:spcBef>
                <a:spcPts val="60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Ökad kunskap om andra kulturer</a:t>
            </a:r>
            <a:endParaRPr/>
          </a:p>
          <a:p>
            <a:pPr marL="342900" marR="0" lvl="0" indent="-342900" algn="l" rtl="0">
              <a:spcBef>
                <a:spcPts val="60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90 % rekommenderar andra arbetsgivare att </a:t>
            </a:r>
            <a:br>
              <a:rPr lang="sv-SE" sz="2000" b="0" i="0" u="none" strike="noStrike" cap="none">
                <a:solidFill>
                  <a:srgbClr val="000000"/>
                </a:solidFill>
                <a:latin typeface="Calibri"/>
                <a:ea typeface="Calibri"/>
                <a:cs typeface="Calibri"/>
                <a:sym typeface="Calibri"/>
              </a:rPr>
            </a:br>
            <a:r>
              <a:rPr lang="sv-SE" sz="2000" b="0" i="0" u="none" strike="noStrike" cap="none">
                <a:solidFill>
                  <a:srgbClr val="000000"/>
                </a:solidFill>
                <a:latin typeface="Calibri"/>
                <a:ea typeface="Calibri"/>
                <a:cs typeface="Calibri"/>
                <a:sym typeface="Calibri"/>
              </a:rPr>
              <a:t>ta in deltagare från STEG</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1264" name="Google Shape;1264;p61"/>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265" name="Google Shape;1265;p61"/>
          <p:cNvSpPr txBox="1"/>
          <p:nvPr/>
        </p:nvSpPr>
        <p:spPr>
          <a:xfrm>
            <a:off x="1919536" y="35763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Arbetsgivare (chefer)</a:t>
            </a:r>
            <a:endParaRPr/>
          </a:p>
        </p:txBody>
      </p:sp>
      <p:pic>
        <p:nvPicPr>
          <p:cNvPr id="1266" name="Google Shape;1266;p61"/>
          <p:cNvPicPr preferRelativeResize="0"/>
          <p:nvPr/>
        </p:nvPicPr>
        <p:blipFill rotWithShape="1">
          <a:blip r:embed="rId4">
            <a:alphaModFix/>
          </a:blip>
          <a:srcRect/>
          <a:stretch/>
        </p:blipFill>
        <p:spPr>
          <a:xfrm>
            <a:off x="4073855" y="4536162"/>
            <a:ext cx="2232248" cy="1590257"/>
          </a:xfrm>
          <a:prstGeom prst="rect">
            <a:avLst/>
          </a:prstGeom>
          <a:noFill/>
          <a:ln>
            <a:noFill/>
          </a:ln>
        </p:spPr>
      </p:pic>
      <p:pic>
        <p:nvPicPr>
          <p:cNvPr id="1267" name="Google Shape;1267;p61"/>
          <p:cNvPicPr preferRelativeResize="0"/>
          <p:nvPr/>
        </p:nvPicPr>
        <p:blipFill rotWithShape="1">
          <a:blip r:embed="rId5">
            <a:alphaModFix/>
          </a:blip>
          <a:srcRect/>
          <a:stretch/>
        </p:blipFill>
        <p:spPr>
          <a:xfrm>
            <a:off x="7896200" y="4024001"/>
            <a:ext cx="1800200" cy="1847100"/>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271"/>
        <p:cNvGrpSpPr/>
        <p:nvPr/>
      </p:nvGrpSpPr>
      <p:grpSpPr>
        <a:xfrm>
          <a:off x="0" y="0"/>
          <a:ext cx="0" cy="0"/>
          <a:chOff x="0" y="0"/>
          <a:chExt cx="0" cy="0"/>
        </a:xfrm>
      </p:grpSpPr>
      <p:sp>
        <p:nvSpPr>
          <p:cNvPr id="1272" name="Google Shape;1272;p62"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
        <p:nvSpPr>
          <p:cNvPr id="1273" name="Google Shape;1273;p62"/>
          <p:cNvSpPr txBox="1"/>
          <p:nvPr/>
        </p:nvSpPr>
        <p:spPr>
          <a:xfrm>
            <a:off x="2567608" y="2204864"/>
            <a:ext cx="68407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1274" name="Google Shape;1274;p62"/>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275" name="Google Shape;1275;p62"/>
          <p:cNvSpPr txBox="1"/>
          <p:nvPr/>
        </p:nvSpPr>
        <p:spPr>
          <a:xfrm>
            <a:off x="1919536" y="35763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Arbetsgivare (chefer)</a:t>
            </a:r>
            <a:endParaRPr/>
          </a:p>
        </p:txBody>
      </p:sp>
      <p:grpSp>
        <p:nvGrpSpPr>
          <p:cNvPr id="1276" name="Google Shape;1276;p62"/>
          <p:cNvGrpSpPr/>
          <p:nvPr/>
        </p:nvGrpSpPr>
        <p:grpSpPr>
          <a:xfrm>
            <a:off x="2279576" y="1052736"/>
            <a:ext cx="7344816" cy="4752528"/>
            <a:chOff x="0" y="-62249"/>
            <a:chExt cx="6098404" cy="3563004"/>
          </a:xfrm>
        </p:grpSpPr>
        <p:sp>
          <p:nvSpPr>
            <p:cNvPr id="1277" name="Google Shape;1277;p62"/>
            <p:cNvSpPr txBox="1"/>
            <p:nvPr/>
          </p:nvSpPr>
          <p:spPr>
            <a:xfrm>
              <a:off x="3617459" y="557969"/>
              <a:ext cx="2480945" cy="288486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sv-SE" sz="1600" b="0" i="0" u="none" strike="noStrike" cap="none">
                  <a:solidFill>
                    <a:srgbClr val="000000"/>
                  </a:solidFill>
                  <a:latin typeface="Calibri"/>
                  <a:ea typeface="Calibri"/>
                  <a:cs typeface="Calibri"/>
                  <a:sym typeface="Calibri"/>
                </a:rPr>
                <a:t>Det har fungerat bra med deltagaren/deltagarna </a:t>
              </a:r>
              <a:endParaRPr/>
            </a:p>
            <a:p>
              <a:pPr marL="0" marR="0" lvl="0" indent="0" algn="l" rtl="0">
                <a:lnSpc>
                  <a:spcPct val="107000"/>
                </a:lnSpc>
                <a:spcBef>
                  <a:spcPts val="2600"/>
                </a:spcBef>
                <a:spcAft>
                  <a:spcPts val="0"/>
                </a:spcAft>
                <a:buNone/>
              </a:pPr>
              <a:r>
                <a:rPr lang="sv-SE" sz="1600" b="0" i="0" u="none" strike="noStrike" cap="none">
                  <a:solidFill>
                    <a:srgbClr val="000000"/>
                  </a:solidFill>
                  <a:latin typeface="Calibri"/>
                  <a:ea typeface="Calibri"/>
                  <a:cs typeface="Calibri"/>
                  <a:sym typeface="Calibri"/>
                </a:rPr>
                <a:t>Deltagaren/deltagarna har överlag smält bra in på arbetsplatsen</a:t>
              </a:r>
              <a:endParaRPr/>
            </a:p>
            <a:p>
              <a:pPr marL="0" marR="0" lvl="0" indent="0" algn="l" rtl="0">
                <a:lnSpc>
                  <a:spcPct val="107000"/>
                </a:lnSpc>
                <a:spcBef>
                  <a:spcPts val="2600"/>
                </a:spcBef>
                <a:spcAft>
                  <a:spcPts val="0"/>
                </a:spcAft>
                <a:buNone/>
              </a:pPr>
              <a:r>
                <a:rPr lang="sv-SE" sz="1600" b="0" i="0" u="none" strike="noStrike" cap="none">
                  <a:solidFill>
                    <a:srgbClr val="000000"/>
                  </a:solidFill>
                  <a:latin typeface="Calibri"/>
                  <a:ea typeface="Calibri"/>
                  <a:cs typeface="Calibri"/>
                  <a:sym typeface="Calibri"/>
                </a:rPr>
                <a:t>Arbetsplatsen har haft en positiv inställning till att ta emot en eller flera deltagare</a:t>
              </a:r>
              <a:endParaRPr/>
            </a:p>
            <a:p>
              <a:pPr marL="0" marR="0" lvl="0" indent="0" algn="l" rtl="0">
                <a:lnSpc>
                  <a:spcPct val="107000"/>
                </a:lnSpc>
                <a:spcBef>
                  <a:spcPts val="2600"/>
                </a:spcBef>
                <a:spcAft>
                  <a:spcPts val="0"/>
                </a:spcAft>
                <a:buNone/>
              </a:pPr>
              <a:r>
                <a:rPr lang="sv-SE" sz="1600" b="0" i="0" u="none" strike="noStrike" cap="none">
                  <a:solidFill>
                    <a:srgbClr val="000000"/>
                  </a:solidFill>
                  <a:latin typeface="Calibri"/>
                  <a:ea typeface="Calibri"/>
                  <a:cs typeface="Calibri"/>
                  <a:sym typeface="Calibri"/>
                </a:rPr>
                <a:t>Det har inte förekommit klagomål från arbetsplatsen</a:t>
              </a:r>
              <a:endParaRPr/>
            </a:p>
          </p:txBody>
        </p:sp>
        <p:sp>
          <p:nvSpPr>
            <p:cNvPr id="1278" name="Google Shape;1278;p62"/>
            <p:cNvSpPr/>
            <p:nvPr/>
          </p:nvSpPr>
          <p:spPr>
            <a:xfrm>
              <a:off x="1107467" y="-62249"/>
              <a:ext cx="4612640" cy="44775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None/>
              </a:pPr>
              <a:r>
                <a:rPr lang="sv-SE" sz="1400" b="1" i="1" u="none" strike="noStrike" cap="none">
                  <a:solidFill>
                    <a:srgbClr val="000000"/>
                  </a:solidFill>
                  <a:latin typeface="Calibri"/>
                  <a:ea typeface="Calibri"/>
                  <a:cs typeface="Calibri"/>
                  <a:sym typeface="Calibri"/>
                </a:rPr>
                <a:t>Klicka i hur </a:t>
              </a:r>
              <a:r>
                <a:rPr lang="sv-SE" sz="1800" b="1" i="1" u="none" strike="noStrike" cap="none">
                  <a:solidFill>
                    <a:srgbClr val="000000"/>
                  </a:solidFill>
                  <a:latin typeface="Calibri"/>
                  <a:ea typeface="Calibri"/>
                  <a:cs typeface="Calibri"/>
                  <a:sym typeface="Calibri"/>
                </a:rPr>
                <a:t>mycket</a:t>
              </a:r>
              <a:r>
                <a:rPr lang="sv-SE" sz="1400" b="1" i="1" u="none" strike="noStrike" cap="none">
                  <a:solidFill>
                    <a:srgbClr val="000000"/>
                  </a:solidFill>
                  <a:latin typeface="Calibri"/>
                  <a:ea typeface="Calibri"/>
                  <a:cs typeface="Calibri"/>
                  <a:sym typeface="Calibri"/>
                </a:rPr>
                <a:t> du håller med om följande påståenden:</a:t>
              </a:r>
              <a:endParaRPr sz="1400" b="0" i="0" u="none" strike="noStrike" cap="none">
                <a:solidFill>
                  <a:srgbClr val="000000"/>
                </a:solidFill>
                <a:latin typeface="Cambria"/>
                <a:ea typeface="Cambria"/>
                <a:cs typeface="Cambria"/>
                <a:sym typeface="Cambria"/>
              </a:endParaRPr>
            </a:p>
          </p:txBody>
        </p:sp>
        <p:pic>
          <p:nvPicPr>
            <p:cNvPr id="1279" name="Google Shape;1279;p62"/>
            <p:cNvPicPr preferRelativeResize="0"/>
            <p:nvPr/>
          </p:nvPicPr>
          <p:blipFill rotWithShape="1">
            <a:blip r:embed="rId4">
              <a:alphaModFix/>
            </a:blip>
            <a:srcRect/>
            <a:stretch/>
          </p:blipFill>
          <p:spPr>
            <a:xfrm>
              <a:off x="0" y="281940"/>
              <a:ext cx="3298190" cy="3218815"/>
            </a:xfrm>
            <a:prstGeom prst="rect">
              <a:avLst/>
            </a:prstGeom>
            <a:noFill/>
            <a:ln>
              <a:noFill/>
            </a:ln>
          </p:spPr>
        </p:pic>
      </p:gr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283"/>
        <p:cNvGrpSpPr/>
        <p:nvPr/>
      </p:nvGrpSpPr>
      <p:grpSpPr>
        <a:xfrm>
          <a:off x="0" y="0"/>
          <a:ext cx="0" cy="0"/>
          <a:chOff x="0" y="0"/>
          <a:chExt cx="0" cy="0"/>
        </a:xfrm>
      </p:grpSpPr>
      <p:sp>
        <p:nvSpPr>
          <p:cNvPr id="1284" name="Google Shape;1284;p63"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
        <p:nvSpPr>
          <p:cNvPr id="1285" name="Google Shape;1285;p63"/>
          <p:cNvSpPr txBox="1"/>
          <p:nvPr/>
        </p:nvSpPr>
        <p:spPr>
          <a:xfrm>
            <a:off x="2567608" y="1844825"/>
            <a:ext cx="6840760" cy="255454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4 omgångar – via sms</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112 svar (92 fullföljda)</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75 % kvinnor</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63 % Vård och omsorg</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1286" name="Google Shape;1286;p63"/>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287" name="Google Shape;1287;p63"/>
          <p:cNvSpPr txBox="1"/>
          <p:nvPr/>
        </p:nvSpPr>
        <p:spPr>
          <a:xfrm>
            <a:off x="2135560" y="406124"/>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291"/>
        <p:cNvGrpSpPr/>
        <p:nvPr/>
      </p:nvGrpSpPr>
      <p:grpSpPr>
        <a:xfrm>
          <a:off x="0" y="0"/>
          <a:ext cx="0" cy="0"/>
          <a:chOff x="0" y="0"/>
          <a:chExt cx="0" cy="0"/>
        </a:xfrm>
      </p:grpSpPr>
      <p:sp>
        <p:nvSpPr>
          <p:cNvPr id="1292" name="Google Shape;1292;p64" descr="title"/>
          <p:cNvSpPr txBox="1"/>
          <p:nvPr/>
        </p:nvSpPr>
        <p:spPr>
          <a:xfrm>
            <a:off x="1817959" y="1623891"/>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pic>
        <p:nvPicPr>
          <p:cNvPr id="1293" name="Google Shape;1293;p64"/>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294" name="Google Shape;1294;p64"/>
          <p:cNvSpPr txBox="1"/>
          <p:nvPr/>
        </p:nvSpPr>
        <p:spPr>
          <a:xfrm>
            <a:off x="2171564" y="39341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graphicFrame>
        <p:nvGraphicFramePr>
          <p:cNvPr id="1295" name="Google Shape;1295;p64"/>
          <p:cNvGraphicFramePr/>
          <p:nvPr/>
        </p:nvGraphicFramePr>
        <p:xfrm>
          <a:off x="3036255" y="3473108"/>
          <a:ext cx="6119490" cy="22662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96" name="Google Shape;1296;p64"/>
          <p:cNvGraphicFramePr/>
          <p:nvPr/>
        </p:nvGraphicFramePr>
        <p:xfrm>
          <a:off x="3719736" y="1162730"/>
          <a:ext cx="3000000" cy="3000000"/>
        </p:xfrm>
        <a:graphic>
          <a:graphicData uri="http://schemas.openxmlformats.org/drawingml/2006/table">
            <a:tbl>
              <a:tblPr>
                <a:noFill/>
                <a:tableStyleId>{F42CE98C-6FDA-4A4D-B06A-2884817F4D19}</a:tableStyleId>
              </a:tblPr>
              <a:tblGrid>
                <a:gridCol w="2376275">
                  <a:extLst>
                    <a:ext uri="{9D8B030D-6E8A-4147-A177-3AD203B41FA5}">
                      <a16:colId xmlns:a16="http://schemas.microsoft.com/office/drawing/2014/main" val="20000"/>
                    </a:ext>
                  </a:extLst>
                </a:gridCol>
                <a:gridCol w="2232250">
                  <a:extLst>
                    <a:ext uri="{9D8B030D-6E8A-4147-A177-3AD203B41FA5}">
                      <a16:colId xmlns:a16="http://schemas.microsoft.com/office/drawing/2014/main" val="20001"/>
                    </a:ext>
                  </a:extLst>
                </a:gridCol>
              </a:tblGrid>
              <a:tr h="463250">
                <a:tc>
                  <a:txBody>
                    <a:bodyPr/>
                    <a:lstStyle/>
                    <a:p>
                      <a:pPr marL="0" marR="0" lvl="0" indent="0" algn="l" rtl="0">
                        <a:lnSpc>
                          <a:spcPct val="115000"/>
                        </a:lnSpc>
                        <a:spcBef>
                          <a:spcPts val="0"/>
                        </a:spcBef>
                        <a:spcAft>
                          <a:spcPts val="0"/>
                        </a:spcAft>
                        <a:buNone/>
                      </a:pPr>
                      <a:r>
                        <a:rPr lang="sv-SE" sz="2000" b="1" u="none" strike="noStrike" cap="none">
                          <a:solidFill>
                            <a:schemeClr val="dk1"/>
                          </a:solidFill>
                          <a:latin typeface="Calibri"/>
                          <a:ea typeface="Calibri"/>
                          <a:cs typeface="Calibri"/>
                          <a:sym typeface="Calibri"/>
                        </a:rPr>
                        <a:t>Födelseregion</a:t>
                      </a:r>
                      <a:endParaRPr sz="2000" u="none" strike="noStrike" cap="none">
                        <a:solidFill>
                          <a:schemeClr val="dk1"/>
                        </a:solidFill>
                        <a:latin typeface="Cambria"/>
                        <a:ea typeface="Cambria"/>
                        <a:cs typeface="Cambria"/>
                        <a:sym typeface="Cambria"/>
                      </a:endParaRPr>
                    </a:p>
                  </a:txBody>
                  <a:tcPr marL="68575" marR="68575" marT="0" marB="0">
                    <a:lnL w="12700" cap="flat" cmpd="sng">
                      <a:solidFill>
                        <a:srgbClr val="FFC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C000"/>
                      </a:solidFill>
                      <a:prstDash val="solid"/>
                      <a:round/>
                      <a:headEnd type="none" w="sm" len="sm"/>
                      <a:tailEnd type="none" w="sm" len="sm"/>
                    </a:lnB>
                    <a:solidFill>
                      <a:srgbClr val="FFC000"/>
                    </a:solidFill>
                  </a:tcPr>
                </a:tc>
                <a:tc>
                  <a:txBody>
                    <a:bodyPr/>
                    <a:lstStyle/>
                    <a:p>
                      <a:pPr marL="0" marR="0" lvl="0" indent="0" algn="ctr" rtl="0">
                        <a:lnSpc>
                          <a:spcPct val="150000"/>
                        </a:lnSpc>
                        <a:spcBef>
                          <a:spcPts val="0"/>
                        </a:spcBef>
                        <a:spcAft>
                          <a:spcPts val="0"/>
                        </a:spcAft>
                        <a:buNone/>
                      </a:pPr>
                      <a:r>
                        <a:rPr lang="sv-SE" sz="2000" b="1" u="none" strike="noStrike" cap="none">
                          <a:solidFill>
                            <a:schemeClr val="dk1"/>
                          </a:solidFill>
                          <a:latin typeface="Calibri"/>
                          <a:ea typeface="Calibri"/>
                          <a:cs typeface="Calibri"/>
                          <a:sym typeface="Calibri"/>
                        </a:rPr>
                        <a:t>%</a:t>
                      </a:r>
                      <a:endParaRPr sz="2000" u="none" strike="noStrike" cap="none">
                        <a:solidFill>
                          <a:schemeClr val="dk1"/>
                        </a:solidFill>
                        <a:latin typeface="Cambria"/>
                        <a:ea typeface="Cambria"/>
                        <a:cs typeface="Cambria"/>
                        <a:sym typeface="Cambria"/>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FFC000"/>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C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360600">
                <a:tc>
                  <a:txBody>
                    <a:bodyPr/>
                    <a:lstStyle/>
                    <a:p>
                      <a:pPr marL="0" marR="0" lvl="0" indent="0" algn="l" rtl="0">
                        <a:lnSpc>
                          <a:spcPct val="115000"/>
                        </a:lnSpc>
                        <a:spcBef>
                          <a:spcPts val="0"/>
                        </a:spcBef>
                        <a:spcAft>
                          <a:spcPts val="0"/>
                        </a:spcAft>
                        <a:buNone/>
                      </a:pPr>
                      <a:r>
                        <a:rPr lang="sv-SE" sz="1800" b="1" u="none" strike="noStrike" cap="none">
                          <a:solidFill>
                            <a:srgbClr val="000000"/>
                          </a:solidFill>
                          <a:latin typeface="Calibri"/>
                          <a:ea typeface="Calibri"/>
                          <a:cs typeface="Calibri"/>
                          <a:sym typeface="Calibri"/>
                        </a:rPr>
                        <a:t>Asien</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1800" u="none" strike="noStrike" cap="none">
                          <a:solidFill>
                            <a:srgbClr val="000000"/>
                          </a:solidFill>
                          <a:latin typeface="Calibri"/>
                          <a:ea typeface="Calibri"/>
                          <a:cs typeface="Calibri"/>
                          <a:sym typeface="Calibri"/>
                        </a:rPr>
                        <a:t>47</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60600">
                <a:tc>
                  <a:txBody>
                    <a:bodyPr/>
                    <a:lstStyle/>
                    <a:p>
                      <a:pPr marL="0" marR="0" lvl="0" indent="0" algn="l" rtl="0">
                        <a:lnSpc>
                          <a:spcPct val="115000"/>
                        </a:lnSpc>
                        <a:spcBef>
                          <a:spcPts val="0"/>
                        </a:spcBef>
                        <a:spcAft>
                          <a:spcPts val="0"/>
                        </a:spcAft>
                        <a:buNone/>
                      </a:pPr>
                      <a:r>
                        <a:rPr lang="sv-SE" sz="1800" u="none" strike="noStrike" cap="none">
                          <a:latin typeface="Calibri"/>
                          <a:ea typeface="Calibri"/>
                          <a:cs typeface="Calibri"/>
                          <a:sym typeface="Calibri"/>
                        </a:rPr>
                        <a:t>Afrika</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sv-SE" sz="1800" u="none" strike="noStrike" cap="none">
                          <a:latin typeface="Calibri"/>
                          <a:ea typeface="Calibri"/>
                          <a:cs typeface="Calibri"/>
                          <a:sym typeface="Calibri"/>
                        </a:rPr>
                        <a:t>23</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extLst>
                  <a:ext uri="{0D108BD9-81ED-4DB2-BD59-A6C34878D82A}">
                    <a16:rowId xmlns:a16="http://schemas.microsoft.com/office/drawing/2014/main" val="10002"/>
                  </a:ext>
                </a:extLst>
              </a:tr>
              <a:tr h="360600">
                <a:tc>
                  <a:txBody>
                    <a:bodyPr/>
                    <a:lstStyle/>
                    <a:p>
                      <a:pPr marL="0" marR="0" lvl="0" indent="0" algn="l" rtl="0">
                        <a:lnSpc>
                          <a:spcPct val="115000"/>
                        </a:lnSpc>
                        <a:spcBef>
                          <a:spcPts val="0"/>
                        </a:spcBef>
                        <a:spcAft>
                          <a:spcPts val="0"/>
                        </a:spcAft>
                        <a:buNone/>
                      </a:pPr>
                      <a:r>
                        <a:rPr lang="sv-SE" sz="1800" u="none" strike="noStrike" cap="none">
                          <a:solidFill>
                            <a:srgbClr val="000000"/>
                          </a:solidFill>
                          <a:latin typeface="Calibri"/>
                          <a:ea typeface="Calibri"/>
                          <a:cs typeface="Calibri"/>
                          <a:sym typeface="Calibri"/>
                        </a:rPr>
                        <a:t>Sverige</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1800" u="none" strike="noStrike" cap="none">
                          <a:solidFill>
                            <a:srgbClr val="000000"/>
                          </a:solidFill>
                          <a:latin typeface="Calibri"/>
                          <a:ea typeface="Calibri"/>
                          <a:cs typeface="Calibri"/>
                          <a:sym typeface="Calibri"/>
                        </a:rPr>
                        <a:t>18</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60600">
                <a:tc>
                  <a:txBody>
                    <a:bodyPr/>
                    <a:lstStyle/>
                    <a:p>
                      <a:pPr marL="0" marR="0" lvl="0" indent="0" algn="l" rtl="0">
                        <a:lnSpc>
                          <a:spcPct val="115000"/>
                        </a:lnSpc>
                        <a:spcBef>
                          <a:spcPts val="0"/>
                        </a:spcBef>
                        <a:spcAft>
                          <a:spcPts val="0"/>
                        </a:spcAft>
                        <a:buNone/>
                      </a:pPr>
                      <a:r>
                        <a:rPr lang="sv-SE" sz="1800" u="none" strike="noStrike" cap="none">
                          <a:latin typeface="Calibri"/>
                          <a:ea typeface="Calibri"/>
                          <a:cs typeface="Calibri"/>
                          <a:sym typeface="Calibri"/>
                        </a:rPr>
                        <a:t>Övriga Europa</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sv-SE" sz="1800" u="none" strike="noStrike" cap="none">
                          <a:latin typeface="Calibri"/>
                          <a:ea typeface="Calibri"/>
                          <a:cs typeface="Calibri"/>
                          <a:sym typeface="Calibri"/>
                        </a:rPr>
                        <a:t>11</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extLst>
                  <a:ext uri="{0D108BD9-81ED-4DB2-BD59-A6C34878D82A}">
                    <a16:rowId xmlns:a16="http://schemas.microsoft.com/office/drawing/2014/main" val="10004"/>
                  </a:ext>
                </a:extLst>
              </a:tr>
              <a:tr h="360600">
                <a:tc>
                  <a:txBody>
                    <a:bodyPr/>
                    <a:lstStyle/>
                    <a:p>
                      <a:pPr marL="0" marR="0" lvl="0" indent="0" algn="l" rtl="0">
                        <a:lnSpc>
                          <a:spcPct val="115000"/>
                        </a:lnSpc>
                        <a:spcBef>
                          <a:spcPts val="0"/>
                        </a:spcBef>
                        <a:spcAft>
                          <a:spcPts val="0"/>
                        </a:spcAft>
                        <a:buNone/>
                      </a:pPr>
                      <a:r>
                        <a:rPr lang="sv-SE" sz="1800" u="none" strike="noStrike" cap="none">
                          <a:solidFill>
                            <a:srgbClr val="000000"/>
                          </a:solidFill>
                          <a:latin typeface="Calibri"/>
                          <a:ea typeface="Calibri"/>
                          <a:cs typeface="Calibri"/>
                          <a:sym typeface="Calibri"/>
                        </a:rPr>
                        <a:t>Norden (utom Sverige)</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1800" u="none" strike="noStrike" cap="none">
                          <a:solidFill>
                            <a:srgbClr val="000000"/>
                          </a:solidFill>
                          <a:latin typeface="Calibri"/>
                          <a:ea typeface="Calibri"/>
                          <a:cs typeface="Calibri"/>
                          <a:sym typeface="Calibri"/>
                        </a:rPr>
                        <a:t>1</a:t>
                      </a:r>
                      <a:endParaRPr sz="1800" u="none" strike="noStrike" cap="none">
                        <a:latin typeface="Cambria"/>
                        <a:ea typeface="Cambria"/>
                        <a:cs typeface="Cambria"/>
                        <a:sym typeface="Cambria"/>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bl>
          </a:graphicData>
        </a:graphic>
      </p:graphicFrame>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00"/>
        <p:cNvGrpSpPr/>
        <p:nvPr/>
      </p:nvGrpSpPr>
      <p:grpSpPr>
        <a:xfrm>
          <a:off x="0" y="0"/>
          <a:ext cx="0" cy="0"/>
          <a:chOff x="0" y="0"/>
          <a:chExt cx="0" cy="0"/>
        </a:xfrm>
      </p:grpSpPr>
      <p:sp>
        <p:nvSpPr>
          <p:cNvPr id="1301" name="Google Shape;1301;p65" descr="title"/>
          <p:cNvSpPr txBox="1"/>
          <p:nvPr/>
        </p:nvSpPr>
        <p:spPr>
          <a:xfrm>
            <a:off x="1817959" y="1623891"/>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pic>
        <p:nvPicPr>
          <p:cNvPr id="1302" name="Google Shape;1302;p65"/>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303" name="Google Shape;1303;p65"/>
          <p:cNvSpPr txBox="1"/>
          <p:nvPr/>
        </p:nvSpPr>
        <p:spPr>
          <a:xfrm>
            <a:off x="2171564" y="39341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graphicFrame>
        <p:nvGraphicFramePr>
          <p:cNvPr id="1304" name="Google Shape;1304;p65"/>
          <p:cNvGraphicFramePr/>
          <p:nvPr/>
        </p:nvGraphicFramePr>
        <p:xfrm>
          <a:off x="2495600" y="1124745"/>
          <a:ext cx="3000000" cy="3000000"/>
        </p:xfrm>
        <a:graphic>
          <a:graphicData uri="http://schemas.openxmlformats.org/drawingml/2006/table">
            <a:tbl>
              <a:tblPr>
                <a:noFill/>
                <a:tableStyleId>{F42CE98C-6FDA-4A4D-B06A-2884817F4D19}</a:tableStyleId>
              </a:tblPr>
              <a:tblGrid>
                <a:gridCol w="4706625">
                  <a:extLst>
                    <a:ext uri="{9D8B030D-6E8A-4147-A177-3AD203B41FA5}">
                      <a16:colId xmlns:a16="http://schemas.microsoft.com/office/drawing/2014/main" val="20000"/>
                    </a:ext>
                  </a:extLst>
                </a:gridCol>
                <a:gridCol w="2638200">
                  <a:extLst>
                    <a:ext uri="{9D8B030D-6E8A-4147-A177-3AD203B41FA5}">
                      <a16:colId xmlns:a16="http://schemas.microsoft.com/office/drawing/2014/main" val="20001"/>
                    </a:ext>
                  </a:extLst>
                </a:gridCol>
              </a:tblGrid>
              <a:tr h="626375">
                <a:tc>
                  <a:txBody>
                    <a:bodyPr/>
                    <a:lstStyle/>
                    <a:p>
                      <a:pPr marL="0" marR="0" lvl="0" indent="0" algn="l" rtl="0">
                        <a:lnSpc>
                          <a:spcPct val="115000"/>
                        </a:lnSpc>
                        <a:spcBef>
                          <a:spcPts val="0"/>
                        </a:spcBef>
                        <a:spcAft>
                          <a:spcPts val="0"/>
                        </a:spcAft>
                        <a:buNone/>
                      </a:pPr>
                      <a:r>
                        <a:rPr lang="sv-SE" sz="2000" b="1" u="none" strike="noStrike" cap="none">
                          <a:solidFill>
                            <a:schemeClr val="dk1"/>
                          </a:solidFill>
                          <a:latin typeface="Calibri"/>
                          <a:ea typeface="Calibri"/>
                          <a:cs typeface="Calibri"/>
                          <a:sym typeface="Calibri"/>
                        </a:rPr>
                        <a:t>Påståenden om UTBILDNINGEN</a:t>
                      </a:r>
                      <a:endParaRPr sz="2000" u="none" strike="noStrike" cap="none">
                        <a:solidFill>
                          <a:schemeClr val="dk1"/>
                        </a:solidFill>
                        <a:latin typeface="Calibri"/>
                        <a:ea typeface="Calibri"/>
                        <a:cs typeface="Calibri"/>
                        <a:sym typeface="Calibri"/>
                      </a:endParaRPr>
                    </a:p>
                  </a:txBody>
                  <a:tcPr marL="68575" marR="68575" marT="0" marB="0">
                    <a:lnL w="12700" cap="flat" cmpd="sng">
                      <a:solidFill>
                        <a:srgbClr val="FFC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C000"/>
                      </a:solidFill>
                      <a:prstDash val="solid"/>
                      <a:round/>
                      <a:headEnd type="none" w="sm" len="sm"/>
                      <a:tailEnd type="none" w="sm" len="sm"/>
                    </a:lnB>
                    <a:solidFill>
                      <a:srgbClr val="FFC000"/>
                    </a:solidFill>
                  </a:tcPr>
                </a:tc>
                <a:tc>
                  <a:txBody>
                    <a:bodyPr/>
                    <a:lstStyle/>
                    <a:p>
                      <a:pPr marL="0" marR="0" lvl="0" indent="0" algn="ctr" rtl="0">
                        <a:lnSpc>
                          <a:spcPct val="115000"/>
                        </a:lnSpc>
                        <a:spcBef>
                          <a:spcPts val="0"/>
                        </a:spcBef>
                        <a:spcAft>
                          <a:spcPts val="0"/>
                        </a:spcAft>
                        <a:buNone/>
                      </a:pPr>
                      <a:r>
                        <a:rPr lang="sv-SE" sz="2000" b="1" u="none" strike="noStrike" cap="none">
                          <a:solidFill>
                            <a:schemeClr val="dk1"/>
                          </a:solidFill>
                          <a:latin typeface="Calibri"/>
                          <a:ea typeface="Calibri"/>
                          <a:cs typeface="Calibri"/>
                          <a:sym typeface="Calibri"/>
                        </a:rPr>
                        <a:t>Medelvärde av max 4</a:t>
                      </a:r>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FFC000"/>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C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626375">
                <a:tc>
                  <a:txBody>
                    <a:bodyPr/>
                    <a:lstStyle/>
                    <a:p>
                      <a:pPr marL="0" marR="0" lvl="0" indent="0" algn="l"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Utbildningen i STEG passade mitt intresse mycket bra</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3,2</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26375">
                <a:tc>
                  <a:txBody>
                    <a:bodyPr/>
                    <a:lstStyle/>
                    <a:p>
                      <a:pPr marL="0" marR="0" lvl="0" indent="0" algn="l" rtl="0">
                        <a:lnSpc>
                          <a:spcPct val="115000"/>
                        </a:lnSpc>
                        <a:spcBef>
                          <a:spcPts val="0"/>
                        </a:spcBef>
                        <a:spcAft>
                          <a:spcPts val="0"/>
                        </a:spcAft>
                        <a:buNone/>
                      </a:pPr>
                      <a:r>
                        <a:rPr lang="sv-SE" sz="2000" u="none" strike="noStrike" cap="none">
                          <a:latin typeface="Calibri"/>
                          <a:ea typeface="Calibri"/>
                          <a:cs typeface="Calibri"/>
                          <a:sym typeface="Calibri"/>
                        </a:rPr>
                        <a:t>Utbildningen i STEG var mycket bra</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sv-SE" sz="2000" u="none" strike="noStrike" cap="none">
                          <a:latin typeface="Calibri"/>
                          <a:ea typeface="Calibri"/>
                          <a:cs typeface="Calibri"/>
                          <a:sym typeface="Calibri"/>
                        </a:rPr>
                        <a:t>3,4</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extLst>
                  <a:ext uri="{0D108BD9-81ED-4DB2-BD59-A6C34878D82A}">
                    <a16:rowId xmlns:a16="http://schemas.microsoft.com/office/drawing/2014/main" val="10002"/>
                  </a:ext>
                </a:extLst>
              </a:tr>
              <a:tr h="626375">
                <a:tc>
                  <a:txBody>
                    <a:bodyPr/>
                    <a:lstStyle/>
                    <a:p>
                      <a:pPr marL="0" marR="0" lvl="0" indent="0" algn="l"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Utbildarna var kunniga</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3,4</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1310925">
                <a:tc>
                  <a:txBody>
                    <a:bodyPr/>
                    <a:lstStyle/>
                    <a:p>
                      <a:pPr marL="0" marR="0" lvl="0" indent="0" algn="l" rtl="0">
                        <a:lnSpc>
                          <a:spcPct val="115000"/>
                        </a:lnSpc>
                        <a:spcBef>
                          <a:spcPts val="0"/>
                        </a:spcBef>
                        <a:spcAft>
                          <a:spcPts val="0"/>
                        </a:spcAft>
                        <a:buNone/>
                      </a:pPr>
                      <a:r>
                        <a:rPr lang="sv-SE" sz="2000" u="none" strike="noStrike" cap="none">
                          <a:latin typeface="Calibri"/>
                          <a:ea typeface="Calibri"/>
                          <a:cs typeface="Calibri"/>
                          <a:sym typeface="Calibri"/>
                        </a:rPr>
                        <a:t>Utbildarna i STEG lyssnade på mina tidigare kunskaper och erfarenheter</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sv-SE" sz="2000" u="none" strike="noStrike" cap="none">
                          <a:latin typeface="Calibri"/>
                          <a:ea typeface="Calibri"/>
                          <a:cs typeface="Calibri"/>
                          <a:sym typeface="Calibri"/>
                        </a:rPr>
                        <a:t>3,4</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08"/>
        <p:cNvGrpSpPr/>
        <p:nvPr/>
      </p:nvGrpSpPr>
      <p:grpSpPr>
        <a:xfrm>
          <a:off x="0" y="0"/>
          <a:ext cx="0" cy="0"/>
          <a:chOff x="0" y="0"/>
          <a:chExt cx="0" cy="0"/>
        </a:xfrm>
      </p:grpSpPr>
      <p:sp>
        <p:nvSpPr>
          <p:cNvPr id="1309" name="Google Shape;1309;p66" descr="title"/>
          <p:cNvSpPr txBox="1"/>
          <p:nvPr/>
        </p:nvSpPr>
        <p:spPr>
          <a:xfrm>
            <a:off x="1817959" y="1623891"/>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pic>
        <p:nvPicPr>
          <p:cNvPr id="1310" name="Google Shape;1310;p66"/>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311" name="Google Shape;1311;p66"/>
          <p:cNvSpPr txBox="1"/>
          <p:nvPr/>
        </p:nvSpPr>
        <p:spPr>
          <a:xfrm>
            <a:off x="2171564" y="39341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graphicFrame>
        <p:nvGraphicFramePr>
          <p:cNvPr id="1312" name="Google Shape;1312;p66"/>
          <p:cNvGraphicFramePr/>
          <p:nvPr/>
        </p:nvGraphicFramePr>
        <p:xfrm>
          <a:off x="2675620" y="1374318"/>
          <a:ext cx="3000000" cy="3000000"/>
        </p:xfrm>
        <a:graphic>
          <a:graphicData uri="http://schemas.openxmlformats.org/drawingml/2006/table">
            <a:tbl>
              <a:tblPr>
                <a:noFill/>
                <a:tableStyleId>{F42CE98C-6FDA-4A4D-B06A-2884817F4D19}</a:tableStyleId>
              </a:tblPr>
              <a:tblGrid>
                <a:gridCol w="4476875">
                  <a:extLst>
                    <a:ext uri="{9D8B030D-6E8A-4147-A177-3AD203B41FA5}">
                      <a16:colId xmlns:a16="http://schemas.microsoft.com/office/drawing/2014/main" val="20000"/>
                    </a:ext>
                  </a:extLst>
                </a:gridCol>
                <a:gridCol w="2507900">
                  <a:extLst>
                    <a:ext uri="{9D8B030D-6E8A-4147-A177-3AD203B41FA5}">
                      <a16:colId xmlns:a16="http://schemas.microsoft.com/office/drawing/2014/main" val="20001"/>
                    </a:ext>
                  </a:extLst>
                </a:gridCol>
              </a:tblGrid>
              <a:tr h="821875">
                <a:tc>
                  <a:txBody>
                    <a:bodyPr/>
                    <a:lstStyle/>
                    <a:p>
                      <a:pPr marL="0" marR="0" lvl="0" indent="0" algn="l" rtl="0">
                        <a:lnSpc>
                          <a:spcPct val="115000"/>
                        </a:lnSpc>
                        <a:spcBef>
                          <a:spcPts val="0"/>
                        </a:spcBef>
                        <a:spcAft>
                          <a:spcPts val="0"/>
                        </a:spcAft>
                        <a:buNone/>
                      </a:pPr>
                      <a:r>
                        <a:rPr lang="sv-SE" sz="2000" b="1" u="none" strike="noStrike" cap="none">
                          <a:solidFill>
                            <a:schemeClr val="dk1"/>
                          </a:solidFill>
                          <a:latin typeface="Calibri"/>
                          <a:ea typeface="Calibri"/>
                          <a:cs typeface="Calibri"/>
                          <a:sym typeface="Calibri"/>
                        </a:rPr>
                        <a:t>Påståenden om ARBETSPLATSERNA</a:t>
                      </a:r>
                      <a:endParaRPr/>
                    </a:p>
                  </a:txBody>
                  <a:tcPr marL="68575" marR="68575" marT="0" marB="0">
                    <a:lnL w="12700" cap="flat" cmpd="sng">
                      <a:solidFill>
                        <a:srgbClr val="FFC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C000"/>
                      </a:solidFill>
                      <a:prstDash val="solid"/>
                      <a:round/>
                      <a:headEnd type="none" w="sm" len="sm"/>
                      <a:tailEnd type="none" w="sm" len="sm"/>
                    </a:lnB>
                    <a:solidFill>
                      <a:srgbClr val="FFC000"/>
                    </a:solidFill>
                  </a:tcPr>
                </a:tc>
                <a:tc>
                  <a:txBody>
                    <a:bodyPr/>
                    <a:lstStyle/>
                    <a:p>
                      <a:pPr marL="0" marR="0" lvl="0" indent="0" algn="ctr" rtl="0">
                        <a:lnSpc>
                          <a:spcPct val="115000"/>
                        </a:lnSpc>
                        <a:spcBef>
                          <a:spcPts val="0"/>
                        </a:spcBef>
                        <a:spcAft>
                          <a:spcPts val="0"/>
                        </a:spcAft>
                        <a:buNone/>
                      </a:pPr>
                      <a:r>
                        <a:rPr lang="sv-SE" sz="2000" b="1" u="none" strike="noStrike" cap="none">
                          <a:solidFill>
                            <a:schemeClr val="dk1"/>
                          </a:solidFill>
                          <a:latin typeface="Calibri"/>
                          <a:ea typeface="Calibri"/>
                          <a:cs typeface="Calibri"/>
                          <a:sym typeface="Calibri"/>
                        </a:rPr>
                        <a:t>Medelvärde av max 4</a:t>
                      </a:r>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FFC000"/>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C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821875">
                <a:tc>
                  <a:txBody>
                    <a:bodyPr/>
                    <a:lstStyle/>
                    <a:p>
                      <a:pPr marL="0" marR="0" lvl="0" indent="0" algn="l"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Lärandet på arbetsplatsen var mycket bra</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3,3</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C000"/>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821875">
                <a:tc>
                  <a:txBody>
                    <a:bodyPr/>
                    <a:lstStyle/>
                    <a:p>
                      <a:pPr marL="0" marR="0" lvl="0" indent="0" algn="l" rtl="0">
                        <a:lnSpc>
                          <a:spcPct val="115000"/>
                        </a:lnSpc>
                        <a:spcBef>
                          <a:spcPts val="0"/>
                        </a:spcBef>
                        <a:spcAft>
                          <a:spcPts val="0"/>
                        </a:spcAft>
                        <a:buNone/>
                      </a:pPr>
                      <a:r>
                        <a:rPr lang="sv-SE" sz="2000" u="none" strike="noStrike" cap="none">
                          <a:latin typeface="Calibri"/>
                          <a:ea typeface="Calibri"/>
                          <a:cs typeface="Calibri"/>
                          <a:sym typeface="Calibri"/>
                        </a:rPr>
                        <a:t>Handledningen på arbetsplatsen var mycket bra</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sv-SE" sz="2000" u="none" strike="noStrike" cap="none">
                          <a:latin typeface="Calibri"/>
                          <a:ea typeface="Calibri"/>
                          <a:cs typeface="Calibri"/>
                          <a:sym typeface="Calibri"/>
                        </a:rPr>
                        <a:t>3,2</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extLst>
                  <a:ext uri="{0D108BD9-81ED-4DB2-BD59-A6C34878D82A}">
                    <a16:rowId xmlns:a16="http://schemas.microsoft.com/office/drawing/2014/main" val="10002"/>
                  </a:ext>
                </a:extLst>
              </a:tr>
              <a:tr h="821875">
                <a:tc>
                  <a:txBody>
                    <a:bodyPr/>
                    <a:lstStyle/>
                    <a:p>
                      <a:pPr marL="0" marR="0" lvl="0" indent="0" algn="l"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Jag trivdes mycket bra med arbetsuppgifterna </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tc>
                  <a:txBody>
                    <a:bodyPr/>
                    <a:lstStyle/>
                    <a:p>
                      <a:pPr marL="0" marR="0" lvl="0" indent="0" algn="ctr" rtl="0">
                        <a:lnSpc>
                          <a:spcPct val="115000"/>
                        </a:lnSpc>
                        <a:spcBef>
                          <a:spcPts val="0"/>
                        </a:spcBef>
                        <a:spcAft>
                          <a:spcPts val="0"/>
                        </a:spcAft>
                        <a:buNone/>
                      </a:pPr>
                      <a:r>
                        <a:rPr lang="sv-SE" sz="2000" u="none" strike="noStrike" cap="none">
                          <a:solidFill>
                            <a:srgbClr val="000000"/>
                          </a:solidFill>
                          <a:latin typeface="Calibri"/>
                          <a:ea typeface="Calibri"/>
                          <a:cs typeface="Calibri"/>
                          <a:sym typeface="Calibri"/>
                        </a:rPr>
                        <a:t>3,4</a:t>
                      </a:r>
                      <a:endParaRPr sz="2000" u="none" strike="noStrike" cap="none">
                        <a:latin typeface="Calibri"/>
                        <a:ea typeface="Calibri"/>
                        <a:cs typeface="Calibri"/>
                        <a:sym typeface="Calibri"/>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821875">
                <a:tc>
                  <a:txBody>
                    <a:bodyPr/>
                    <a:lstStyle/>
                    <a:p>
                      <a:pPr marL="0" marR="0" lvl="0" indent="0" algn="l" rtl="0">
                        <a:lnSpc>
                          <a:spcPct val="115000"/>
                        </a:lnSpc>
                        <a:spcBef>
                          <a:spcPts val="0"/>
                        </a:spcBef>
                        <a:spcAft>
                          <a:spcPts val="0"/>
                        </a:spcAft>
                        <a:buNone/>
                      </a:pPr>
                      <a:r>
                        <a:rPr lang="sv-SE" sz="2000" u="none" strike="noStrike" cap="none">
                          <a:latin typeface="Calibri"/>
                          <a:ea typeface="Calibri"/>
                          <a:cs typeface="Calibri"/>
                          <a:sym typeface="Calibri"/>
                        </a:rPr>
                        <a:t>Jag tycker det är roligt att jobba på arbetsplatsen</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sv-SE" sz="2000" u="none" strike="noStrike" cap="none">
                          <a:latin typeface="Calibri"/>
                          <a:ea typeface="Calibri"/>
                          <a:cs typeface="Calibri"/>
                          <a:sym typeface="Calibri"/>
                        </a:rPr>
                        <a:t>3,5</a:t>
                      </a:r>
                      <a:endParaRPr/>
                    </a:p>
                  </a:txBody>
                  <a:tcPr marL="68575" marR="68575" marT="0" marB="0">
                    <a:lnL w="12700" cap="flat" cmpd="sng">
                      <a:solidFill>
                        <a:srgbClr val="FFD966"/>
                      </a:solidFill>
                      <a:prstDash val="solid"/>
                      <a:round/>
                      <a:headEnd type="none" w="sm" len="sm"/>
                      <a:tailEnd type="none" w="sm" len="sm"/>
                    </a:lnL>
                    <a:lnR w="12700" cap="flat" cmpd="sng">
                      <a:solidFill>
                        <a:srgbClr val="FFD966"/>
                      </a:solidFill>
                      <a:prstDash val="solid"/>
                      <a:round/>
                      <a:headEnd type="none" w="sm" len="sm"/>
                      <a:tailEnd type="none" w="sm" len="sm"/>
                    </a:lnR>
                    <a:lnT w="12700" cap="flat" cmpd="sng">
                      <a:solidFill>
                        <a:srgbClr val="FFD966"/>
                      </a:solidFill>
                      <a:prstDash val="solid"/>
                      <a:round/>
                      <a:headEnd type="none" w="sm" len="sm"/>
                      <a:tailEnd type="none" w="sm" len="sm"/>
                    </a:lnT>
                    <a:lnB w="12700" cap="flat" cmpd="sng">
                      <a:solidFill>
                        <a:srgbClr val="FFD96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16"/>
        <p:cNvGrpSpPr/>
        <p:nvPr/>
      </p:nvGrpSpPr>
      <p:grpSpPr>
        <a:xfrm>
          <a:off x="0" y="0"/>
          <a:ext cx="0" cy="0"/>
          <a:chOff x="0" y="0"/>
          <a:chExt cx="0" cy="0"/>
        </a:xfrm>
      </p:grpSpPr>
      <p:sp>
        <p:nvSpPr>
          <p:cNvPr id="1317" name="Google Shape;1317;p67" descr="title"/>
          <p:cNvSpPr txBox="1"/>
          <p:nvPr/>
        </p:nvSpPr>
        <p:spPr>
          <a:xfrm>
            <a:off x="1817959" y="1623891"/>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pic>
        <p:nvPicPr>
          <p:cNvPr id="1318" name="Google Shape;1318;p67"/>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319" name="Google Shape;1319;p67"/>
          <p:cNvSpPr txBox="1"/>
          <p:nvPr/>
        </p:nvSpPr>
        <p:spPr>
          <a:xfrm>
            <a:off x="2171564" y="39341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graphicFrame>
        <p:nvGraphicFramePr>
          <p:cNvPr id="1320" name="Google Shape;1320;p67"/>
          <p:cNvGraphicFramePr/>
          <p:nvPr/>
        </p:nvGraphicFramePr>
        <p:xfrm>
          <a:off x="2495600" y="1196752"/>
          <a:ext cx="7488832" cy="446449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24"/>
        <p:cNvGrpSpPr/>
        <p:nvPr/>
      </p:nvGrpSpPr>
      <p:grpSpPr>
        <a:xfrm>
          <a:off x="0" y="0"/>
          <a:ext cx="0" cy="0"/>
          <a:chOff x="0" y="0"/>
          <a:chExt cx="0" cy="0"/>
        </a:xfrm>
      </p:grpSpPr>
      <p:sp>
        <p:nvSpPr>
          <p:cNvPr id="1325" name="Google Shape;1325;p68" descr="title"/>
          <p:cNvSpPr txBox="1"/>
          <p:nvPr/>
        </p:nvSpPr>
        <p:spPr>
          <a:xfrm>
            <a:off x="1817959" y="1623891"/>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pic>
        <p:nvPicPr>
          <p:cNvPr id="1326" name="Google Shape;1326;p68"/>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327" name="Google Shape;1327;p68"/>
          <p:cNvSpPr txBox="1"/>
          <p:nvPr/>
        </p:nvSpPr>
        <p:spPr>
          <a:xfrm>
            <a:off x="2171564" y="39341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graphicFrame>
        <p:nvGraphicFramePr>
          <p:cNvPr id="1328" name="Google Shape;1328;p68"/>
          <p:cNvGraphicFramePr/>
          <p:nvPr/>
        </p:nvGraphicFramePr>
        <p:xfrm>
          <a:off x="2567608" y="1268761"/>
          <a:ext cx="7272808" cy="46085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32"/>
        <p:cNvGrpSpPr/>
        <p:nvPr/>
      </p:nvGrpSpPr>
      <p:grpSpPr>
        <a:xfrm>
          <a:off x="0" y="0"/>
          <a:ext cx="0" cy="0"/>
          <a:chOff x="0" y="0"/>
          <a:chExt cx="0" cy="0"/>
        </a:xfrm>
      </p:grpSpPr>
      <p:sp>
        <p:nvSpPr>
          <p:cNvPr id="1333" name="Google Shape;1333;p69" descr="title"/>
          <p:cNvSpPr txBox="1"/>
          <p:nvPr/>
        </p:nvSpPr>
        <p:spPr>
          <a:xfrm>
            <a:off x="1817959" y="1623891"/>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pic>
        <p:nvPicPr>
          <p:cNvPr id="1334" name="Google Shape;1334;p69"/>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335" name="Google Shape;1335;p69"/>
          <p:cNvSpPr txBox="1"/>
          <p:nvPr/>
        </p:nvSpPr>
        <p:spPr>
          <a:xfrm>
            <a:off x="2171564" y="393415"/>
            <a:ext cx="74888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Enkätstudie - Deltagare </a:t>
            </a:r>
            <a:endParaRPr/>
          </a:p>
        </p:txBody>
      </p:sp>
      <p:graphicFrame>
        <p:nvGraphicFramePr>
          <p:cNvPr id="1336" name="Google Shape;1336;p69"/>
          <p:cNvGraphicFramePr/>
          <p:nvPr/>
        </p:nvGraphicFramePr>
        <p:xfrm>
          <a:off x="2477598" y="1232756"/>
          <a:ext cx="7236804" cy="43924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716"/>
        <p:cNvGrpSpPr/>
        <p:nvPr/>
      </p:nvGrpSpPr>
      <p:grpSpPr>
        <a:xfrm>
          <a:off x="0" y="0"/>
          <a:ext cx="0" cy="0"/>
          <a:chOff x="0" y="0"/>
          <a:chExt cx="0" cy="0"/>
        </a:xfrm>
      </p:grpSpPr>
      <p:sp>
        <p:nvSpPr>
          <p:cNvPr id="717" name="Google Shape;717;p7"/>
          <p:cNvSpPr/>
          <p:nvPr/>
        </p:nvSpPr>
        <p:spPr>
          <a:xfrm>
            <a:off x="2094036" y="2377613"/>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pic>
        <p:nvPicPr>
          <p:cNvPr id="718" name="Google Shape;718;p7" descr="\\SRV-CL02-FS01.kommun.skovde.se\Hemmakatalog\Peli1006\Documents\Ung Arena 9.0\EU_flagga_EurSocfond_cmyk%20arial_700.jpg"/>
          <p:cNvPicPr preferRelativeResize="0"/>
          <p:nvPr/>
        </p:nvPicPr>
        <p:blipFill rotWithShape="1">
          <a:blip r:embed="rId3">
            <a:alphaModFix/>
          </a:blip>
          <a:srcRect/>
          <a:stretch/>
        </p:blipFill>
        <p:spPr>
          <a:xfrm>
            <a:off x="96172" y="-446"/>
            <a:ext cx="1151282" cy="859187"/>
          </a:xfrm>
          <a:prstGeom prst="rect">
            <a:avLst/>
          </a:prstGeom>
          <a:noFill/>
          <a:ln>
            <a:noFill/>
          </a:ln>
        </p:spPr>
      </p:pic>
      <p:sp>
        <p:nvSpPr>
          <p:cNvPr id="719" name="Google Shape;719;p7"/>
          <p:cNvSpPr txBox="1"/>
          <p:nvPr/>
        </p:nvSpPr>
        <p:spPr>
          <a:xfrm>
            <a:off x="1759666" y="1545753"/>
            <a:ext cx="8508284"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sv-SE" sz="2400" b="1" i="0" u="none" strike="noStrike" cap="none">
                <a:solidFill>
                  <a:srgbClr val="000000"/>
                </a:solidFill>
                <a:latin typeface="Calibri"/>
                <a:ea typeface="Calibri"/>
                <a:cs typeface="Calibri"/>
                <a:sym typeface="Calibri"/>
              </a:rPr>
              <a:t>Kort och långsiktig effekt:</a:t>
            </a:r>
            <a:endParaRPr/>
          </a:p>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Välfärdssektorns behov av arbetskraft har förenats med långtidsarbetslösas behov av anställning genom nya arbetssätt.</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sv-SE" sz="2400" b="0" i="0" u="none" strike="noStrike" cap="none">
                <a:solidFill>
                  <a:srgbClr val="000000"/>
                </a:solidFill>
                <a:latin typeface="Calibri"/>
                <a:ea typeface="Calibri"/>
                <a:cs typeface="Calibri"/>
                <a:sym typeface="Calibri"/>
              </a:rPr>
              <a:t>Projektet ska leda till att nya metoder och/eller samarbetsformer mellan berörda aktörer och sektorer prövats eller utvecklats.</a:t>
            </a:r>
            <a:endParaRPr/>
          </a:p>
        </p:txBody>
      </p:sp>
      <p:sp>
        <p:nvSpPr>
          <p:cNvPr id="720" name="Google Shape;720;p7"/>
          <p:cNvSpPr txBox="1"/>
          <p:nvPr/>
        </p:nvSpPr>
        <p:spPr>
          <a:xfrm>
            <a:off x="2005753" y="599002"/>
            <a:ext cx="609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sv-SE" sz="1800" b="1" i="0" u="none" strike="noStrike" cap="none">
                <a:solidFill>
                  <a:srgbClr val="000000"/>
                </a:solidFill>
                <a:latin typeface="Calibri"/>
                <a:ea typeface="Calibri"/>
                <a:cs typeface="Calibri"/>
                <a:sym typeface="Calibri"/>
              </a:rPr>
              <a:t>Projektets förändringsteori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 calcmode="lin" valueType="num">
                                      <p:cBhvr additive="base">
                                        <p:cTn id="7" dur="500"/>
                                        <p:tgtEl>
                                          <p:spTgt spid="7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40"/>
        <p:cNvGrpSpPr/>
        <p:nvPr/>
      </p:nvGrpSpPr>
      <p:grpSpPr>
        <a:xfrm>
          <a:off x="0" y="0"/>
          <a:ext cx="0" cy="0"/>
          <a:chOff x="0" y="0"/>
          <a:chExt cx="0" cy="0"/>
        </a:xfrm>
      </p:grpSpPr>
      <p:sp>
        <p:nvSpPr>
          <p:cNvPr id="1341" name="Google Shape;1341;p70"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
        <p:nvSpPr>
          <p:cNvPr id="1342" name="Google Shape;1342;p70"/>
          <p:cNvSpPr txBox="1"/>
          <p:nvPr/>
        </p:nvSpPr>
        <p:spPr>
          <a:xfrm>
            <a:off x="3287688" y="1490008"/>
            <a:ext cx="6840760" cy="19389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Årsskiftet 2021-2022</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Urval – KUB-utbildningen</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342900" marR="0" lvl="0" indent="-342900" algn="l" rtl="0">
              <a:spcBef>
                <a:spcPts val="0"/>
              </a:spcBef>
              <a:spcAft>
                <a:spcPts val="0"/>
              </a:spcAft>
              <a:buClr>
                <a:srgbClr val="92D00F"/>
              </a:buClr>
              <a:buSzPts val="3000"/>
              <a:buFont typeface="Arial"/>
              <a:buChar char="•"/>
            </a:pPr>
            <a:r>
              <a:rPr lang="sv-SE" sz="2000" b="0" i="0" u="none" strike="noStrike" cap="none">
                <a:solidFill>
                  <a:srgbClr val="000000"/>
                </a:solidFill>
                <a:latin typeface="Calibri"/>
                <a:ea typeface="Calibri"/>
                <a:cs typeface="Calibri"/>
                <a:sym typeface="Calibri"/>
              </a:rPr>
              <a:t>Vård och omsorg 78 %</a:t>
            </a:r>
            <a:br>
              <a:rPr lang="sv-SE"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1343" name="Google Shape;1343;p70"/>
          <p:cNvPicPr preferRelativeResize="0"/>
          <p:nvPr/>
        </p:nvPicPr>
        <p:blipFill rotWithShape="1">
          <a:blip r:embed="rId3">
            <a:alphaModFix/>
          </a:blip>
          <a:srcRect/>
          <a:stretch/>
        </p:blipFill>
        <p:spPr>
          <a:xfrm>
            <a:off x="7504053" y="6138000"/>
            <a:ext cx="3153104" cy="720000"/>
          </a:xfrm>
          <a:prstGeom prst="rect">
            <a:avLst/>
          </a:prstGeom>
          <a:noFill/>
          <a:ln>
            <a:noFill/>
          </a:ln>
        </p:spPr>
      </p:pic>
      <p:sp>
        <p:nvSpPr>
          <p:cNvPr id="1344" name="Google Shape;1344;p70"/>
          <p:cNvSpPr txBox="1"/>
          <p:nvPr/>
        </p:nvSpPr>
        <p:spPr>
          <a:xfrm>
            <a:off x="1919536" y="357634"/>
            <a:ext cx="748883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800" b="1" i="0" u="none" strike="noStrike" cap="none">
                <a:solidFill>
                  <a:srgbClr val="37981C"/>
                </a:solidFill>
                <a:latin typeface="Calibri"/>
                <a:ea typeface="Calibri"/>
                <a:cs typeface="Calibri"/>
                <a:sym typeface="Calibri"/>
              </a:rPr>
              <a:t>Intervjuserie med Handledare</a:t>
            </a:r>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48"/>
        <p:cNvGrpSpPr/>
        <p:nvPr/>
      </p:nvGrpSpPr>
      <p:grpSpPr>
        <a:xfrm>
          <a:off x="0" y="0"/>
          <a:ext cx="0" cy="0"/>
          <a:chOff x="0" y="0"/>
          <a:chExt cx="0" cy="0"/>
        </a:xfrm>
      </p:grpSpPr>
      <p:sp>
        <p:nvSpPr>
          <p:cNvPr id="1349" name="Google Shape;1349;p71"/>
          <p:cNvSpPr txBox="1"/>
          <p:nvPr/>
        </p:nvSpPr>
        <p:spPr>
          <a:xfrm>
            <a:off x="1919536" y="260649"/>
            <a:ext cx="74888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Handledarnas bild</a:t>
            </a:r>
            <a:endParaRPr/>
          </a:p>
        </p:txBody>
      </p:sp>
      <p:pic>
        <p:nvPicPr>
          <p:cNvPr id="1350" name="Google Shape;1350;p71"/>
          <p:cNvPicPr preferRelativeResize="0"/>
          <p:nvPr/>
        </p:nvPicPr>
        <p:blipFill rotWithShape="1">
          <a:blip r:embed="rId3">
            <a:alphaModFix/>
          </a:blip>
          <a:srcRect/>
          <a:stretch/>
        </p:blipFill>
        <p:spPr>
          <a:xfrm>
            <a:off x="7514896" y="6165304"/>
            <a:ext cx="3153104" cy="720000"/>
          </a:xfrm>
          <a:prstGeom prst="rect">
            <a:avLst/>
          </a:prstGeom>
          <a:noFill/>
          <a:ln>
            <a:noFill/>
          </a:ln>
        </p:spPr>
      </p:pic>
      <p:graphicFrame>
        <p:nvGraphicFramePr>
          <p:cNvPr id="1351" name="Google Shape;1351;p71"/>
          <p:cNvGraphicFramePr/>
          <p:nvPr/>
        </p:nvGraphicFramePr>
        <p:xfrm>
          <a:off x="2855640" y="1124744"/>
          <a:ext cx="6480720" cy="446449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55"/>
        <p:cNvGrpSpPr/>
        <p:nvPr/>
      </p:nvGrpSpPr>
      <p:grpSpPr>
        <a:xfrm>
          <a:off x="0" y="0"/>
          <a:ext cx="0" cy="0"/>
          <a:chOff x="0" y="0"/>
          <a:chExt cx="0" cy="0"/>
        </a:xfrm>
      </p:grpSpPr>
      <p:sp>
        <p:nvSpPr>
          <p:cNvPr id="1356" name="Google Shape;1356;p72"/>
          <p:cNvSpPr txBox="1"/>
          <p:nvPr/>
        </p:nvSpPr>
        <p:spPr>
          <a:xfrm>
            <a:off x="2351584" y="96383"/>
            <a:ext cx="74888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Handledarnas bild</a:t>
            </a:r>
            <a:endParaRPr/>
          </a:p>
        </p:txBody>
      </p:sp>
      <p:pic>
        <p:nvPicPr>
          <p:cNvPr id="1357" name="Google Shape;1357;p72"/>
          <p:cNvPicPr preferRelativeResize="0"/>
          <p:nvPr/>
        </p:nvPicPr>
        <p:blipFill rotWithShape="1">
          <a:blip r:embed="rId3">
            <a:alphaModFix/>
          </a:blip>
          <a:srcRect/>
          <a:stretch/>
        </p:blipFill>
        <p:spPr>
          <a:xfrm>
            <a:off x="7514896" y="6165304"/>
            <a:ext cx="3153104" cy="720000"/>
          </a:xfrm>
          <a:prstGeom prst="rect">
            <a:avLst/>
          </a:prstGeom>
          <a:noFill/>
          <a:ln>
            <a:noFill/>
          </a:ln>
        </p:spPr>
      </p:pic>
      <p:graphicFrame>
        <p:nvGraphicFramePr>
          <p:cNvPr id="1358" name="Google Shape;1358;p72"/>
          <p:cNvGraphicFramePr/>
          <p:nvPr/>
        </p:nvGraphicFramePr>
        <p:xfrm>
          <a:off x="3071664" y="558047"/>
          <a:ext cx="5904656" cy="3960440"/>
        </p:xfrm>
        <a:graphic>
          <a:graphicData uri="http://schemas.openxmlformats.org/drawingml/2006/chart">
            <c:chart xmlns:c="http://schemas.openxmlformats.org/drawingml/2006/chart" xmlns:r="http://schemas.openxmlformats.org/officeDocument/2006/relationships" r:id="rId4"/>
          </a:graphicData>
        </a:graphic>
      </p:graphicFrame>
      <p:sp>
        <p:nvSpPr>
          <p:cNvPr id="1359" name="Google Shape;1359;p72"/>
          <p:cNvSpPr txBox="1"/>
          <p:nvPr/>
        </p:nvSpPr>
        <p:spPr>
          <a:xfrm>
            <a:off x="3087137" y="4683588"/>
            <a:ext cx="6547513" cy="17931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Tidsbrist – ingen avlastning</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Brist på information om vad, när, varför och hur …</a:t>
            </a:r>
            <a:endParaRPr/>
          </a:p>
          <a:p>
            <a:pPr marL="85725" marR="0" lvl="0" indent="360363" algn="l" rtl="0">
              <a:lnSpc>
                <a:spcPct val="115000"/>
              </a:lnSpc>
              <a:spcBef>
                <a:spcPts val="800"/>
              </a:spcBef>
              <a:spcAft>
                <a:spcPts val="0"/>
              </a:spcAft>
              <a:buNone/>
            </a:pPr>
            <a:r>
              <a:rPr lang="sv-SE" sz="2000" b="0" i="1" u="none" strike="noStrike" cap="none">
                <a:solidFill>
                  <a:srgbClr val="212121"/>
                </a:solidFill>
                <a:latin typeface="Cambria"/>
                <a:ea typeface="Cambria"/>
                <a:cs typeface="Cambria"/>
                <a:sym typeface="Cambria"/>
              </a:rPr>
              <a:t>Chefen har ingen susning om vad vi gör. </a:t>
            </a:r>
            <a:endParaRPr/>
          </a:p>
          <a:p>
            <a:pPr marL="85725" marR="0" lvl="0" indent="360363" algn="l" rtl="0">
              <a:lnSpc>
                <a:spcPct val="115000"/>
              </a:lnSpc>
              <a:spcBef>
                <a:spcPts val="800"/>
              </a:spcBef>
              <a:spcAft>
                <a:spcPts val="0"/>
              </a:spcAft>
              <a:buNone/>
            </a:pPr>
            <a:r>
              <a:rPr lang="sv-SE" sz="2000" b="0" i="1" u="none" strike="noStrike" cap="none">
                <a:solidFill>
                  <a:srgbClr val="212121"/>
                </a:solidFill>
                <a:latin typeface="Cambria"/>
                <a:ea typeface="Cambria"/>
                <a:cs typeface="Cambria"/>
                <a:sym typeface="Cambria"/>
              </a:rPr>
              <a:t>Nu har vi en underbar chef. </a:t>
            </a:r>
            <a:endParaRPr sz="2000" b="0" i="0" u="none" strike="noStrike" cap="none">
              <a:solidFill>
                <a:srgbClr val="212121"/>
              </a:solidFill>
              <a:latin typeface="Calibri"/>
              <a:ea typeface="Calibri"/>
              <a:cs typeface="Calibri"/>
              <a:sym typeface="Calibri"/>
            </a:endParaRP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63"/>
        <p:cNvGrpSpPr/>
        <p:nvPr/>
      </p:nvGrpSpPr>
      <p:grpSpPr>
        <a:xfrm>
          <a:off x="0" y="0"/>
          <a:ext cx="0" cy="0"/>
          <a:chOff x="0" y="0"/>
          <a:chExt cx="0" cy="0"/>
        </a:xfrm>
      </p:grpSpPr>
      <p:sp>
        <p:nvSpPr>
          <p:cNvPr id="1364" name="Google Shape;1364;p73"/>
          <p:cNvSpPr txBox="1"/>
          <p:nvPr/>
        </p:nvSpPr>
        <p:spPr>
          <a:xfrm>
            <a:off x="1919536" y="260649"/>
            <a:ext cx="74888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Handledarnas bild</a:t>
            </a:r>
            <a:endParaRPr/>
          </a:p>
        </p:txBody>
      </p:sp>
      <p:pic>
        <p:nvPicPr>
          <p:cNvPr id="1365" name="Google Shape;1365;p73"/>
          <p:cNvPicPr preferRelativeResize="0"/>
          <p:nvPr/>
        </p:nvPicPr>
        <p:blipFill rotWithShape="1">
          <a:blip r:embed="rId3">
            <a:alphaModFix/>
          </a:blip>
          <a:srcRect/>
          <a:stretch/>
        </p:blipFill>
        <p:spPr>
          <a:xfrm>
            <a:off x="7514896" y="6165304"/>
            <a:ext cx="3153104" cy="720000"/>
          </a:xfrm>
          <a:prstGeom prst="rect">
            <a:avLst/>
          </a:prstGeom>
          <a:noFill/>
          <a:ln>
            <a:noFill/>
          </a:ln>
        </p:spPr>
      </p:pic>
      <p:graphicFrame>
        <p:nvGraphicFramePr>
          <p:cNvPr id="1366" name="Google Shape;1366;p73"/>
          <p:cNvGraphicFramePr/>
          <p:nvPr/>
        </p:nvGraphicFramePr>
        <p:xfrm>
          <a:off x="2351584" y="722314"/>
          <a:ext cx="7488832" cy="501094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70"/>
        <p:cNvGrpSpPr/>
        <p:nvPr/>
      </p:nvGrpSpPr>
      <p:grpSpPr>
        <a:xfrm>
          <a:off x="0" y="0"/>
          <a:ext cx="0" cy="0"/>
          <a:chOff x="0" y="0"/>
          <a:chExt cx="0" cy="0"/>
        </a:xfrm>
      </p:grpSpPr>
      <p:sp>
        <p:nvSpPr>
          <p:cNvPr id="1371" name="Google Shape;1371;p74" descr="title"/>
          <p:cNvSpPr txBox="1"/>
          <p:nvPr/>
        </p:nvSpPr>
        <p:spPr>
          <a:xfrm>
            <a:off x="1991545" y="1270994"/>
            <a:ext cx="8568953" cy="5587007"/>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Clr>
                <a:srgbClr val="96D30F"/>
              </a:buClr>
              <a:buSzPts val="2000"/>
              <a:buFont typeface="Noto Sans Symbols"/>
              <a:buChar char="⮚"/>
            </a:pPr>
            <a:r>
              <a:rPr lang="sv-SE" sz="2000" b="0" i="1" u="none" strike="noStrike" cap="none">
                <a:solidFill>
                  <a:srgbClr val="212121"/>
                </a:solidFill>
                <a:latin typeface="Cambria"/>
                <a:ea typeface="Cambria"/>
                <a:cs typeface="Cambria"/>
                <a:sym typeface="Cambria"/>
              </a:rPr>
              <a:t>Vi har fått bra arbetsredskap i KUB-modellen. Bra att ha och visa bilderna.</a:t>
            </a:r>
            <a:endParaRPr/>
          </a:p>
          <a:p>
            <a:pPr marL="342900" marR="0" lvl="0" indent="-342900" algn="l" rtl="0">
              <a:lnSpc>
                <a:spcPct val="115000"/>
              </a:lnSpc>
              <a:spcBef>
                <a:spcPts val="800"/>
              </a:spcBef>
              <a:spcAft>
                <a:spcPts val="0"/>
              </a:spcAft>
              <a:buClr>
                <a:srgbClr val="96D30F"/>
              </a:buClr>
              <a:buSzPts val="2000"/>
              <a:buFont typeface="Noto Sans Symbols"/>
              <a:buChar char="⮚"/>
            </a:pPr>
            <a:r>
              <a:rPr lang="sv-SE" sz="2000" b="0" i="1" u="none" strike="noStrike" cap="none">
                <a:solidFill>
                  <a:srgbClr val="212121"/>
                </a:solidFill>
                <a:latin typeface="Cambria"/>
                <a:ea typeface="Cambria"/>
                <a:cs typeface="Cambria"/>
                <a:sym typeface="Cambria"/>
              </a:rPr>
              <a:t>Det var mycket bra att vi fick med material så vi kan sprida det vidare till våra kollegor!</a:t>
            </a:r>
            <a:endParaRPr/>
          </a:p>
          <a:p>
            <a:pPr marL="342900" marR="0" lvl="0" indent="-342900" algn="l" rtl="0">
              <a:lnSpc>
                <a:spcPct val="115000"/>
              </a:lnSpc>
              <a:spcBef>
                <a:spcPts val="800"/>
              </a:spcBef>
              <a:spcAft>
                <a:spcPts val="0"/>
              </a:spcAft>
              <a:buClr>
                <a:srgbClr val="96D30F"/>
              </a:buClr>
              <a:buSzPts val="2000"/>
              <a:buFont typeface="Noto Sans Symbols"/>
              <a:buChar char="⮚"/>
            </a:pPr>
            <a:r>
              <a:rPr lang="sv-SE" sz="2000" b="0" i="1" u="none" strike="noStrike" cap="none">
                <a:solidFill>
                  <a:srgbClr val="212121"/>
                </a:solidFill>
                <a:latin typeface="Cambria"/>
                <a:ea typeface="Cambria"/>
                <a:cs typeface="Cambria"/>
                <a:sym typeface="Cambria"/>
              </a:rPr>
              <a:t>Vi har fått stöd i att lägga oss på lite lägre startnivå jämfört med vår ordinarie handledarutbildning.</a:t>
            </a:r>
            <a:endParaRPr/>
          </a:p>
          <a:p>
            <a:pPr marL="342900" marR="0" lvl="0" indent="-342900" algn="l" rtl="0">
              <a:lnSpc>
                <a:spcPct val="115000"/>
              </a:lnSpc>
              <a:spcBef>
                <a:spcPts val="800"/>
              </a:spcBef>
              <a:spcAft>
                <a:spcPts val="0"/>
              </a:spcAft>
              <a:buClr>
                <a:srgbClr val="96D30F"/>
              </a:buClr>
              <a:buSzPts val="2000"/>
              <a:buFont typeface="Noto Sans Symbols"/>
              <a:buChar char="⮚"/>
            </a:pPr>
            <a:r>
              <a:rPr lang="sv-SE" sz="2000" b="0" i="1" u="none" strike="noStrike" cap="none">
                <a:solidFill>
                  <a:srgbClr val="212121"/>
                </a:solidFill>
                <a:latin typeface="Cambria"/>
                <a:ea typeface="Cambria"/>
                <a:cs typeface="Cambria"/>
                <a:sym typeface="Cambria"/>
              </a:rPr>
              <a:t>Vi har blivit medvetna om att vi måste dela upp instruktionerna i mindre moment. När vi förklarar och visar får det inte bli för mycket på en gång.</a:t>
            </a:r>
            <a:endParaRPr/>
          </a:p>
          <a:p>
            <a:pPr marL="342900" marR="0" lvl="0" indent="-342900" algn="l" rtl="0">
              <a:lnSpc>
                <a:spcPct val="115000"/>
              </a:lnSpc>
              <a:spcBef>
                <a:spcPts val="800"/>
              </a:spcBef>
              <a:spcAft>
                <a:spcPts val="0"/>
              </a:spcAft>
              <a:buClr>
                <a:srgbClr val="96D30F"/>
              </a:buClr>
              <a:buSzPts val="2000"/>
              <a:buFont typeface="Noto Sans Symbols"/>
              <a:buChar char="⮚"/>
            </a:pPr>
            <a:r>
              <a:rPr lang="sv-SE" sz="2000" b="0" i="1" u="none" strike="noStrike" cap="none">
                <a:solidFill>
                  <a:srgbClr val="212121"/>
                </a:solidFill>
                <a:latin typeface="Cambria"/>
                <a:ea typeface="Cambria"/>
                <a:cs typeface="Cambria"/>
                <a:sym typeface="Cambria"/>
              </a:rPr>
              <a:t>Jag planerar bättre nu. Och jag har blivit bättre på bemötandet!</a:t>
            </a:r>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p:txBody>
      </p:sp>
      <p:sp>
        <p:nvSpPr>
          <p:cNvPr id="1372" name="Google Shape;1372;p74"/>
          <p:cNvSpPr txBox="1"/>
          <p:nvPr/>
        </p:nvSpPr>
        <p:spPr>
          <a:xfrm>
            <a:off x="1775519" y="188641"/>
            <a:ext cx="84520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Nyttan med KUB-utbildningen</a:t>
            </a:r>
            <a:br>
              <a:rPr lang="sv-SE" sz="2400" b="1" i="0" u="none" strike="noStrike" cap="none">
                <a:solidFill>
                  <a:srgbClr val="37981C"/>
                </a:solidFill>
                <a:latin typeface="Calibri"/>
                <a:ea typeface="Calibri"/>
                <a:cs typeface="Calibri"/>
                <a:sym typeface="Calibri"/>
              </a:rPr>
            </a:br>
            <a:r>
              <a:rPr lang="sv-SE" sz="2400" b="1" i="0" u="none" strike="noStrike" cap="none">
                <a:solidFill>
                  <a:srgbClr val="37981C"/>
                </a:solidFill>
                <a:latin typeface="Calibri"/>
                <a:ea typeface="Calibri"/>
                <a:cs typeface="Calibri"/>
                <a:sym typeface="Calibri"/>
              </a:rPr>
              <a:t>Kartläggning – Utveckling – Bekräftelse</a:t>
            </a:r>
            <a:endParaRPr/>
          </a:p>
        </p:txBody>
      </p:sp>
      <p:pic>
        <p:nvPicPr>
          <p:cNvPr id="1373" name="Google Shape;1373;p74"/>
          <p:cNvPicPr preferRelativeResize="0"/>
          <p:nvPr/>
        </p:nvPicPr>
        <p:blipFill rotWithShape="1">
          <a:blip r:embed="rId3">
            <a:alphaModFix/>
          </a:blip>
          <a:srcRect/>
          <a:stretch/>
        </p:blipFill>
        <p:spPr>
          <a:xfrm>
            <a:off x="7497149" y="6138000"/>
            <a:ext cx="3153104" cy="720000"/>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77"/>
        <p:cNvGrpSpPr/>
        <p:nvPr/>
      </p:nvGrpSpPr>
      <p:grpSpPr>
        <a:xfrm>
          <a:off x="0" y="0"/>
          <a:ext cx="0" cy="0"/>
          <a:chOff x="0" y="0"/>
          <a:chExt cx="0" cy="0"/>
        </a:xfrm>
      </p:grpSpPr>
      <p:sp>
        <p:nvSpPr>
          <p:cNvPr id="1378" name="Google Shape;1378;p75"/>
          <p:cNvSpPr txBox="1"/>
          <p:nvPr/>
        </p:nvSpPr>
        <p:spPr>
          <a:xfrm>
            <a:off x="1919536" y="260649"/>
            <a:ext cx="74888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Handledarnas bild</a:t>
            </a:r>
            <a:endParaRPr/>
          </a:p>
        </p:txBody>
      </p:sp>
      <p:pic>
        <p:nvPicPr>
          <p:cNvPr id="1379" name="Google Shape;1379;p75"/>
          <p:cNvPicPr preferRelativeResize="0"/>
          <p:nvPr/>
        </p:nvPicPr>
        <p:blipFill rotWithShape="1">
          <a:blip r:embed="rId3">
            <a:alphaModFix/>
          </a:blip>
          <a:srcRect/>
          <a:stretch/>
        </p:blipFill>
        <p:spPr>
          <a:xfrm>
            <a:off x="7514896" y="6165304"/>
            <a:ext cx="3153104" cy="720000"/>
          </a:xfrm>
          <a:prstGeom prst="rect">
            <a:avLst/>
          </a:prstGeom>
          <a:noFill/>
          <a:ln>
            <a:noFill/>
          </a:ln>
        </p:spPr>
      </p:pic>
      <p:graphicFrame>
        <p:nvGraphicFramePr>
          <p:cNvPr id="1380" name="Google Shape;1380;p75"/>
          <p:cNvGraphicFramePr/>
          <p:nvPr/>
        </p:nvGraphicFramePr>
        <p:xfrm>
          <a:off x="2423592" y="836712"/>
          <a:ext cx="7632848" cy="48965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84"/>
        <p:cNvGrpSpPr/>
        <p:nvPr/>
      </p:nvGrpSpPr>
      <p:grpSpPr>
        <a:xfrm>
          <a:off x="0" y="0"/>
          <a:ext cx="0" cy="0"/>
          <a:chOff x="0" y="0"/>
          <a:chExt cx="0" cy="0"/>
        </a:xfrm>
      </p:grpSpPr>
      <p:sp>
        <p:nvSpPr>
          <p:cNvPr id="1385" name="Google Shape;1385;p76" descr="title"/>
          <p:cNvSpPr txBox="1"/>
          <p:nvPr/>
        </p:nvSpPr>
        <p:spPr>
          <a:xfrm>
            <a:off x="1928431" y="1124745"/>
            <a:ext cx="8568953" cy="3786807"/>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Deltagarnas brister i svenska språket är den stora svårigheten.</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De flesta handledare har ett stort eget engagemang! Detta påverkar projektresultatet positivt. Hur skapar vi detta engagemang hos fler framöver?</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Helhetssynen brister: </a:t>
            </a:r>
            <a:r>
              <a:rPr lang="sv-SE" sz="2000" b="0" i="1" u="none" strike="noStrike" cap="none">
                <a:solidFill>
                  <a:srgbClr val="212121"/>
                </a:solidFill>
                <a:latin typeface="Calibri"/>
                <a:ea typeface="Calibri"/>
                <a:cs typeface="Calibri"/>
                <a:sym typeface="Calibri"/>
              </a:rPr>
              <a:t>”Det skulle vara bra att veta vad de läser och vad de pratar om, så att skola/utbildning och praktik/anställning kan </a:t>
            </a:r>
            <a:r>
              <a:rPr lang="sv-SE" sz="2000" b="1" i="1" u="none" strike="noStrike" cap="none">
                <a:solidFill>
                  <a:srgbClr val="212121"/>
                </a:solidFill>
                <a:latin typeface="Calibri"/>
                <a:ea typeface="Calibri"/>
                <a:cs typeface="Calibri"/>
                <a:sym typeface="Calibri"/>
              </a:rPr>
              <a:t>samverka</a:t>
            </a:r>
            <a:r>
              <a:rPr lang="sv-SE" sz="2000" b="0" i="1" u="none" strike="noStrike" cap="none">
                <a:solidFill>
                  <a:srgbClr val="212121"/>
                </a:solidFill>
                <a:latin typeface="Calibri"/>
                <a:ea typeface="Calibri"/>
                <a:cs typeface="Calibri"/>
                <a:sym typeface="Calibri"/>
              </a:rPr>
              <a:t>!”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1" u="none" strike="noStrike" cap="none">
                <a:solidFill>
                  <a:srgbClr val="212121"/>
                </a:solidFill>
                <a:latin typeface="Calibri"/>
                <a:ea typeface="Calibri"/>
                <a:cs typeface="Calibri"/>
                <a:sym typeface="Calibri"/>
              </a:rPr>
              <a:t>”Det är inte alltid rätt personer som kommer.” </a:t>
            </a:r>
            <a:r>
              <a:rPr lang="sv-SE" sz="2000" b="0" i="0" u="none" strike="noStrike" cap="none">
                <a:solidFill>
                  <a:srgbClr val="212121"/>
                </a:solidFill>
                <a:latin typeface="Calibri"/>
                <a:ea typeface="Calibri"/>
                <a:cs typeface="Calibri"/>
                <a:sym typeface="Calibri"/>
              </a:rPr>
              <a:t>Urvalet är viktigt!</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Flera handledare anger att de redan är ganska bra på att ta emot deltagare.</a:t>
            </a:r>
            <a:endParaRPr/>
          </a:p>
        </p:txBody>
      </p:sp>
      <p:sp>
        <p:nvSpPr>
          <p:cNvPr id="1386" name="Google Shape;1386;p76"/>
          <p:cNvSpPr txBox="1"/>
          <p:nvPr/>
        </p:nvSpPr>
        <p:spPr>
          <a:xfrm>
            <a:off x="1775519" y="188641"/>
            <a:ext cx="845204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Reflektioner och slutsatser från handledarintervjuerna</a:t>
            </a:r>
            <a:endParaRPr/>
          </a:p>
        </p:txBody>
      </p:sp>
      <p:pic>
        <p:nvPicPr>
          <p:cNvPr id="1387" name="Google Shape;1387;p76"/>
          <p:cNvPicPr preferRelativeResize="0"/>
          <p:nvPr/>
        </p:nvPicPr>
        <p:blipFill rotWithShape="1">
          <a:blip r:embed="rId3">
            <a:alphaModFix/>
          </a:blip>
          <a:srcRect/>
          <a:stretch/>
        </p:blipFill>
        <p:spPr>
          <a:xfrm>
            <a:off x="7497149" y="6138000"/>
            <a:ext cx="3153104" cy="720000"/>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91"/>
        <p:cNvGrpSpPr/>
        <p:nvPr/>
      </p:nvGrpSpPr>
      <p:grpSpPr>
        <a:xfrm>
          <a:off x="0" y="0"/>
          <a:ext cx="0" cy="0"/>
          <a:chOff x="0" y="0"/>
          <a:chExt cx="0" cy="0"/>
        </a:xfrm>
      </p:grpSpPr>
      <p:sp>
        <p:nvSpPr>
          <p:cNvPr id="1392" name="Google Shape;1392;p77" descr="title"/>
          <p:cNvSpPr txBox="1"/>
          <p:nvPr/>
        </p:nvSpPr>
        <p:spPr>
          <a:xfrm>
            <a:off x="2783633" y="1484784"/>
            <a:ext cx="6840760" cy="3465224"/>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Större intresse för studier och att läsa vidare</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Bättre svenska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Ökat självförtroende/-känsla</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Ökat kontaktnät, nya vänner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Modigare, vågar mer, pratar mer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Lärt sig svenska ”koder” som att ta fikarast, komma i tid</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Bättre allmänbildning om samhället </a:t>
            </a: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Arial"/>
              <a:buNone/>
            </a:pP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Arial"/>
              <a:buNone/>
            </a:pPr>
            <a:endParaRPr sz="2000" b="0" i="0" u="none" strike="noStrike" cap="none">
              <a:solidFill>
                <a:srgbClr val="212121"/>
              </a:solidFill>
              <a:latin typeface="Calibri"/>
              <a:ea typeface="Calibri"/>
              <a:cs typeface="Calibri"/>
              <a:sym typeface="Calibri"/>
            </a:endParaRPr>
          </a:p>
        </p:txBody>
      </p:sp>
      <p:sp>
        <p:nvSpPr>
          <p:cNvPr id="1393" name="Google Shape;1393;p77"/>
          <p:cNvSpPr txBox="1"/>
          <p:nvPr/>
        </p:nvSpPr>
        <p:spPr>
          <a:xfrm>
            <a:off x="1653953" y="131163"/>
            <a:ext cx="84520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Intervjuer – Projektkollegor</a:t>
            </a:r>
            <a:endParaRPr/>
          </a:p>
          <a:p>
            <a:pPr marL="0" marR="0" lvl="0" indent="0" algn="ctr" rtl="0">
              <a:spcBef>
                <a:spcPts val="0"/>
              </a:spcBef>
              <a:spcAft>
                <a:spcPts val="0"/>
              </a:spcAft>
              <a:buNone/>
            </a:pPr>
            <a:r>
              <a:rPr lang="sv-SE" sz="2400" b="1" i="1" u="none" strike="noStrike" cap="none">
                <a:solidFill>
                  <a:srgbClr val="37981C"/>
                </a:solidFill>
                <a:latin typeface="Calibri"/>
                <a:ea typeface="Calibri"/>
                <a:cs typeface="Calibri"/>
                <a:sym typeface="Calibri"/>
              </a:rPr>
              <a:t>Vad som förändras hos deltagarna</a:t>
            </a:r>
            <a:endParaRPr/>
          </a:p>
        </p:txBody>
      </p:sp>
      <p:pic>
        <p:nvPicPr>
          <p:cNvPr id="1394" name="Google Shape;1394;p77"/>
          <p:cNvPicPr preferRelativeResize="0"/>
          <p:nvPr/>
        </p:nvPicPr>
        <p:blipFill rotWithShape="1">
          <a:blip r:embed="rId3">
            <a:alphaModFix/>
          </a:blip>
          <a:srcRect/>
          <a:stretch/>
        </p:blipFill>
        <p:spPr>
          <a:xfrm>
            <a:off x="7497149" y="6138000"/>
            <a:ext cx="3153104" cy="720000"/>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398"/>
        <p:cNvGrpSpPr/>
        <p:nvPr/>
      </p:nvGrpSpPr>
      <p:grpSpPr>
        <a:xfrm>
          <a:off x="0" y="0"/>
          <a:ext cx="0" cy="0"/>
          <a:chOff x="0" y="0"/>
          <a:chExt cx="0" cy="0"/>
        </a:xfrm>
      </p:grpSpPr>
      <p:sp>
        <p:nvSpPr>
          <p:cNvPr id="1399" name="Google Shape;1399;p78" descr="title"/>
          <p:cNvSpPr txBox="1"/>
          <p:nvPr/>
        </p:nvSpPr>
        <p:spPr>
          <a:xfrm>
            <a:off x="1676401" y="1700808"/>
            <a:ext cx="8839199" cy="7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EA7DA"/>
              </a:solidFill>
              <a:latin typeface="Verdana"/>
              <a:ea typeface="Verdana"/>
              <a:cs typeface="Verdana"/>
              <a:sym typeface="Verdana"/>
            </a:endParaRPr>
          </a:p>
        </p:txBody>
      </p:sp>
      <p:sp>
        <p:nvSpPr>
          <p:cNvPr id="1400" name="Google Shape;1400;p78"/>
          <p:cNvSpPr txBox="1"/>
          <p:nvPr/>
        </p:nvSpPr>
        <p:spPr>
          <a:xfrm>
            <a:off x="2783633" y="2000820"/>
            <a:ext cx="7162633" cy="2810769"/>
          </a:xfrm>
          <a:prstGeom prst="rect">
            <a:avLst/>
          </a:prstGeom>
          <a:noFill/>
          <a:ln>
            <a:noFill/>
          </a:ln>
        </p:spPr>
        <p:txBody>
          <a:bodyPr spcFirstLastPara="1" wrap="square" lIns="91425" tIns="45700" rIns="91425" bIns="45700" anchor="t" anchorCtr="0">
            <a:spAutoFit/>
          </a:bodyPr>
          <a:lstStyle/>
          <a:p>
            <a:pPr marL="342900" marR="540385" lvl="0" indent="-342900" algn="l" rtl="0">
              <a:lnSpc>
                <a:spcPct val="115000"/>
              </a:lnSpc>
              <a:spcBef>
                <a:spcPts val="0"/>
              </a:spcBef>
              <a:spcAft>
                <a:spcPts val="0"/>
              </a:spcAft>
              <a:buClr>
                <a:srgbClr val="92D00F"/>
              </a:buClr>
              <a:buSzPts val="2000"/>
              <a:buFont typeface="Noto Sans Symbols"/>
              <a:buChar char="⮚"/>
            </a:pPr>
            <a:r>
              <a:rPr lang="sv-SE" sz="2000" b="0" i="1" u="none" strike="noStrike" cap="none">
                <a:solidFill>
                  <a:srgbClr val="000000"/>
                </a:solidFill>
                <a:latin typeface="Cambria"/>
                <a:ea typeface="Cambria"/>
                <a:cs typeface="Cambria"/>
                <a:sym typeface="Cambria"/>
              </a:rPr>
              <a:t>All ära till projektledningen. </a:t>
            </a:r>
            <a:endParaRPr/>
          </a:p>
          <a:p>
            <a:pPr marL="342900" marR="540385" lvl="0" indent="-342900" algn="l" rtl="0">
              <a:lnSpc>
                <a:spcPct val="115000"/>
              </a:lnSpc>
              <a:spcBef>
                <a:spcPts val="1200"/>
              </a:spcBef>
              <a:spcAft>
                <a:spcPts val="0"/>
              </a:spcAft>
              <a:buClr>
                <a:srgbClr val="92D00F"/>
              </a:buClr>
              <a:buSzPts val="2000"/>
              <a:buFont typeface="Noto Sans Symbols"/>
              <a:buChar char="⮚"/>
            </a:pPr>
            <a:r>
              <a:rPr lang="sv-SE" sz="2000" b="0" i="1" u="none" strike="noStrike" cap="none">
                <a:solidFill>
                  <a:srgbClr val="000000"/>
                </a:solidFill>
                <a:latin typeface="Cambria"/>
                <a:ea typeface="Cambria"/>
                <a:cs typeface="Cambria"/>
                <a:sym typeface="Cambria"/>
              </a:rPr>
              <a:t>Samarbetet fungerar mycket bra. </a:t>
            </a:r>
            <a:endParaRPr/>
          </a:p>
          <a:p>
            <a:pPr marL="342900" marR="540385" lvl="0" indent="-342900" algn="l" rtl="0">
              <a:lnSpc>
                <a:spcPct val="115000"/>
              </a:lnSpc>
              <a:spcBef>
                <a:spcPts val="1200"/>
              </a:spcBef>
              <a:spcAft>
                <a:spcPts val="0"/>
              </a:spcAft>
              <a:buClr>
                <a:srgbClr val="92D00F"/>
              </a:buClr>
              <a:buSzPts val="2000"/>
              <a:buFont typeface="Noto Sans Symbols"/>
              <a:buChar char="⮚"/>
            </a:pPr>
            <a:r>
              <a:rPr lang="sv-SE" sz="2000" b="0" i="1" u="none" strike="noStrike" cap="none">
                <a:solidFill>
                  <a:srgbClr val="000000"/>
                </a:solidFill>
                <a:latin typeface="Cambria"/>
                <a:ea typeface="Cambria"/>
                <a:cs typeface="Cambria"/>
                <a:sym typeface="Cambria"/>
              </a:rPr>
              <a:t>Vi får information i god tid och hinner planera. </a:t>
            </a:r>
            <a:endParaRPr/>
          </a:p>
          <a:p>
            <a:pPr marL="342900" marR="540385" lvl="0" indent="-342900" algn="l" rtl="0">
              <a:lnSpc>
                <a:spcPct val="115000"/>
              </a:lnSpc>
              <a:spcBef>
                <a:spcPts val="1200"/>
              </a:spcBef>
              <a:spcAft>
                <a:spcPts val="0"/>
              </a:spcAft>
              <a:buClr>
                <a:srgbClr val="92D00F"/>
              </a:buClr>
              <a:buSzPts val="2000"/>
              <a:buFont typeface="Noto Sans Symbols"/>
              <a:buChar char="⮚"/>
            </a:pPr>
            <a:r>
              <a:rPr lang="sv-SE" sz="2000" b="0" i="1" u="none" strike="noStrike" cap="none">
                <a:solidFill>
                  <a:srgbClr val="000000"/>
                </a:solidFill>
                <a:latin typeface="Cambria"/>
                <a:ea typeface="Cambria"/>
                <a:cs typeface="Cambria"/>
                <a:sym typeface="Cambria"/>
              </a:rPr>
              <a:t>Korta beslutsvägar – bra! </a:t>
            </a:r>
            <a:endParaRPr/>
          </a:p>
          <a:p>
            <a:pPr marL="342900" marR="540385" lvl="0" indent="-342900" algn="l" rtl="0">
              <a:lnSpc>
                <a:spcPct val="115000"/>
              </a:lnSpc>
              <a:spcBef>
                <a:spcPts val="1200"/>
              </a:spcBef>
              <a:spcAft>
                <a:spcPts val="0"/>
              </a:spcAft>
              <a:buClr>
                <a:srgbClr val="92D00F"/>
              </a:buClr>
              <a:buSzPts val="2000"/>
              <a:buFont typeface="Noto Sans Symbols"/>
              <a:buChar char="⮚"/>
            </a:pPr>
            <a:r>
              <a:rPr lang="sv-SE" sz="2000" b="0" i="1" u="none" strike="noStrike" cap="none">
                <a:solidFill>
                  <a:srgbClr val="000000"/>
                </a:solidFill>
                <a:latin typeface="Cambria"/>
                <a:ea typeface="Cambria"/>
                <a:cs typeface="Cambria"/>
                <a:sym typeface="Cambria"/>
              </a:rPr>
              <a:t>Arbetsförmedlingen är engagerad på ett mycket bra sätt.</a:t>
            </a:r>
            <a:br>
              <a:rPr lang="sv-SE" sz="2000" b="0" i="1" u="none" strike="noStrike" cap="none">
                <a:solidFill>
                  <a:srgbClr val="000000"/>
                </a:solidFill>
                <a:latin typeface="Cambria"/>
                <a:ea typeface="Cambria"/>
                <a:cs typeface="Cambria"/>
                <a:sym typeface="Cambria"/>
              </a:rPr>
            </a:br>
            <a:endParaRPr sz="2000" b="1" i="0" u="none" strike="noStrike" cap="none">
              <a:solidFill>
                <a:srgbClr val="000000"/>
              </a:solidFill>
              <a:latin typeface="Calibri"/>
              <a:ea typeface="Calibri"/>
              <a:cs typeface="Calibri"/>
              <a:sym typeface="Calibri"/>
            </a:endParaRPr>
          </a:p>
        </p:txBody>
      </p:sp>
      <p:sp>
        <p:nvSpPr>
          <p:cNvPr id="1401" name="Google Shape;1401;p78"/>
          <p:cNvSpPr txBox="1"/>
          <p:nvPr/>
        </p:nvSpPr>
        <p:spPr>
          <a:xfrm>
            <a:off x="1847528" y="169144"/>
            <a:ext cx="748883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400" b="1" i="0" u="none" strike="noStrike" cap="none">
                <a:solidFill>
                  <a:srgbClr val="37981C"/>
                </a:solidFill>
                <a:latin typeface="Calibri"/>
                <a:ea typeface="Calibri"/>
                <a:cs typeface="Calibri"/>
                <a:sym typeface="Calibri"/>
              </a:rPr>
              <a:t>Intervjuer – Projektkollegor</a:t>
            </a:r>
            <a:endParaRPr/>
          </a:p>
          <a:p>
            <a:pPr marL="0" marR="0" lvl="0" indent="0" algn="ctr" rtl="0">
              <a:spcBef>
                <a:spcPts val="0"/>
              </a:spcBef>
              <a:spcAft>
                <a:spcPts val="0"/>
              </a:spcAft>
              <a:buNone/>
            </a:pPr>
            <a:r>
              <a:rPr lang="sv-SE" sz="2400" b="1" i="1" u="none" strike="noStrike" cap="none">
                <a:solidFill>
                  <a:srgbClr val="37981C"/>
                </a:solidFill>
                <a:latin typeface="Calibri"/>
                <a:ea typeface="Calibri"/>
                <a:cs typeface="Calibri"/>
                <a:sym typeface="Calibri"/>
              </a:rPr>
              <a:t>Om projektet</a:t>
            </a:r>
            <a:endParaRPr/>
          </a:p>
        </p:txBody>
      </p:sp>
      <p:sp>
        <p:nvSpPr>
          <p:cNvPr id="1402" name="Google Shape;1402;p78"/>
          <p:cNvSpPr txBox="1"/>
          <p:nvPr/>
        </p:nvSpPr>
        <p:spPr>
          <a:xfrm>
            <a:off x="2173727" y="1488545"/>
            <a:ext cx="31683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i="0" u="none" strike="noStrike" cap="none">
                <a:solidFill>
                  <a:srgbClr val="000000"/>
                </a:solidFill>
                <a:latin typeface="Calibri"/>
                <a:ea typeface="Calibri"/>
                <a:cs typeface="Calibri"/>
                <a:sym typeface="Calibri"/>
              </a:rPr>
              <a:t>Några citat:</a:t>
            </a:r>
            <a:endParaRPr/>
          </a:p>
        </p:txBody>
      </p:sp>
      <p:pic>
        <p:nvPicPr>
          <p:cNvPr id="1403" name="Google Shape;1403;p78"/>
          <p:cNvPicPr preferRelativeResize="0"/>
          <p:nvPr/>
        </p:nvPicPr>
        <p:blipFill rotWithShape="1">
          <a:blip r:embed="rId3">
            <a:alphaModFix/>
          </a:blip>
          <a:srcRect/>
          <a:stretch/>
        </p:blipFill>
        <p:spPr>
          <a:xfrm>
            <a:off x="7484878" y="6138000"/>
            <a:ext cx="3153104" cy="720000"/>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407"/>
        <p:cNvGrpSpPr/>
        <p:nvPr/>
      </p:nvGrpSpPr>
      <p:grpSpPr>
        <a:xfrm>
          <a:off x="0" y="0"/>
          <a:ext cx="0" cy="0"/>
          <a:chOff x="0" y="0"/>
          <a:chExt cx="0" cy="0"/>
        </a:xfrm>
      </p:grpSpPr>
      <p:sp>
        <p:nvSpPr>
          <p:cNvPr id="1408" name="Google Shape;1408;p79" descr="title"/>
          <p:cNvSpPr txBox="1"/>
          <p:nvPr/>
        </p:nvSpPr>
        <p:spPr>
          <a:xfrm>
            <a:off x="1811524" y="770654"/>
            <a:ext cx="8568953" cy="5587007"/>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STEG är ett långsiktigt </a:t>
            </a:r>
            <a:r>
              <a:rPr lang="sv-SE" sz="2000" b="1" i="1" u="none" strike="noStrike" cap="none">
                <a:solidFill>
                  <a:srgbClr val="212121"/>
                </a:solidFill>
                <a:latin typeface="Calibri"/>
                <a:ea typeface="Calibri"/>
                <a:cs typeface="Calibri"/>
                <a:sym typeface="Calibri"/>
              </a:rPr>
              <a:t>kompetensförsörjningsprojekt</a:t>
            </a:r>
            <a:r>
              <a:rPr lang="sv-SE" sz="2000" b="0" i="0" u="none" strike="noStrike" cap="none">
                <a:solidFill>
                  <a:srgbClr val="212121"/>
                </a:solidFill>
                <a:latin typeface="Calibri"/>
                <a:ea typeface="Calibri"/>
                <a:cs typeface="Calibri"/>
                <a:sym typeface="Calibri"/>
              </a:rPr>
              <a:t> – framtida kollegor – ett synsätt som vann mark under projekttiden. Inte extra händer och fötter.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Begrepp/modeller som </a:t>
            </a:r>
            <a:r>
              <a:rPr lang="sv-SE" sz="2000" b="0" i="1" u="none" strike="noStrike" cap="none">
                <a:solidFill>
                  <a:srgbClr val="212121"/>
                </a:solidFill>
                <a:latin typeface="Calibri"/>
                <a:ea typeface="Calibri"/>
                <a:cs typeface="Calibri"/>
                <a:sym typeface="Calibri"/>
              </a:rPr>
              <a:t>arbetsdelning</a:t>
            </a:r>
            <a:r>
              <a:rPr lang="sv-SE" sz="2000" b="0" i="0" u="none" strike="noStrike" cap="none">
                <a:solidFill>
                  <a:srgbClr val="212121"/>
                </a:solidFill>
                <a:latin typeface="Calibri"/>
                <a:ea typeface="Calibri"/>
                <a:cs typeface="Calibri"/>
                <a:sym typeface="Calibri"/>
              </a:rPr>
              <a:t>, </a:t>
            </a:r>
            <a:r>
              <a:rPr lang="sv-SE" sz="2000" b="0" i="1" u="none" strike="noStrike" cap="none">
                <a:solidFill>
                  <a:srgbClr val="212121"/>
                </a:solidFill>
                <a:latin typeface="Calibri"/>
                <a:ea typeface="Calibri"/>
                <a:cs typeface="Calibri"/>
                <a:sym typeface="Calibri"/>
              </a:rPr>
              <a:t>breddad rekrytering </a:t>
            </a:r>
            <a:r>
              <a:rPr lang="sv-SE" sz="2000" b="0" i="0" u="none" strike="noStrike" cap="none">
                <a:solidFill>
                  <a:srgbClr val="212121"/>
                </a:solidFill>
                <a:latin typeface="Calibri"/>
                <a:ea typeface="Calibri"/>
                <a:cs typeface="Calibri"/>
                <a:sym typeface="Calibri"/>
              </a:rPr>
              <a:t>och </a:t>
            </a:r>
            <a:r>
              <a:rPr lang="sv-SE" sz="2000" b="0" i="1" u="none" strike="noStrike" cap="none">
                <a:solidFill>
                  <a:srgbClr val="212121"/>
                </a:solidFill>
                <a:latin typeface="Calibri"/>
                <a:ea typeface="Calibri"/>
                <a:cs typeface="Calibri"/>
                <a:sym typeface="Calibri"/>
              </a:rPr>
              <a:t>Använd kompetensen rätt</a:t>
            </a:r>
            <a:r>
              <a:rPr lang="sv-SE" sz="2000" b="0" i="0" u="none" strike="noStrike" cap="none">
                <a:solidFill>
                  <a:srgbClr val="212121"/>
                </a:solidFill>
                <a:latin typeface="Calibri"/>
                <a:ea typeface="Calibri"/>
                <a:cs typeface="Calibri"/>
                <a:sym typeface="Calibri"/>
              </a:rPr>
              <a:t> måste bli kända.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Utbildning kombinerat med ett jobb (arbetsplatslärande) är en mycket bra metod för kompetensförsörjning och som arbetsmarknadsåtgärd. Inte bara praktik. Deltagarna har gjort stora framsteg – arbetsmässigt och personligt</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Extratjänsterna har varit bra, deltagarna utvecklas och har jobb under ett år – men arbetsgivarna har fått sina kompetensbehov lösta utifrån och gratis.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Arbetsgivarna behöver organisera så att tjänster med enklare arbetsuppgifter finns att tillgå. Serviceassistent ska bli ett yrke. </a:t>
            </a:r>
            <a:endParaRPr/>
          </a:p>
          <a:p>
            <a:pPr marL="342900" marR="0" lvl="0" indent="-3429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Arbetsplatserna mottagarkompetens är viktig! En stor fördel att EDCS och Validering Väst har medverkat.</a:t>
            </a:r>
            <a:endParaRPr/>
          </a:p>
        </p:txBody>
      </p:sp>
      <p:sp>
        <p:nvSpPr>
          <p:cNvPr id="1409" name="Google Shape;1409;p79"/>
          <p:cNvSpPr txBox="1"/>
          <p:nvPr/>
        </p:nvSpPr>
        <p:spPr>
          <a:xfrm>
            <a:off x="1775519" y="188641"/>
            <a:ext cx="845204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Slutsatser</a:t>
            </a:r>
            <a:endParaRPr/>
          </a:p>
        </p:txBody>
      </p:sp>
      <p:pic>
        <p:nvPicPr>
          <p:cNvPr id="1410" name="Google Shape;1410;p79"/>
          <p:cNvPicPr preferRelativeResize="0"/>
          <p:nvPr/>
        </p:nvPicPr>
        <p:blipFill rotWithShape="1">
          <a:blip r:embed="rId3">
            <a:alphaModFix/>
          </a:blip>
          <a:srcRect/>
          <a:stretch/>
        </p:blipFill>
        <p:spPr>
          <a:xfrm>
            <a:off x="7497149" y="6138000"/>
            <a:ext cx="3153104" cy="7200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725"/>
        <p:cNvGrpSpPr/>
        <p:nvPr/>
      </p:nvGrpSpPr>
      <p:grpSpPr>
        <a:xfrm>
          <a:off x="0" y="0"/>
          <a:ext cx="0" cy="0"/>
          <a:chOff x="0" y="0"/>
          <a:chExt cx="0" cy="0"/>
        </a:xfrm>
      </p:grpSpPr>
      <p:sp>
        <p:nvSpPr>
          <p:cNvPr id="726" name="Google Shape;726;p8"/>
          <p:cNvSpPr/>
          <p:nvPr/>
        </p:nvSpPr>
        <p:spPr>
          <a:xfrm>
            <a:off x="2094036" y="1935822"/>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727" name="Google Shape;727;p8"/>
          <p:cNvSpPr/>
          <p:nvPr/>
        </p:nvSpPr>
        <p:spPr>
          <a:xfrm>
            <a:off x="2094036" y="1935822"/>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728" name="Google Shape;728;p8"/>
          <p:cNvSpPr txBox="1"/>
          <p:nvPr/>
        </p:nvSpPr>
        <p:spPr>
          <a:xfrm>
            <a:off x="39720" y="-524851"/>
            <a:ext cx="9163050" cy="12334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sv-SE" sz="4400" b="1" i="0" u="none" strike="noStrike" cap="none">
                <a:solidFill>
                  <a:srgbClr val="000000"/>
                </a:solidFill>
                <a:latin typeface="Calibri"/>
                <a:ea typeface="Calibri"/>
                <a:cs typeface="Calibri"/>
                <a:sym typeface="Calibri"/>
              </a:rPr>
              <a:t> </a:t>
            </a:r>
            <a:endParaRPr/>
          </a:p>
        </p:txBody>
      </p:sp>
      <p:grpSp>
        <p:nvGrpSpPr>
          <p:cNvPr id="729" name="Google Shape;729;p8"/>
          <p:cNvGrpSpPr/>
          <p:nvPr/>
        </p:nvGrpSpPr>
        <p:grpSpPr>
          <a:xfrm>
            <a:off x="130815" y="1380761"/>
            <a:ext cx="11195234" cy="4429951"/>
            <a:chOff x="-14498" y="44552"/>
            <a:chExt cx="11195234" cy="4429951"/>
          </a:xfrm>
        </p:grpSpPr>
        <p:sp>
          <p:nvSpPr>
            <p:cNvPr id="730" name="Google Shape;730;p8"/>
            <p:cNvSpPr/>
            <p:nvPr/>
          </p:nvSpPr>
          <p:spPr>
            <a:xfrm rot="5400000">
              <a:off x="502146" y="1743560"/>
              <a:ext cx="1556208" cy="2589496"/>
            </a:xfrm>
            <a:prstGeom prst="corner">
              <a:avLst>
                <a:gd name="adj1" fmla="val 16120"/>
                <a:gd name="adj2" fmla="val 1611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57111" y="2425274"/>
              <a:ext cx="2337811" cy="2049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txBox="1"/>
            <p:nvPr/>
          </p:nvSpPr>
          <p:spPr>
            <a:xfrm>
              <a:off x="257111" y="2425274"/>
              <a:ext cx="2337811" cy="2049229"/>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49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33" name="Google Shape;733;p8"/>
            <p:cNvSpPr/>
            <p:nvPr/>
          </p:nvSpPr>
          <p:spPr>
            <a:xfrm>
              <a:off x="2153826" y="1460931"/>
              <a:ext cx="441096" cy="441096"/>
            </a:xfrm>
            <a:prstGeom prst="triangle">
              <a:avLst>
                <a:gd name="adj" fmla="val 10000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5400000">
              <a:off x="3409815" y="956564"/>
              <a:ext cx="1556208" cy="2589496"/>
            </a:xfrm>
            <a:prstGeom prst="corner">
              <a:avLst>
                <a:gd name="adj1" fmla="val 16120"/>
                <a:gd name="adj2" fmla="val 1611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119049" y="1717085"/>
              <a:ext cx="2337811" cy="2049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txBox="1"/>
            <p:nvPr/>
          </p:nvSpPr>
          <p:spPr>
            <a:xfrm>
              <a:off x="3119049" y="1717085"/>
              <a:ext cx="2337811" cy="2049229"/>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37" name="Google Shape;737;p8"/>
            <p:cNvSpPr/>
            <p:nvPr/>
          </p:nvSpPr>
          <p:spPr>
            <a:xfrm>
              <a:off x="5015764" y="752741"/>
              <a:ext cx="441096" cy="441096"/>
            </a:xfrm>
            <a:prstGeom prst="triangle">
              <a:avLst>
                <a:gd name="adj" fmla="val 10000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rot="5400000">
              <a:off x="6317872" y="199946"/>
              <a:ext cx="1556208" cy="2589496"/>
            </a:xfrm>
            <a:prstGeom prst="corner">
              <a:avLst>
                <a:gd name="adj1" fmla="val 16120"/>
                <a:gd name="adj2" fmla="val 1611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980987" y="1008895"/>
              <a:ext cx="2337811" cy="2049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txBox="1"/>
            <p:nvPr/>
          </p:nvSpPr>
          <p:spPr>
            <a:xfrm>
              <a:off x="5980987" y="1008895"/>
              <a:ext cx="2337811" cy="2049229"/>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41" name="Google Shape;741;p8"/>
            <p:cNvSpPr/>
            <p:nvPr/>
          </p:nvSpPr>
          <p:spPr>
            <a:xfrm>
              <a:off x="7877702" y="44552"/>
              <a:ext cx="441096" cy="441096"/>
            </a:xfrm>
            <a:prstGeom prst="triangle">
              <a:avLst>
                <a:gd name="adj" fmla="val 10000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rot="5400000">
              <a:off x="9102799" y="-432067"/>
              <a:ext cx="1556208" cy="2589496"/>
            </a:xfrm>
            <a:prstGeom prst="corner">
              <a:avLst>
                <a:gd name="adj1" fmla="val 16120"/>
                <a:gd name="adj2" fmla="val 16110"/>
              </a:avLst>
            </a:prstGeom>
            <a:solidFill>
              <a:srgbClr val="5F5F5F"/>
            </a:solidFill>
            <a:ln w="12700" cap="flat" cmpd="sng">
              <a:solidFill>
                <a:srgbClr val="5F5F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8842925" y="300706"/>
              <a:ext cx="2337811" cy="2049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txBox="1"/>
            <p:nvPr/>
          </p:nvSpPr>
          <p:spPr>
            <a:xfrm>
              <a:off x="8842925" y="300706"/>
              <a:ext cx="2337811" cy="2049229"/>
            </a:xfrm>
            <a:prstGeom prst="rect">
              <a:avLst/>
            </a:prstGeom>
            <a:noFill/>
            <a:ln>
              <a:noFill/>
            </a:ln>
          </p:spPr>
          <p:txBody>
            <a:bodyPr spcFirstLastPara="1" wrap="square" lIns="247650" tIns="247650" rIns="247650" bIns="247650" anchor="t" anchorCtr="0">
              <a:noAutofit/>
            </a:bodyPr>
            <a:lstStyle/>
            <a:p>
              <a:pPr marL="0" marR="0" lvl="0" indent="0" algn="l" rtl="0">
                <a:lnSpc>
                  <a:spcPct val="90000"/>
                </a:lnSpc>
                <a:spcBef>
                  <a:spcPts val="0"/>
                </a:spcBef>
                <a:spcAft>
                  <a:spcPts val="0"/>
                </a:spcAft>
                <a:buClr>
                  <a:schemeClr val="dk1"/>
                </a:buClr>
                <a:buSzPts val="6500"/>
                <a:buFont typeface="Calibri"/>
                <a:buNone/>
              </a:pPr>
              <a:endParaRPr sz="6500" b="0" i="0" u="none" strike="noStrike" cap="none">
                <a:solidFill>
                  <a:srgbClr val="000000"/>
                </a:solidFill>
                <a:latin typeface="Calibri"/>
                <a:ea typeface="Calibri"/>
                <a:cs typeface="Calibri"/>
                <a:sym typeface="Calibri"/>
              </a:endParaRPr>
            </a:p>
          </p:txBody>
        </p:sp>
      </p:grpSp>
      <p:sp>
        <p:nvSpPr>
          <p:cNvPr id="745" name="Google Shape;745;p8"/>
          <p:cNvSpPr txBox="1"/>
          <p:nvPr/>
        </p:nvSpPr>
        <p:spPr>
          <a:xfrm>
            <a:off x="39720" y="3517845"/>
            <a:ext cx="15183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i="0" u="none" strike="noStrike" cap="none">
                <a:solidFill>
                  <a:srgbClr val="FFFFFF"/>
                </a:solidFill>
                <a:latin typeface="Arial"/>
                <a:ea typeface="Arial"/>
                <a:cs typeface="Arial"/>
                <a:sym typeface="Arial"/>
              </a:rPr>
              <a:t>STEG-rollen</a:t>
            </a:r>
            <a:endParaRPr/>
          </a:p>
        </p:txBody>
      </p:sp>
      <p:sp>
        <p:nvSpPr>
          <p:cNvPr id="746" name="Google Shape;746;p8"/>
          <p:cNvSpPr txBox="1"/>
          <p:nvPr/>
        </p:nvSpPr>
        <p:spPr>
          <a:xfrm>
            <a:off x="6318807" y="15448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7" name="Google Shape;747;p8"/>
          <p:cNvSpPr txBox="1"/>
          <p:nvPr/>
        </p:nvSpPr>
        <p:spPr>
          <a:xfrm rot="-1938288">
            <a:off x="117513" y="2491181"/>
            <a:ext cx="20256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0" i="0" u="none" strike="noStrike" cap="none">
                <a:solidFill>
                  <a:srgbClr val="000000"/>
                </a:solidFill>
                <a:latin typeface="Arial"/>
                <a:ea typeface="Arial"/>
                <a:cs typeface="Arial"/>
                <a:sym typeface="Arial"/>
              </a:rPr>
              <a:t>Fokus ESF-projektet</a:t>
            </a:r>
            <a:endParaRPr/>
          </a:p>
        </p:txBody>
      </p:sp>
      <p:sp>
        <p:nvSpPr>
          <p:cNvPr id="748" name="Google Shape;748;p8"/>
          <p:cNvSpPr txBox="1"/>
          <p:nvPr/>
        </p:nvSpPr>
        <p:spPr>
          <a:xfrm>
            <a:off x="373032" y="3833068"/>
            <a:ext cx="2631574" cy="160043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20 veckor </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2 dagar teori </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3 dagar lärande på arbetsplats</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Inriktningar</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    Vård och omsorg.  </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    Förskola/skola                        </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    Kök/storkök</a:t>
            </a:r>
            <a:endParaRPr/>
          </a:p>
        </p:txBody>
      </p:sp>
      <p:pic>
        <p:nvPicPr>
          <p:cNvPr id="749" name="Google Shape;749;p8"/>
          <p:cNvPicPr preferRelativeResize="0"/>
          <p:nvPr/>
        </p:nvPicPr>
        <p:blipFill rotWithShape="1">
          <a:blip r:embed="rId3">
            <a:alphaModFix/>
          </a:blip>
          <a:srcRect/>
          <a:stretch/>
        </p:blipFill>
        <p:spPr>
          <a:xfrm>
            <a:off x="175588" y="91892"/>
            <a:ext cx="1057044" cy="984877"/>
          </a:xfrm>
          <a:prstGeom prst="rect">
            <a:avLst/>
          </a:prstGeom>
          <a:noFill/>
          <a:ln>
            <a:noFill/>
          </a:ln>
        </p:spPr>
      </p:pic>
      <p:sp>
        <p:nvSpPr>
          <p:cNvPr id="750" name="Google Shape;750;p8"/>
          <p:cNvSpPr txBox="1"/>
          <p:nvPr/>
        </p:nvSpPr>
        <p:spPr>
          <a:xfrm>
            <a:off x="2997906" y="2722908"/>
            <a:ext cx="26519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i="0" u="none" strike="noStrike" cap="none">
                <a:solidFill>
                  <a:srgbClr val="FFFFFF"/>
                </a:solidFill>
                <a:latin typeface="Arial"/>
                <a:ea typeface="Arial"/>
                <a:cs typeface="Arial"/>
                <a:sym typeface="Arial"/>
              </a:rPr>
              <a:t>STEG roll fortsättning </a:t>
            </a:r>
            <a:endParaRPr/>
          </a:p>
        </p:txBody>
      </p:sp>
      <p:sp>
        <p:nvSpPr>
          <p:cNvPr id="751" name="Google Shape;751;p8"/>
          <p:cNvSpPr txBox="1"/>
          <p:nvPr/>
        </p:nvSpPr>
        <p:spPr>
          <a:xfrm>
            <a:off x="3261148" y="3086958"/>
            <a:ext cx="2388683" cy="160043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Arbetsmarknadspolitisk anställning 32 veckor</a:t>
            </a:r>
            <a:r>
              <a:rPr lang="sv-SE" sz="1400" b="1" i="0" u="none" strike="noStrike" cap="none">
                <a:solidFill>
                  <a:srgbClr val="000000"/>
                </a:solidFill>
                <a:latin typeface="Arial"/>
                <a:ea typeface="Arial"/>
                <a:cs typeface="Arial"/>
                <a:sym typeface="Arial"/>
              </a:rPr>
              <a:t> </a:t>
            </a:r>
            <a:r>
              <a:rPr lang="sv-SE" sz="1400" b="0" i="0" u="none" strike="noStrike" cap="none">
                <a:solidFill>
                  <a:srgbClr val="000000"/>
                </a:solidFill>
                <a:latin typeface="Arial"/>
                <a:ea typeface="Arial"/>
                <a:cs typeface="Arial"/>
                <a:sym typeface="Arial"/>
              </a:rPr>
              <a:t>Kompetensutvecklingsplan</a:t>
            </a:r>
            <a:endParaRPr/>
          </a:p>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Fortsatt lärande på arbetsplats och utb vuxenutbildning (SFI, grundvux)</a:t>
            </a:r>
            <a:endParaRPr/>
          </a:p>
        </p:txBody>
      </p:sp>
      <p:sp>
        <p:nvSpPr>
          <p:cNvPr id="752" name="Google Shape;752;p8"/>
          <p:cNvSpPr txBox="1"/>
          <p:nvPr/>
        </p:nvSpPr>
        <p:spPr>
          <a:xfrm>
            <a:off x="5908236" y="1971408"/>
            <a:ext cx="313173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b="1" i="0" u="none" strike="noStrike" cap="none">
                <a:solidFill>
                  <a:srgbClr val="FFFFFF"/>
                </a:solidFill>
                <a:latin typeface="Arial"/>
                <a:ea typeface="Arial"/>
                <a:cs typeface="Arial"/>
                <a:sym typeface="Arial"/>
              </a:rPr>
              <a:t>    Reguljär utbildning</a:t>
            </a:r>
            <a:endParaRPr/>
          </a:p>
        </p:txBody>
      </p:sp>
      <p:sp>
        <p:nvSpPr>
          <p:cNvPr id="753" name="Google Shape;753;p8"/>
          <p:cNvSpPr txBox="1"/>
          <p:nvPr/>
        </p:nvSpPr>
        <p:spPr>
          <a:xfrm>
            <a:off x="8936331" y="1336209"/>
            <a:ext cx="254195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b="1" i="0" u="none" strike="noStrike" cap="none">
                <a:solidFill>
                  <a:srgbClr val="FFFFFF"/>
                </a:solidFill>
                <a:latin typeface="Arial"/>
                <a:ea typeface="Arial"/>
                <a:cs typeface="Arial"/>
                <a:sym typeface="Arial"/>
              </a:rPr>
              <a:t>Vidareutbildning</a:t>
            </a:r>
            <a:endParaRPr/>
          </a:p>
        </p:txBody>
      </p:sp>
      <p:sp>
        <p:nvSpPr>
          <p:cNvPr id="754" name="Google Shape;754;p8"/>
          <p:cNvSpPr txBox="1"/>
          <p:nvPr/>
        </p:nvSpPr>
        <p:spPr>
          <a:xfrm>
            <a:off x="6207358" y="2347511"/>
            <a:ext cx="2388683" cy="738664"/>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b="0" i="0" u="none" strike="noStrike" cap="none">
                <a:solidFill>
                  <a:srgbClr val="000000"/>
                </a:solidFill>
                <a:latin typeface="Arial"/>
                <a:ea typeface="Arial"/>
                <a:cs typeface="Arial"/>
                <a:sym typeface="Arial"/>
              </a:rPr>
              <a:t>Utbildning inom vård, skola, kök/storkök</a:t>
            </a:r>
            <a:endParaRPr sz="1400" b="1"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755" name="Google Shape;755;p8"/>
          <p:cNvSpPr txBox="1"/>
          <p:nvPr/>
        </p:nvSpPr>
        <p:spPr>
          <a:xfrm>
            <a:off x="1712470" y="197973"/>
            <a:ext cx="9613818" cy="874713"/>
          </a:xfrm>
          <a:prstGeom prst="rect">
            <a:avLst/>
          </a:prstGeom>
          <a:noFill/>
          <a:ln>
            <a:noFill/>
          </a:ln>
        </p:spPr>
        <p:txBody>
          <a:bodyPr spcFirstLastPara="1" wrap="square" lIns="91425" tIns="45700" rIns="91425" bIns="45700" anchor="ctr" anchorCtr="0">
            <a:normAutofit fontScale="82500" lnSpcReduction="10000"/>
          </a:bodyPr>
          <a:lstStyle/>
          <a:p>
            <a:pPr marL="0" marR="0" lvl="0" indent="0" algn="l" rtl="0">
              <a:lnSpc>
                <a:spcPct val="90000"/>
              </a:lnSpc>
              <a:spcBef>
                <a:spcPts val="0"/>
              </a:spcBef>
              <a:spcAft>
                <a:spcPts val="0"/>
              </a:spcAft>
              <a:buClr>
                <a:srgbClr val="000000"/>
              </a:buClr>
              <a:buSzPct val="100000"/>
              <a:buFont typeface="Calibri"/>
              <a:buNone/>
            </a:pPr>
            <a:r>
              <a:rPr lang="sv-SE" sz="4900" b="1" i="0" u="none" strike="noStrike" cap="none">
                <a:solidFill>
                  <a:srgbClr val="000000"/>
                </a:solidFill>
                <a:latin typeface="Calibri"/>
                <a:ea typeface="Calibri"/>
                <a:cs typeface="Calibri"/>
                <a:sym typeface="Calibri"/>
              </a:rPr>
              <a:t>STEG-modellen deltagare och </a:t>
            </a:r>
            <a:r>
              <a:rPr lang="sv-SE" sz="4900" b="0" i="0" u="none" strike="noStrike" cap="none">
                <a:solidFill>
                  <a:srgbClr val="000000"/>
                </a:solidFill>
                <a:latin typeface="Calibri"/>
                <a:ea typeface="Calibri"/>
                <a:cs typeface="Calibri"/>
                <a:sym typeface="Calibri"/>
              </a:rPr>
              <a:t>arbetsplatser</a:t>
            </a:r>
            <a:r>
              <a:rPr lang="sv-SE" sz="4900" b="1" i="0" u="none" strike="noStrike" cap="none">
                <a:solidFill>
                  <a:srgbClr val="000000"/>
                </a:solidFill>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414"/>
        <p:cNvGrpSpPr/>
        <p:nvPr/>
      </p:nvGrpSpPr>
      <p:grpSpPr>
        <a:xfrm>
          <a:off x="0" y="0"/>
          <a:ext cx="0" cy="0"/>
          <a:chOff x="0" y="0"/>
          <a:chExt cx="0" cy="0"/>
        </a:xfrm>
      </p:grpSpPr>
      <p:sp>
        <p:nvSpPr>
          <p:cNvPr id="1415" name="Google Shape;1415;p80" descr="title"/>
          <p:cNvSpPr txBox="1"/>
          <p:nvPr/>
        </p:nvSpPr>
        <p:spPr>
          <a:xfrm>
            <a:off x="1811524" y="650305"/>
            <a:ext cx="8568953" cy="558700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6D30F"/>
              </a:buClr>
              <a:buSzPts val="2000"/>
              <a:buFont typeface="Calibri"/>
              <a:buNone/>
            </a:pPr>
            <a:br>
              <a:rPr lang="sv-SE" sz="2000" b="0" i="0" u="none" strike="noStrike" cap="none">
                <a:solidFill>
                  <a:srgbClr val="212121"/>
                </a:solidFill>
                <a:latin typeface="Calibri"/>
                <a:ea typeface="Calibri"/>
                <a:cs typeface="Calibri"/>
                <a:sym typeface="Calibri"/>
              </a:rPr>
            </a:b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p:txBody>
      </p:sp>
      <p:sp>
        <p:nvSpPr>
          <p:cNvPr id="1416" name="Google Shape;1416;p80"/>
          <p:cNvSpPr txBox="1"/>
          <p:nvPr/>
        </p:nvSpPr>
        <p:spPr>
          <a:xfrm>
            <a:off x="1775519" y="188641"/>
            <a:ext cx="845204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Slutsatser</a:t>
            </a:r>
            <a:endParaRPr/>
          </a:p>
        </p:txBody>
      </p:sp>
      <p:pic>
        <p:nvPicPr>
          <p:cNvPr id="1417" name="Google Shape;1417;p80"/>
          <p:cNvPicPr preferRelativeResize="0"/>
          <p:nvPr/>
        </p:nvPicPr>
        <p:blipFill rotWithShape="1">
          <a:blip r:embed="rId3">
            <a:alphaModFix/>
          </a:blip>
          <a:srcRect/>
          <a:stretch/>
        </p:blipFill>
        <p:spPr>
          <a:xfrm>
            <a:off x="7497149" y="6138000"/>
            <a:ext cx="3153104" cy="720000"/>
          </a:xfrm>
          <a:prstGeom prst="rect">
            <a:avLst/>
          </a:prstGeom>
          <a:noFill/>
          <a:ln>
            <a:noFill/>
          </a:ln>
        </p:spPr>
      </p:pic>
      <p:sp>
        <p:nvSpPr>
          <p:cNvPr id="1418" name="Google Shape;1418;p80" descr="title"/>
          <p:cNvSpPr txBox="1"/>
          <p:nvPr/>
        </p:nvSpPr>
        <p:spPr>
          <a:xfrm>
            <a:off x="1946412" y="1019006"/>
            <a:ext cx="8568953" cy="4750295"/>
          </a:xfrm>
          <a:prstGeom prst="rect">
            <a:avLst/>
          </a:prstGeom>
          <a:noFill/>
          <a:ln>
            <a:noFill/>
          </a:ln>
        </p:spPr>
        <p:txBody>
          <a:bodyPr spcFirstLastPara="1" wrap="square" lIns="91425" tIns="91425" rIns="91425" bIns="91425" anchor="t" anchorCtr="0">
            <a:noAutofit/>
          </a:bodyPr>
          <a:lstStyle/>
          <a:p>
            <a:pPr marL="457200" marR="0" lvl="0" indent="-457200" algn="l" rtl="0">
              <a:lnSpc>
                <a:spcPct val="115000"/>
              </a:lnSpc>
              <a:spcBef>
                <a:spcPts val="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STEG - ett lyckat och framgångsrikt projekt! </a:t>
            </a:r>
            <a:endParaRPr/>
          </a:p>
          <a:p>
            <a:pPr marL="457200" marR="0" lvl="0" indent="-4572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STEG har gått i mål - skapat och testat den önskade modellen. </a:t>
            </a:r>
            <a:endParaRPr/>
          </a:p>
          <a:p>
            <a:pPr marL="457200" marR="0" lvl="0" indent="-457200" algn="l" rtl="0">
              <a:lnSpc>
                <a:spcPct val="115000"/>
              </a:lnSpc>
              <a:spcBef>
                <a:spcPts val="800"/>
              </a:spcBef>
              <a:spcAft>
                <a:spcPts val="0"/>
              </a:spcAft>
              <a:buClr>
                <a:srgbClr val="96D30F"/>
              </a:buClr>
              <a:buSzPts val="2000"/>
              <a:buFont typeface="Arial"/>
              <a:buChar char="•"/>
            </a:pPr>
            <a:r>
              <a:rPr lang="sv-SE" sz="2000" b="0" i="0" u="none" strike="noStrike" cap="none">
                <a:solidFill>
                  <a:srgbClr val="212121"/>
                </a:solidFill>
                <a:latin typeface="Calibri"/>
                <a:ea typeface="Calibri"/>
                <a:cs typeface="Calibri"/>
                <a:sym typeface="Calibri"/>
              </a:rPr>
              <a:t>Engagerad, prestigelös och lösningsorienterad projektledning, samt stort engagemang hos alla parter och ett gott samarbete!</a:t>
            </a:r>
            <a:br>
              <a:rPr lang="sv-SE" sz="2000" b="0" i="0" u="none" strike="noStrike" cap="none">
                <a:solidFill>
                  <a:srgbClr val="212121"/>
                </a:solidFill>
                <a:latin typeface="Calibri"/>
                <a:ea typeface="Calibri"/>
                <a:cs typeface="Calibri"/>
                <a:sym typeface="Calibri"/>
              </a:rPr>
            </a:br>
            <a:endParaRPr sz="2000" b="0" i="0" u="none" strike="noStrike" cap="none">
              <a:solidFill>
                <a:srgbClr val="212121"/>
              </a:solidFill>
              <a:latin typeface="Calibri"/>
              <a:ea typeface="Calibri"/>
              <a:cs typeface="Calibri"/>
              <a:sym typeface="Calibri"/>
            </a:endParaRPr>
          </a:p>
          <a:p>
            <a:pPr marL="180975" marR="0" lvl="0" indent="-180975" algn="l" rtl="0">
              <a:lnSpc>
                <a:spcPct val="115000"/>
              </a:lnSpc>
              <a:spcBef>
                <a:spcPts val="800"/>
              </a:spcBef>
              <a:spcAft>
                <a:spcPts val="0"/>
              </a:spcAft>
              <a:buClr>
                <a:srgbClr val="96D30F"/>
              </a:buClr>
              <a:buSzPts val="2000"/>
              <a:buFont typeface="Calibri"/>
              <a:buNone/>
            </a:pPr>
            <a:r>
              <a:rPr lang="sv-SE" sz="2000" b="1" i="0" u="none" strike="noStrike" cap="none">
                <a:solidFill>
                  <a:srgbClr val="212121"/>
                </a:solidFill>
                <a:latin typeface="Calibri"/>
                <a:ea typeface="Calibri"/>
                <a:cs typeface="Calibri"/>
                <a:sym typeface="Calibri"/>
              </a:rPr>
              <a:t>   Rekommendation: Ta vara på detta fina resultat och vidareutveckla det som krävs!</a:t>
            </a:r>
            <a:endParaRPr/>
          </a:p>
          <a:p>
            <a:pPr marL="712788" marR="0" lvl="0" indent="-350838" algn="l" rtl="0">
              <a:lnSpc>
                <a:spcPct val="115000"/>
              </a:lnSpc>
              <a:spcBef>
                <a:spcPts val="800"/>
              </a:spcBef>
              <a:spcAft>
                <a:spcPts val="0"/>
              </a:spcAft>
              <a:buClr>
                <a:srgbClr val="96D30F"/>
              </a:buClr>
              <a:buSzPts val="2000"/>
              <a:buFont typeface="Noto Sans Symbols"/>
              <a:buChar char="❖"/>
            </a:pPr>
            <a:r>
              <a:rPr lang="sv-SE" sz="2000" b="0" i="0" u="none" strike="noStrike" cap="none">
                <a:solidFill>
                  <a:srgbClr val="212121"/>
                </a:solidFill>
                <a:latin typeface="Calibri"/>
                <a:ea typeface="Calibri"/>
                <a:cs typeface="Calibri"/>
                <a:sym typeface="Calibri"/>
              </a:rPr>
              <a:t>Förfina och slipa på STEG-modellen </a:t>
            </a:r>
            <a:endParaRPr/>
          </a:p>
          <a:p>
            <a:pPr marL="712788" marR="0" lvl="2" indent="-350838" algn="l" rtl="0">
              <a:lnSpc>
                <a:spcPct val="115000"/>
              </a:lnSpc>
              <a:spcBef>
                <a:spcPts val="800"/>
              </a:spcBef>
              <a:spcAft>
                <a:spcPts val="0"/>
              </a:spcAft>
              <a:buClr>
                <a:srgbClr val="96D30F"/>
              </a:buClr>
              <a:buSzPts val="2000"/>
              <a:buFont typeface="Noto Sans Symbols"/>
              <a:buChar char="❖"/>
            </a:pPr>
            <a:r>
              <a:rPr lang="sv-SE" sz="2000" b="0" i="0" u="none" strike="noStrike" cap="none">
                <a:solidFill>
                  <a:srgbClr val="212121"/>
                </a:solidFill>
                <a:latin typeface="Calibri"/>
                <a:ea typeface="Calibri"/>
                <a:cs typeface="Calibri"/>
                <a:sym typeface="Calibri"/>
              </a:rPr>
              <a:t>Sprid konceptet med enklare tjänster till arbetsgivarna </a:t>
            </a:r>
            <a:endParaRPr/>
          </a:p>
          <a:p>
            <a:pPr marL="712788" marR="0" lvl="2" indent="-350838" algn="l" rtl="0">
              <a:lnSpc>
                <a:spcPct val="115000"/>
              </a:lnSpc>
              <a:spcBef>
                <a:spcPts val="800"/>
              </a:spcBef>
              <a:spcAft>
                <a:spcPts val="0"/>
              </a:spcAft>
              <a:buClr>
                <a:srgbClr val="96D30F"/>
              </a:buClr>
              <a:buSzPts val="2000"/>
              <a:buFont typeface="Noto Sans Symbols"/>
              <a:buChar char="❖"/>
            </a:pPr>
            <a:r>
              <a:rPr lang="sv-SE" sz="2000" b="0" i="0" u="none" strike="noStrike" cap="none">
                <a:solidFill>
                  <a:srgbClr val="212121"/>
                </a:solidFill>
                <a:latin typeface="Calibri"/>
                <a:ea typeface="Calibri"/>
                <a:cs typeface="Calibri"/>
                <a:sym typeface="Calibri"/>
              </a:rPr>
              <a:t>Svenska språket – satsa mycket </a:t>
            </a:r>
            <a:endParaRPr/>
          </a:p>
          <a:p>
            <a:pPr marL="712788" marR="0" lvl="2" indent="-350838" algn="l" rtl="0">
              <a:lnSpc>
                <a:spcPct val="115000"/>
              </a:lnSpc>
              <a:spcBef>
                <a:spcPts val="800"/>
              </a:spcBef>
              <a:spcAft>
                <a:spcPts val="0"/>
              </a:spcAft>
              <a:buClr>
                <a:srgbClr val="96D30F"/>
              </a:buClr>
              <a:buSzPts val="2000"/>
              <a:buFont typeface="Noto Sans Symbols"/>
              <a:buChar char="❖"/>
            </a:pPr>
            <a:r>
              <a:rPr lang="sv-SE" sz="2000" b="0" i="0" u="none" strike="noStrike" cap="none">
                <a:solidFill>
                  <a:srgbClr val="212121"/>
                </a:solidFill>
                <a:latin typeface="Calibri"/>
                <a:ea typeface="Calibri"/>
                <a:cs typeface="Calibri"/>
                <a:sym typeface="Calibri"/>
              </a:rPr>
              <a:t>Sprid och förankra. Politik, kommuner och myndigheter måste vara med! </a:t>
            </a:r>
            <a:endParaRPr/>
          </a:p>
          <a:p>
            <a:pPr marL="457200" marR="0" lvl="0" indent="-330200" algn="l" rtl="0">
              <a:lnSpc>
                <a:spcPct val="115000"/>
              </a:lnSpc>
              <a:spcBef>
                <a:spcPts val="800"/>
              </a:spcBef>
              <a:spcAft>
                <a:spcPts val="0"/>
              </a:spcAft>
              <a:buClr>
                <a:srgbClr val="96D30F"/>
              </a:buClr>
              <a:buSzPts val="2000"/>
              <a:buFont typeface="Arial"/>
              <a:buNone/>
            </a:pPr>
            <a:endParaRPr sz="2000" b="0" i="0" u="none" strike="noStrike" cap="none">
              <a:solidFill>
                <a:srgbClr val="212121"/>
              </a:solidFill>
              <a:latin typeface="Calibri"/>
              <a:ea typeface="Calibri"/>
              <a:cs typeface="Calibri"/>
              <a:sym typeface="Calibri"/>
            </a:endParaRPr>
          </a:p>
          <a:p>
            <a:pPr marL="457200" marR="0" lvl="0" indent="-330200" algn="l" rtl="0">
              <a:lnSpc>
                <a:spcPct val="115000"/>
              </a:lnSpc>
              <a:spcBef>
                <a:spcPts val="800"/>
              </a:spcBef>
              <a:spcAft>
                <a:spcPts val="0"/>
              </a:spcAft>
              <a:buClr>
                <a:srgbClr val="96D30F"/>
              </a:buClr>
              <a:buSzPts val="2000"/>
              <a:buFont typeface="Arial"/>
              <a:buNone/>
            </a:pPr>
            <a:endParaRPr sz="2000" b="0" i="0" u="none" strike="noStrike" cap="none">
              <a:solidFill>
                <a:srgbClr val="212121"/>
              </a:solidFill>
              <a:latin typeface="Calibri"/>
              <a:ea typeface="Calibri"/>
              <a:cs typeface="Calibri"/>
              <a:sym typeface="Calibri"/>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422"/>
        <p:cNvGrpSpPr/>
        <p:nvPr/>
      </p:nvGrpSpPr>
      <p:grpSpPr>
        <a:xfrm>
          <a:off x="0" y="0"/>
          <a:ext cx="0" cy="0"/>
          <a:chOff x="0" y="0"/>
          <a:chExt cx="0" cy="0"/>
        </a:xfrm>
      </p:grpSpPr>
      <p:sp>
        <p:nvSpPr>
          <p:cNvPr id="1423" name="Google Shape;1423;p81" descr="title"/>
          <p:cNvSpPr txBox="1"/>
          <p:nvPr/>
        </p:nvSpPr>
        <p:spPr>
          <a:xfrm>
            <a:off x="1811524" y="1196754"/>
            <a:ext cx="8568953" cy="338437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6D30F"/>
              </a:buClr>
              <a:buSzPts val="2000"/>
              <a:buFont typeface="Arial"/>
              <a:buNone/>
            </a:pPr>
            <a:endParaRPr sz="2000" b="0" i="0" u="none" strike="noStrike" cap="none">
              <a:solidFill>
                <a:srgbClr val="212121"/>
              </a:solidFill>
              <a:latin typeface="Calibri"/>
              <a:ea typeface="Calibri"/>
              <a:cs typeface="Calibri"/>
              <a:sym typeface="Calibri"/>
            </a:endParaRPr>
          </a:p>
          <a:p>
            <a:pPr marL="0" marR="0" lvl="0" indent="0" algn="l" rtl="0">
              <a:lnSpc>
                <a:spcPct val="115000"/>
              </a:lnSpc>
              <a:spcBef>
                <a:spcPts val="800"/>
              </a:spcBef>
              <a:spcAft>
                <a:spcPts val="0"/>
              </a:spcAft>
              <a:buClr>
                <a:srgbClr val="96D30F"/>
              </a:buClr>
              <a:buSzPts val="2000"/>
              <a:buFont typeface="Arial"/>
              <a:buNone/>
            </a:pPr>
            <a:endParaRPr sz="2000" b="0" i="0" u="none" strike="noStrike" cap="none">
              <a:solidFill>
                <a:srgbClr val="212121"/>
              </a:solidFill>
              <a:latin typeface="Calibri"/>
              <a:ea typeface="Calibri"/>
              <a:cs typeface="Calibri"/>
              <a:sym typeface="Calibri"/>
            </a:endParaRPr>
          </a:p>
          <a:p>
            <a:pPr marL="0" marR="0" lvl="0" indent="0" algn="ctr" rtl="0">
              <a:lnSpc>
                <a:spcPct val="115000"/>
              </a:lnSpc>
              <a:spcBef>
                <a:spcPts val="800"/>
              </a:spcBef>
              <a:spcAft>
                <a:spcPts val="0"/>
              </a:spcAft>
              <a:buClr>
                <a:srgbClr val="96D30F"/>
              </a:buClr>
              <a:buSzPts val="2000"/>
              <a:buFont typeface="Calibri"/>
              <a:buNone/>
            </a:pPr>
            <a:r>
              <a:rPr lang="sv-SE" sz="2000" b="1" i="0" u="none" strike="noStrike" cap="none">
                <a:solidFill>
                  <a:srgbClr val="212121"/>
                </a:solidFill>
                <a:latin typeface="Calibri"/>
                <a:ea typeface="Calibri"/>
                <a:cs typeface="Calibri"/>
                <a:sym typeface="Calibri"/>
              </a:rPr>
              <a:t>En deltagare om det bästa med STEG:</a:t>
            </a:r>
            <a:endParaRPr/>
          </a:p>
          <a:p>
            <a:pPr marL="0" marR="0" lvl="0" indent="0" algn="ctr" rtl="0">
              <a:lnSpc>
                <a:spcPct val="115000"/>
              </a:lnSpc>
              <a:spcBef>
                <a:spcPts val="800"/>
              </a:spcBef>
              <a:spcAft>
                <a:spcPts val="0"/>
              </a:spcAft>
              <a:buClr>
                <a:srgbClr val="96D30F"/>
              </a:buClr>
              <a:buSzPts val="2000"/>
              <a:buFont typeface="Calibri"/>
              <a:buNone/>
            </a:pPr>
            <a:br>
              <a:rPr lang="sv-SE" sz="2000" b="0" i="0" u="none" strike="noStrike" cap="none">
                <a:solidFill>
                  <a:srgbClr val="212121"/>
                </a:solidFill>
                <a:latin typeface="Calibri"/>
                <a:ea typeface="Calibri"/>
                <a:cs typeface="Calibri"/>
                <a:sym typeface="Calibri"/>
              </a:rPr>
            </a:br>
            <a:r>
              <a:rPr lang="sv-SE" sz="2000" b="0" i="1" u="none" strike="noStrike" cap="none">
                <a:solidFill>
                  <a:srgbClr val="212121"/>
                </a:solidFill>
                <a:latin typeface="Cambria"/>
                <a:ea typeface="Cambria"/>
                <a:cs typeface="Cambria"/>
                <a:sym typeface="Cambria"/>
              </a:rPr>
              <a:t>Att hitta arbetsplats och har något att göra och träffa nya folk.</a:t>
            </a:r>
            <a:br>
              <a:rPr lang="sv-SE" sz="2000" b="0" i="0" u="none" strike="noStrike" cap="none">
                <a:solidFill>
                  <a:srgbClr val="212121"/>
                </a:solidFill>
                <a:latin typeface="Calibri"/>
                <a:ea typeface="Calibri"/>
                <a:cs typeface="Calibri"/>
                <a:sym typeface="Calibri"/>
              </a:rPr>
            </a:b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p:txBody>
      </p:sp>
      <p:pic>
        <p:nvPicPr>
          <p:cNvPr id="1424" name="Google Shape;1424;p81"/>
          <p:cNvPicPr preferRelativeResize="0"/>
          <p:nvPr/>
        </p:nvPicPr>
        <p:blipFill rotWithShape="1">
          <a:blip r:embed="rId3">
            <a:alphaModFix/>
          </a:blip>
          <a:srcRect/>
          <a:stretch/>
        </p:blipFill>
        <p:spPr>
          <a:xfrm>
            <a:off x="7497149" y="6138000"/>
            <a:ext cx="3153104" cy="720000"/>
          </a:xfrm>
          <a:prstGeom prst="rect">
            <a:avLst/>
          </a:prstGeom>
          <a:noFill/>
          <a:ln>
            <a:noFill/>
          </a:ln>
        </p:spPr>
      </p:pic>
      <p:sp>
        <p:nvSpPr>
          <p:cNvPr id="1425" name="Google Shape;1425;p81"/>
          <p:cNvSpPr txBox="1"/>
          <p:nvPr/>
        </p:nvSpPr>
        <p:spPr>
          <a:xfrm>
            <a:off x="1844074" y="404665"/>
            <a:ext cx="845204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i="0" u="none" strike="noStrike" cap="none">
                <a:solidFill>
                  <a:srgbClr val="37981C"/>
                </a:solidFill>
                <a:latin typeface="Calibri"/>
                <a:ea typeface="Calibri"/>
                <a:cs typeface="Calibri"/>
                <a:sym typeface="Calibri"/>
              </a:rPr>
              <a:t>Avslutningsvis</a:t>
            </a:r>
            <a:endParaRP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Shape 1429"/>
        <p:cNvGrpSpPr/>
        <p:nvPr/>
      </p:nvGrpSpPr>
      <p:grpSpPr>
        <a:xfrm>
          <a:off x="0" y="0"/>
          <a:ext cx="0" cy="0"/>
          <a:chOff x="0" y="0"/>
          <a:chExt cx="0" cy="0"/>
        </a:xfrm>
      </p:grpSpPr>
      <p:sp>
        <p:nvSpPr>
          <p:cNvPr id="1430" name="Google Shape;1430;p82" descr="title"/>
          <p:cNvSpPr txBox="1"/>
          <p:nvPr/>
        </p:nvSpPr>
        <p:spPr>
          <a:xfrm>
            <a:off x="1811524" y="650305"/>
            <a:ext cx="8568953" cy="558700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6D30F"/>
              </a:buClr>
              <a:buSzPts val="2000"/>
              <a:buFont typeface="Calibri"/>
              <a:buNone/>
            </a:pPr>
            <a:br>
              <a:rPr lang="sv-SE" sz="2000" b="0" i="0" u="none" strike="noStrike" cap="none">
                <a:solidFill>
                  <a:srgbClr val="212121"/>
                </a:solidFill>
                <a:latin typeface="Calibri"/>
                <a:ea typeface="Calibri"/>
                <a:cs typeface="Calibri"/>
                <a:sym typeface="Calibri"/>
              </a:rPr>
            </a:b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a:p>
            <a:pPr marL="342900" marR="0" lvl="0" indent="-215900" algn="l" rtl="0">
              <a:lnSpc>
                <a:spcPct val="115000"/>
              </a:lnSpc>
              <a:spcBef>
                <a:spcPts val="800"/>
              </a:spcBef>
              <a:spcAft>
                <a:spcPts val="0"/>
              </a:spcAft>
              <a:buClr>
                <a:srgbClr val="96D30F"/>
              </a:buClr>
              <a:buSzPts val="2000"/>
              <a:buFont typeface="Noto Sans Symbols"/>
              <a:buNone/>
            </a:pPr>
            <a:endParaRPr sz="2000" b="0" i="0" u="none" strike="noStrike" cap="none">
              <a:solidFill>
                <a:srgbClr val="212121"/>
              </a:solidFill>
              <a:latin typeface="Calibri"/>
              <a:ea typeface="Calibri"/>
              <a:cs typeface="Calibri"/>
              <a:sym typeface="Calibri"/>
            </a:endParaRPr>
          </a:p>
        </p:txBody>
      </p:sp>
      <p:sp>
        <p:nvSpPr>
          <p:cNvPr id="1431" name="Google Shape;1431;p82"/>
          <p:cNvSpPr txBox="1"/>
          <p:nvPr/>
        </p:nvSpPr>
        <p:spPr>
          <a:xfrm>
            <a:off x="1869976" y="396914"/>
            <a:ext cx="845204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600" b="1" i="0" u="none" strike="noStrike" cap="none">
                <a:solidFill>
                  <a:srgbClr val="92D00F"/>
                </a:solidFill>
                <a:latin typeface="Calibri"/>
                <a:ea typeface="Calibri"/>
                <a:cs typeface="Calibri"/>
                <a:sym typeface="Calibri"/>
              </a:rPr>
              <a:t>Tack!</a:t>
            </a:r>
            <a:endParaRPr/>
          </a:p>
        </p:txBody>
      </p:sp>
      <p:pic>
        <p:nvPicPr>
          <p:cNvPr id="1432" name="Google Shape;1432;p82"/>
          <p:cNvPicPr preferRelativeResize="0"/>
          <p:nvPr/>
        </p:nvPicPr>
        <p:blipFill rotWithShape="1">
          <a:blip r:embed="rId3">
            <a:alphaModFix/>
          </a:blip>
          <a:srcRect/>
          <a:stretch/>
        </p:blipFill>
        <p:spPr>
          <a:xfrm>
            <a:off x="7497149" y="6138000"/>
            <a:ext cx="3153104" cy="720000"/>
          </a:xfrm>
          <a:prstGeom prst="rect">
            <a:avLst/>
          </a:prstGeom>
          <a:noFill/>
          <a:ln>
            <a:noFill/>
          </a:ln>
        </p:spPr>
      </p:pic>
      <p:pic>
        <p:nvPicPr>
          <p:cNvPr id="1433" name="Google Shape;1433;p82"/>
          <p:cNvPicPr preferRelativeResize="0"/>
          <p:nvPr/>
        </p:nvPicPr>
        <p:blipFill rotWithShape="1">
          <a:blip r:embed="rId4">
            <a:alphaModFix/>
          </a:blip>
          <a:srcRect/>
          <a:stretch/>
        </p:blipFill>
        <p:spPr>
          <a:xfrm>
            <a:off x="3809999" y="1064753"/>
            <a:ext cx="4572000" cy="3057525"/>
          </a:xfrm>
          <a:prstGeom prst="rect">
            <a:avLst/>
          </a:prstGeom>
          <a:noFill/>
          <a:ln>
            <a:noFill/>
          </a:ln>
        </p:spPr>
      </p:pic>
      <p:sp>
        <p:nvSpPr>
          <p:cNvPr id="1434" name="Google Shape;1434;p82"/>
          <p:cNvSpPr txBox="1"/>
          <p:nvPr/>
        </p:nvSpPr>
        <p:spPr>
          <a:xfrm>
            <a:off x="4799856" y="4365104"/>
            <a:ext cx="286642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800" b="0" i="0" u="none" strike="noStrike" cap="none">
                <a:solidFill>
                  <a:srgbClr val="000000"/>
                </a:solidFill>
                <a:latin typeface="Calibri"/>
                <a:ea typeface="Calibri"/>
                <a:cs typeface="Calibri"/>
                <a:sym typeface="Calibri"/>
              </a:rPr>
              <a:t>Eva Skog Stocks</a:t>
            </a:r>
            <a:endParaRPr/>
          </a:p>
          <a:p>
            <a:pPr marL="0" marR="0" lvl="0" indent="0" algn="ctr" rtl="0">
              <a:spcBef>
                <a:spcPts val="0"/>
              </a:spcBef>
              <a:spcAft>
                <a:spcPts val="0"/>
              </a:spcAft>
              <a:buNone/>
            </a:pPr>
            <a:r>
              <a:rPr lang="sv-SE"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eva.skog.stocks@apel-fou.se</a:t>
            </a:r>
            <a:endParaRPr sz="1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r>
              <a:rPr lang="sv-SE" sz="1800" b="0" i="0" u="none" strike="noStrike" cap="none">
                <a:solidFill>
                  <a:srgbClr val="000000"/>
                </a:solidFill>
                <a:latin typeface="Calibri"/>
                <a:ea typeface="Calibri"/>
                <a:cs typeface="Calibri"/>
                <a:sym typeface="Calibri"/>
              </a:rPr>
              <a:t>Helen Uliczka Hallin</a:t>
            </a:r>
            <a:endParaRPr/>
          </a:p>
          <a:p>
            <a:pPr marL="0" marR="0" lvl="0" indent="0" algn="ctr" rtl="0">
              <a:spcBef>
                <a:spcPts val="0"/>
              </a:spcBef>
              <a:spcAft>
                <a:spcPts val="0"/>
              </a:spcAft>
              <a:buNone/>
            </a:pPr>
            <a:r>
              <a:rPr lang="sv-SE" sz="18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helen.uliczka@apel-fou.se</a:t>
            </a:r>
            <a:endParaRPr sz="1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40" name="Google Shape;1440;p83"/>
          <p:cNvPicPr preferRelativeResize="0">
            <a:picLocks noGrp="1"/>
          </p:cNvPicPr>
          <p:nvPr>
            <p:ph type="body" idx="1"/>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2239BB-42DE-4BA8-A4EA-03C18BE84051}"/>
              </a:ext>
            </a:extLst>
          </p:cNvPr>
          <p:cNvSpPr>
            <a:spLocks noGrp="1"/>
          </p:cNvSpPr>
          <p:nvPr>
            <p:ph type="ctrTitle"/>
          </p:nvPr>
        </p:nvSpPr>
        <p:spPr/>
        <p:txBody>
          <a:bodyPr/>
          <a:lstStyle/>
          <a:p>
            <a:r>
              <a:rPr lang="sv-SE" dirty="0"/>
              <a:t>Kompetensförsörjning</a:t>
            </a:r>
            <a:br>
              <a:rPr lang="sv-SE" dirty="0"/>
            </a:br>
            <a:r>
              <a:rPr lang="sv-SE" sz="4800" dirty="0"/>
              <a:t>Skaraborgs kommuner</a:t>
            </a:r>
            <a:endParaRPr lang="sv-SE" dirty="0"/>
          </a:p>
        </p:txBody>
      </p:sp>
      <p:sp>
        <p:nvSpPr>
          <p:cNvPr id="3" name="Underrubrik 2">
            <a:extLst>
              <a:ext uri="{FF2B5EF4-FFF2-40B4-BE49-F238E27FC236}">
                <a16:creationId xmlns:a16="http://schemas.microsoft.com/office/drawing/2014/main" id="{C075D183-FEB4-4C54-923C-FC5DEFCCCF1C}"/>
              </a:ext>
            </a:extLst>
          </p:cNvPr>
          <p:cNvSpPr>
            <a:spLocks noGrp="1"/>
          </p:cNvSpPr>
          <p:nvPr>
            <p:ph type="subTitle" idx="1"/>
          </p:nvPr>
        </p:nvSpPr>
        <p:spPr/>
        <p:txBody>
          <a:bodyPr/>
          <a:lstStyle/>
          <a:p>
            <a:endParaRPr lang="sv-SE" dirty="0"/>
          </a:p>
          <a:p>
            <a:r>
              <a:rPr lang="sv-SE" dirty="0"/>
              <a:t>Sofia Myhrman, HR chef Skövde</a:t>
            </a:r>
          </a:p>
          <a:p>
            <a:r>
              <a:rPr lang="sv-SE" dirty="0"/>
              <a:t>Per Johansson, HR chef Mariestad, Töreboda, Gullspång</a:t>
            </a:r>
          </a:p>
        </p:txBody>
      </p:sp>
    </p:spTree>
    <p:extLst>
      <p:ext uri="{BB962C8B-B14F-4D97-AF65-F5344CB8AC3E}">
        <p14:creationId xmlns:p14="http://schemas.microsoft.com/office/powerpoint/2010/main" val="33906562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AC04597D-8FC3-4650-873A-4BA87AF16F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t>Varför</a:t>
            </a:r>
            <a:r>
              <a:rPr lang="en-US" sz="5400" dirty="0"/>
              <a:t> </a:t>
            </a:r>
            <a:r>
              <a:rPr lang="en-US" sz="5400" dirty="0" err="1"/>
              <a:t>är</a:t>
            </a:r>
            <a:r>
              <a:rPr lang="en-US" sz="5400" dirty="0"/>
              <a:t> STEG </a:t>
            </a:r>
            <a:r>
              <a:rPr lang="en-US" sz="5400" dirty="0" err="1"/>
              <a:t>viktigt</a:t>
            </a:r>
            <a:r>
              <a:rPr lang="en-US" sz="5400" dirty="0"/>
              <a:t> </a:t>
            </a:r>
            <a:r>
              <a:rPr lang="en-US" sz="5400" dirty="0" err="1"/>
              <a:t>för</a:t>
            </a:r>
            <a:r>
              <a:rPr lang="en-US" sz="5400" dirty="0"/>
              <a:t> </a:t>
            </a:r>
            <a:r>
              <a:rPr lang="en-US" sz="5400" dirty="0" err="1"/>
              <a:t>oss</a:t>
            </a:r>
            <a:r>
              <a:rPr lang="en-US" sz="5400" dirty="0"/>
              <a:t>?</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E37BE340-F3B9-4579-AEF9-0382F967B145}"/>
              </a:ext>
            </a:extLst>
          </p:cNvPr>
          <p:cNvSpPr>
            <a:spLocks noGrp="1"/>
          </p:cNvSpPr>
          <p:nvPr>
            <p:ph sz="half" idx="1"/>
          </p:nvPr>
        </p:nvSpPr>
        <p:spPr>
          <a:xfrm>
            <a:off x="363558" y="2605282"/>
            <a:ext cx="4948144" cy="4019601"/>
          </a:xfrm>
        </p:spPr>
        <p:txBody>
          <a:bodyPr vert="horz" lIns="91440" tIns="45720" rIns="91440" bIns="45720" rtlCol="0">
            <a:noAutofit/>
          </a:bodyPr>
          <a:lstStyle/>
          <a:p>
            <a:pPr fontAlgn="base"/>
            <a:r>
              <a:rPr lang="en-US" sz="2000" dirty="0"/>
              <a:t>2016 </a:t>
            </a:r>
            <a:r>
              <a:rPr lang="en-US" sz="2000" dirty="0" err="1"/>
              <a:t>började</a:t>
            </a:r>
            <a:r>
              <a:rPr lang="en-US" sz="2000" dirty="0"/>
              <a:t> </a:t>
            </a:r>
            <a:r>
              <a:rPr lang="en-US" sz="2000" dirty="0" err="1"/>
              <a:t>personalchefsnätverket</a:t>
            </a:r>
            <a:r>
              <a:rPr lang="en-US" sz="2000" dirty="0"/>
              <a:t> </a:t>
            </a:r>
            <a:r>
              <a:rPr lang="en-US" sz="2000" dirty="0" err="1"/>
              <a:t>samverka</a:t>
            </a:r>
            <a:r>
              <a:rPr lang="en-US" sz="2000" dirty="0"/>
              <a:t>  </a:t>
            </a:r>
            <a:r>
              <a:rPr lang="en-US" sz="2000" dirty="0" err="1"/>
              <a:t>kring</a:t>
            </a:r>
            <a:r>
              <a:rPr lang="en-US" sz="2000" dirty="0"/>
              <a:t> kompetensförsörjning</a:t>
            </a:r>
          </a:p>
          <a:p>
            <a:pPr lvl="1" fontAlgn="base"/>
            <a:r>
              <a:rPr lang="en-US" sz="1600" dirty="0" err="1"/>
              <a:t>Gemensam</a:t>
            </a:r>
            <a:r>
              <a:rPr lang="en-US" sz="1600" dirty="0"/>
              <a:t> </a:t>
            </a:r>
            <a:r>
              <a:rPr lang="en-US" sz="1600" dirty="0" err="1"/>
              <a:t>analys</a:t>
            </a:r>
            <a:r>
              <a:rPr lang="en-US" sz="1600" dirty="0"/>
              <a:t>  och </a:t>
            </a:r>
            <a:r>
              <a:rPr lang="en-US" sz="1600" dirty="0" err="1"/>
              <a:t>gemensamma</a:t>
            </a:r>
            <a:r>
              <a:rPr lang="en-US" sz="1600" dirty="0"/>
              <a:t> och </a:t>
            </a:r>
            <a:r>
              <a:rPr lang="en-US" sz="1600" dirty="0" err="1"/>
              <a:t>kommunspecifika</a:t>
            </a:r>
            <a:r>
              <a:rPr lang="en-US" sz="1600" dirty="0"/>
              <a:t> </a:t>
            </a:r>
            <a:r>
              <a:rPr lang="en-US" sz="1600" dirty="0" err="1"/>
              <a:t>aktiviteter</a:t>
            </a:r>
            <a:r>
              <a:rPr lang="en-US" sz="1600" dirty="0"/>
              <a:t> </a:t>
            </a:r>
          </a:p>
          <a:p>
            <a:pPr fontAlgn="base"/>
            <a:endParaRPr lang="en-US" sz="2000" b="1" dirty="0"/>
          </a:p>
          <a:p>
            <a:pPr fontAlgn="base"/>
            <a:r>
              <a:rPr lang="en-US" sz="2400" b="1" dirty="0"/>
              <a:t>STEG </a:t>
            </a:r>
            <a:r>
              <a:rPr lang="en-US" sz="2400" b="1" dirty="0" err="1"/>
              <a:t>projektet</a:t>
            </a:r>
            <a:r>
              <a:rPr lang="en-US" sz="2400" b="1" dirty="0"/>
              <a:t> och </a:t>
            </a:r>
            <a:r>
              <a:rPr lang="en-US" sz="2400" b="1" dirty="0" err="1"/>
              <a:t>breddad</a:t>
            </a:r>
            <a:r>
              <a:rPr lang="en-US" sz="2400" b="1" dirty="0"/>
              <a:t> </a:t>
            </a:r>
            <a:r>
              <a:rPr lang="en-US" sz="2400" b="1" dirty="0" err="1"/>
              <a:t>rekrytering</a:t>
            </a:r>
            <a:r>
              <a:rPr lang="en-US" sz="2400" b="1" dirty="0"/>
              <a:t> </a:t>
            </a:r>
            <a:r>
              <a:rPr lang="en-US" sz="2400" b="1" dirty="0" err="1"/>
              <a:t>är</a:t>
            </a:r>
            <a:r>
              <a:rPr lang="en-US" sz="2400" b="1" dirty="0"/>
              <a:t> </a:t>
            </a:r>
            <a:r>
              <a:rPr lang="en-US" sz="2400" b="1" dirty="0" err="1"/>
              <a:t>ett</a:t>
            </a:r>
            <a:r>
              <a:rPr lang="en-US" sz="2400" b="1" dirty="0"/>
              <a:t> bra </a:t>
            </a:r>
            <a:r>
              <a:rPr lang="en-US" sz="2400" b="1" dirty="0" err="1"/>
              <a:t>sätt</a:t>
            </a:r>
            <a:r>
              <a:rPr lang="en-US" sz="2400" b="1" dirty="0"/>
              <a:t> </a:t>
            </a:r>
            <a:r>
              <a:rPr lang="en-US" sz="2400" b="1" dirty="0" err="1"/>
              <a:t>att</a:t>
            </a:r>
            <a:r>
              <a:rPr lang="en-US" sz="2400" b="1" dirty="0"/>
              <a:t> </a:t>
            </a:r>
            <a:r>
              <a:rPr lang="en-US" sz="2400" b="1" dirty="0" err="1"/>
              <a:t>få</a:t>
            </a:r>
            <a:r>
              <a:rPr lang="en-US" sz="2400" b="1" dirty="0"/>
              <a:t> </a:t>
            </a:r>
            <a:r>
              <a:rPr lang="en-US" sz="2400" b="1" dirty="0" err="1"/>
              <a:t>ny</a:t>
            </a:r>
            <a:r>
              <a:rPr lang="en-US" sz="2400" b="1" dirty="0"/>
              <a:t> </a:t>
            </a:r>
            <a:r>
              <a:rPr lang="en-US" sz="2400" b="1" dirty="0" err="1"/>
              <a:t>kompetens</a:t>
            </a:r>
            <a:r>
              <a:rPr lang="en-US" sz="2400" b="1" dirty="0"/>
              <a:t> till </a:t>
            </a:r>
            <a:r>
              <a:rPr lang="en-US" sz="2400" b="1" dirty="0" err="1"/>
              <a:t>våra</a:t>
            </a:r>
            <a:r>
              <a:rPr lang="en-US" sz="2400" b="1" dirty="0"/>
              <a:t> </a:t>
            </a:r>
            <a:r>
              <a:rPr lang="en-US" sz="2400" b="1" dirty="0" err="1"/>
              <a:t>verksamheter</a:t>
            </a:r>
            <a:r>
              <a:rPr lang="en-US" sz="2400" b="1" dirty="0"/>
              <a:t> – </a:t>
            </a:r>
            <a:r>
              <a:rPr lang="en-US" sz="2400" b="1" dirty="0" err="1"/>
              <a:t>ett</a:t>
            </a:r>
            <a:r>
              <a:rPr lang="en-US" sz="2400" b="1" dirty="0"/>
              <a:t> </a:t>
            </a:r>
            <a:r>
              <a:rPr lang="en-US" sz="2400" b="1" dirty="0" err="1"/>
              <a:t>strategiskt</a:t>
            </a:r>
            <a:r>
              <a:rPr lang="en-US" sz="2400" b="1" dirty="0"/>
              <a:t> </a:t>
            </a:r>
            <a:r>
              <a:rPr lang="en-US" sz="2400" b="1" dirty="0" err="1"/>
              <a:t>sätt</a:t>
            </a:r>
            <a:r>
              <a:rPr lang="en-US" sz="2400" b="1" dirty="0"/>
              <a:t> </a:t>
            </a:r>
            <a:r>
              <a:rPr lang="en-US" sz="2400" b="1" dirty="0" err="1"/>
              <a:t>att</a:t>
            </a:r>
            <a:r>
              <a:rPr lang="en-US" sz="2400" b="1" dirty="0"/>
              <a:t> </a:t>
            </a:r>
            <a:r>
              <a:rPr lang="en-US" sz="2400" b="1" dirty="0" err="1"/>
              <a:t>kompetensförsörja</a:t>
            </a:r>
            <a:r>
              <a:rPr lang="en-US" sz="2400" b="1" dirty="0"/>
              <a:t> </a:t>
            </a:r>
            <a:r>
              <a:rPr lang="en-US" sz="2400" b="1" dirty="0" err="1"/>
              <a:t>våra</a:t>
            </a:r>
            <a:r>
              <a:rPr lang="en-US" sz="2400" b="1" dirty="0"/>
              <a:t> </a:t>
            </a:r>
            <a:r>
              <a:rPr lang="en-US" sz="2400" b="1" dirty="0" err="1"/>
              <a:t>verksamheter</a:t>
            </a:r>
            <a:r>
              <a:rPr lang="en-US" sz="2400" b="1" dirty="0"/>
              <a:t> nu och </a:t>
            </a:r>
            <a:r>
              <a:rPr lang="en-US" sz="2400" b="1" dirty="0" err="1"/>
              <a:t>framåt</a:t>
            </a:r>
            <a:r>
              <a:rPr lang="en-US" sz="2400" b="1" dirty="0"/>
              <a:t>!</a:t>
            </a:r>
          </a:p>
        </p:txBody>
      </p:sp>
      <p:pic>
        <p:nvPicPr>
          <p:cNvPr id="11" name="Picture 2" descr="Turkisk snödroppe - Galanthus elwesii">
            <a:extLst>
              <a:ext uri="{FF2B5EF4-FFF2-40B4-BE49-F238E27FC236}">
                <a16:creationId xmlns:a16="http://schemas.microsoft.com/office/drawing/2014/main" id="{E36EF3A5-D714-44F5-A023-6DDF5E563A9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380" r="1038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830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5" name="Bildobjekt 4"/>
          <p:cNvPicPr>
            <a:picLocks noChangeAspect="1"/>
          </p:cNvPicPr>
          <p:nvPr/>
        </p:nvPicPr>
        <p:blipFill>
          <a:blip r:embed="rId3"/>
          <a:stretch>
            <a:fillRect/>
          </a:stretch>
        </p:blipFill>
        <p:spPr>
          <a:xfrm>
            <a:off x="838200" y="33066"/>
            <a:ext cx="10419670" cy="6824934"/>
          </a:xfrm>
          <a:prstGeom prst="rect">
            <a:avLst/>
          </a:prstGeom>
        </p:spPr>
      </p:pic>
      <p:sp>
        <p:nvSpPr>
          <p:cNvPr id="6" name="textruta 5"/>
          <p:cNvSpPr txBox="1"/>
          <p:nvPr/>
        </p:nvSpPr>
        <p:spPr>
          <a:xfrm>
            <a:off x="-1" y="0"/>
            <a:ext cx="838201" cy="4909457"/>
          </a:xfrm>
          <a:prstGeom prst="rect">
            <a:avLst/>
          </a:prstGeom>
          <a:solidFill>
            <a:srgbClr val="F6F5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ruta 6"/>
          <p:cNvSpPr txBox="1"/>
          <p:nvPr/>
        </p:nvSpPr>
        <p:spPr>
          <a:xfrm>
            <a:off x="47964" y="1948543"/>
            <a:ext cx="838201" cy="4909457"/>
          </a:xfrm>
          <a:prstGeom prst="rect">
            <a:avLst/>
          </a:prstGeom>
          <a:solidFill>
            <a:srgbClr val="F6F5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ruta 7"/>
          <p:cNvSpPr txBox="1"/>
          <p:nvPr/>
        </p:nvSpPr>
        <p:spPr>
          <a:xfrm>
            <a:off x="11136086" y="1690688"/>
            <a:ext cx="1055915" cy="5167311"/>
          </a:xfrm>
          <a:prstGeom prst="rect">
            <a:avLst/>
          </a:prstGeom>
          <a:solidFill>
            <a:srgbClr val="F6F5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ruta 8"/>
          <p:cNvSpPr txBox="1"/>
          <p:nvPr/>
        </p:nvSpPr>
        <p:spPr>
          <a:xfrm>
            <a:off x="11088121" y="0"/>
            <a:ext cx="1055915" cy="5167311"/>
          </a:xfrm>
          <a:prstGeom prst="rect">
            <a:avLst/>
          </a:prstGeom>
          <a:solidFill>
            <a:srgbClr val="F6F5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5691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BE462B-6C09-4E6A-8C4C-D8B231B9E38A}"/>
              </a:ext>
            </a:extLst>
          </p:cNvPr>
          <p:cNvSpPr>
            <a:spLocks noGrp="1"/>
          </p:cNvSpPr>
          <p:nvPr>
            <p:ph type="title"/>
          </p:nvPr>
        </p:nvSpPr>
        <p:spPr/>
        <p:txBody>
          <a:bodyPr/>
          <a:lstStyle/>
          <a:p>
            <a:r>
              <a:rPr lang="sv-SE" dirty="0"/>
              <a:t>Kompetensbehov 2022-2026</a:t>
            </a:r>
          </a:p>
        </p:txBody>
      </p:sp>
      <p:sp>
        <p:nvSpPr>
          <p:cNvPr id="3" name="Platshållare för innehåll 2">
            <a:extLst>
              <a:ext uri="{FF2B5EF4-FFF2-40B4-BE49-F238E27FC236}">
                <a16:creationId xmlns:a16="http://schemas.microsoft.com/office/drawing/2014/main" id="{CCCEFC4C-D4DC-4009-B957-64947D7D845F}"/>
              </a:ext>
            </a:extLst>
          </p:cNvPr>
          <p:cNvSpPr>
            <a:spLocks noGrp="1"/>
          </p:cNvSpPr>
          <p:nvPr>
            <p:ph idx="1"/>
          </p:nvPr>
        </p:nvSpPr>
        <p:spPr>
          <a:xfrm>
            <a:off x="440675" y="1825625"/>
            <a:ext cx="11567711" cy="4351338"/>
          </a:xfrm>
        </p:spPr>
        <p:txBody>
          <a:bodyPr>
            <a:normAutofit fontScale="32500" lnSpcReduction="20000"/>
          </a:bodyPr>
          <a:lstStyle/>
          <a:p>
            <a:pPr>
              <a:lnSpc>
                <a:spcPct val="100000"/>
              </a:lnSpc>
              <a:spcBef>
                <a:spcPts val="0"/>
              </a:spcBef>
              <a:defRPr/>
            </a:pPr>
            <a:r>
              <a:rPr lang="sv-SE" sz="8600" dirty="0">
                <a:solidFill>
                  <a:srgbClr val="000000"/>
                </a:solidFill>
                <a:latin typeface="Segoe UI" panose="020B0502040204020203" pitchFamily="34" charset="0"/>
              </a:rPr>
              <a:t>I våra 15 kommunerna arbetar drygt 22 300 tillsvidareanställda medarbetare</a:t>
            </a:r>
          </a:p>
          <a:p>
            <a:pPr marL="0" indent="0">
              <a:lnSpc>
                <a:spcPct val="100000"/>
              </a:lnSpc>
              <a:spcBef>
                <a:spcPts val="0"/>
              </a:spcBef>
              <a:buNone/>
              <a:defRPr/>
            </a:pPr>
            <a:endParaRPr lang="sv-SE" sz="6400" dirty="0">
              <a:solidFill>
                <a:srgbClr val="000000"/>
              </a:solidFill>
              <a:latin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sv-SE" sz="6400" dirty="0">
              <a:solidFill>
                <a:srgbClr val="000000"/>
              </a:solidFill>
              <a:latin typeface="Segoe UI" panose="020B0502040204020203" pitchFamily="34" charset="0"/>
            </a:endParaRPr>
          </a:p>
          <a:p>
            <a:pPr>
              <a:lnSpc>
                <a:spcPct val="100000"/>
              </a:lnSpc>
              <a:spcBef>
                <a:spcPts val="0"/>
              </a:spcBef>
              <a:defRPr/>
            </a:pPr>
            <a:r>
              <a:rPr lang="sv-SE" sz="6400" b="1" dirty="0">
                <a:solidFill>
                  <a:srgbClr val="000000"/>
                </a:solidFill>
                <a:latin typeface="Segoe UI" panose="020B0502040204020203" pitchFamily="34" charset="0"/>
              </a:rPr>
              <a:t>100</a:t>
            </a:r>
            <a:r>
              <a:rPr lang="sv-SE" sz="6400" dirty="0">
                <a:solidFill>
                  <a:srgbClr val="000000"/>
                </a:solidFill>
                <a:latin typeface="Segoe UI" panose="020B0502040204020203" pitchFamily="34" charset="0"/>
              </a:rPr>
              <a:t> medarbetare behöver anställas ytterligare på grund av demografi (befolkningsökning)</a:t>
            </a:r>
          </a:p>
          <a:p>
            <a:pPr marL="0" marR="0" lvl="0" indent="0" defTabSz="914400" eaLnBrk="1" fontAlgn="auto" latinLnBrk="0" hangingPunct="1">
              <a:lnSpc>
                <a:spcPct val="100000"/>
              </a:lnSpc>
              <a:spcBef>
                <a:spcPts val="0"/>
              </a:spcBef>
              <a:spcAft>
                <a:spcPts val="0"/>
              </a:spcAft>
              <a:buClrTx/>
              <a:buSzTx/>
              <a:buFontTx/>
              <a:buNone/>
              <a:tabLst/>
              <a:defRPr/>
            </a:pPr>
            <a:endParaRPr lang="sv-SE" sz="6400" dirty="0">
              <a:solidFill>
                <a:srgbClr val="000000"/>
              </a:solidFill>
              <a:latin typeface="Segoe UI" panose="020B0502040204020203" pitchFamily="34" charset="0"/>
            </a:endParaRPr>
          </a:p>
          <a:p>
            <a:pPr>
              <a:lnSpc>
                <a:spcPct val="100000"/>
              </a:lnSpc>
              <a:spcBef>
                <a:spcPts val="0"/>
              </a:spcBef>
              <a:defRPr/>
            </a:pPr>
            <a:r>
              <a:rPr lang="sv-SE" sz="6400" b="1" dirty="0">
                <a:solidFill>
                  <a:srgbClr val="000000"/>
                </a:solidFill>
                <a:latin typeface="Segoe UI" panose="020B0502040204020203" pitchFamily="34" charset="0"/>
              </a:rPr>
              <a:t>2600</a:t>
            </a:r>
            <a:r>
              <a:rPr lang="sv-SE" sz="6400" dirty="0">
                <a:solidFill>
                  <a:srgbClr val="000000"/>
                </a:solidFill>
                <a:latin typeface="Segoe UI" panose="020B0502040204020203" pitchFamily="34" charset="0"/>
              </a:rPr>
              <a:t> av medarbetarna fyller 65 år och tar troligtvis pension</a:t>
            </a:r>
          </a:p>
          <a:p>
            <a:pPr marL="0" marR="0" lvl="0" indent="0" defTabSz="914400" eaLnBrk="1" fontAlgn="auto" latinLnBrk="0" hangingPunct="1">
              <a:lnSpc>
                <a:spcPct val="100000"/>
              </a:lnSpc>
              <a:spcBef>
                <a:spcPts val="0"/>
              </a:spcBef>
              <a:spcAft>
                <a:spcPts val="0"/>
              </a:spcAft>
              <a:buClrTx/>
              <a:buSzTx/>
              <a:buFontTx/>
              <a:buNone/>
              <a:tabLst/>
              <a:defRPr/>
            </a:pPr>
            <a:endParaRPr lang="sv-SE" sz="6400" dirty="0">
              <a:solidFill>
                <a:srgbClr val="000000"/>
              </a:solidFill>
              <a:latin typeface="Segoe UI" panose="020B0502040204020203" pitchFamily="34" charset="0"/>
            </a:endParaRPr>
          </a:p>
          <a:p>
            <a:pPr>
              <a:lnSpc>
                <a:spcPct val="100000"/>
              </a:lnSpc>
              <a:spcBef>
                <a:spcPts val="0"/>
              </a:spcBef>
              <a:defRPr/>
            </a:pPr>
            <a:r>
              <a:rPr lang="sv-SE" sz="6400" b="1" dirty="0">
                <a:solidFill>
                  <a:srgbClr val="000000"/>
                </a:solidFill>
                <a:latin typeface="Segoe UI" panose="020B0502040204020203" pitchFamily="34" charset="0"/>
              </a:rPr>
              <a:t>7800</a:t>
            </a:r>
            <a:r>
              <a:rPr lang="sv-SE" sz="6400" dirty="0">
                <a:solidFill>
                  <a:srgbClr val="000000"/>
                </a:solidFill>
                <a:latin typeface="Segoe UI" panose="020B0502040204020203" pitchFamily="34" charset="0"/>
              </a:rPr>
              <a:t> rör sig inom eller utom yrket i extern personalomsättning (ca 7 % </a:t>
            </a:r>
            <a:r>
              <a:rPr lang="sv-SE" sz="6400" dirty="0" err="1">
                <a:solidFill>
                  <a:srgbClr val="000000"/>
                </a:solidFill>
                <a:latin typeface="Segoe UI" panose="020B0502040204020203" pitchFamily="34" charset="0"/>
              </a:rPr>
              <a:t>exkl</a:t>
            </a:r>
            <a:r>
              <a:rPr lang="sv-SE" sz="6400" dirty="0">
                <a:solidFill>
                  <a:srgbClr val="000000"/>
                </a:solidFill>
                <a:latin typeface="Segoe UI" panose="020B0502040204020203" pitchFamily="34" charset="0"/>
              </a:rPr>
              <a:t> pensioner) </a:t>
            </a:r>
          </a:p>
          <a:p>
            <a:pPr>
              <a:lnSpc>
                <a:spcPct val="100000"/>
              </a:lnSpc>
              <a:spcBef>
                <a:spcPts val="0"/>
              </a:spcBef>
              <a:defRPr/>
            </a:pPr>
            <a:endParaRPr lang="sv-SE" sz="6400" dirty="0">
              <a:solidFill>
                <a:srgbClr val="000000"/>
              </a:solidFill>
              <a:latin typeface="Segoe UI" panose="020B0502040204020203" pitchFamily="34" charset="0"/>
            </a:endParaRPr>
          </a:p>
          <a:p>
            <a:pPr>
              <a:lnSpc>
                <a:spcPct val="100000"/>
              </a:lnSpc>
              <a:spcBef>
                <a:spcPts val="0"/>
              </a:spcBef>
              <a:defRPr/>
            </a:pPr>
            <a:endParaRPr lang="sv-SE" sz="6400" dirty="0">
              <a:solidFill>
                <a:srgbClr val="000000"/>
              </a:solidFill>
              <a:latin typeface="Segoe UI" panose="020B0502040204020203" pitchFamily="34" charset="0"/>
            </a:endParaRPr>
          </a:p>
          <a:p>
            <a:pPr>
              <a:lnSpc>
                <a:spcPct val="100000"/>
              </a:lnSpc>
              <a:spcBef>
                <a:spcPts val="0"/>
              </a:spcBef>
              <a:defRPr/>
            </a:pPr>
            <a:endParaRPr lang="sv-SE" sz="8600" dirty="0">
              <a:solidFill>
                <a:srgbClr val="000000"/>
              </a:solidFill>
              <a:latin typeface="Segoe UI" panose="020B0502040204020203" pitchFamily="34" charset="0"/>
            </a:endParaRPr>
          </a:p>
          <a:p>
            <a:pPr>
              <a:lnSpc>
                <a:spcPct val="100000"/>
              </a:lnSpc>
              <a:spcBef>
                <a:spcPts val="0"/>
              </a:spcBef>
              <a:defRPr/>
            </a:pPr>
            <a:r>
              <a:rPr lang="sv-SE" sz="8600" dirty="0">
                <a:solidFill>
                  <a:srgbClr val="000000"/>
                </a:solidFill>
                <a:latin typeface="Segoe UI" panose="020B0502040204020203" pitchFamily="34" charset="0"/>
              </a:rPr>
              <a:t>Totalt kompetensbehov i Skaraborg är ca 9500 nya medarbetare de kommande fem åren.  </a:t>
            </a:r>
          </a:p>
          <a:p>
            <a:pPr>
              <a:lnSpc>
                <a:spcPct val="100000"/>
              </a:lnSpc>
              <a:spcBef>
                <a:spcPts val="0"/>
              </a:spcBef>
              <a:defRPr/>
            </a:pPr>
            <a:endParaRPr lang="sv-SE" sz="9600" dirty="0">
              <a:solidFill>
                <a:srgbClr val="000000"/>
              </a:solidFill>
              <a:latin typeface="Segoe UI" panose="020B0502040204020203" pitchFamily="34" charset="0"/>
            </a:endParaRPr>
          </a:p>
          <a:p>
            <a:endParaRPr lang="sv-SE" sz="4000" baseline="0" dirty="0"/>
          </a:p>
        </p:txBody>
      </p:sp>
    </p:spTree>
    <p:extLst>
      <p:ext uri="{BB962C8B-B14F-4D97-AF65-F5344CB8AC3E}">
        <p14:creationId xmlns:p14="http://schemas.microsoft.com/office/powerpoint/2010/main" val="33589774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90535-04F7-44CF-916C-81F452F22CAB}"/>
              </a:ext>
            </a:extLst>
          </p:cNvPr>
          <p:cNvSpPr>
            <a:spLocks noGrp="1"/>
          </p:cNvSpPr>
          <p:nvPr>
            <p:ph type="title"/>
          </p:nvPr>
        </p:nvSpPr>
        <p:spPr>
          <a:xfrm>
            <a:off x="583894" y="159589"/>
            <a:ext cx="10769906" cy="1531099"/>
          </a:xfrm>
        </p:spPr>
        <p:txBody>
          <a:bodyPr/>
          <a:lstStyle/>
          <a:p>
            <a:r>
              <a:rPr lang="sv-SE" dirty="0"/>
              <a:t>Antal pensionsavgångar (65 år), 2022-2026</a:t>
            </a:r>
          </a:p>
        </p:txBody>
      </p:sp>
      <p:graphicFrame>
        <p:nvGraphicFramePr>
          <p:cNvPr id="4" name="Diagram 3">
            <a:extLst>
              <a:ext uri="{FF2B5EF4-FFF2-40B4-BE49-F238E27FC236}">
                <a16:creationId xmlns:a16="http://schemas.microsoft.com/office/drawing/2014/main" id="{84099C1C-D501-46EE-A761-FB579C75DA40}"/>
              </a:ext>
            </a:extLst>
          </p:cNvPr>
          <p:cNvGraphicFramePr>
            <a:graphicFrameLocks/>
          </p:cNvGraphicFramePr>
          <p:nvPr/>
        </p:nvGraphicFramePr>
        <p:xfrm>
          <a:off x="866775" y="1085011"/>
          <a:ext cx="10590767" cy="561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07593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5701EE-D1BD-4766-8FC1-1C911D5D1151}"/>
              </a:ext>
            </a:extLst>
          </p:cNvPr>
          <p:cNvSpPr>
            <a:spLocks noGrp="1"/>
          </p:cNvSpPr>
          <p:nvPr>
            <p:ph type="title"/>
          </p:nvPr>
        </p:nvSpPr>
        <p:spPr/>
        <p:txBody>
          <a:bodyPr/>
          <a:lstStyle/>
          <a:p>
            <a:r>
              <a:rPr lang="sv-SE" dirty="0"/>
              <a:t>Andel som går i pension (65år), 2022-2026 </a:t>
            </a:r>
          </a:p>
        </p:txBody>
      </p:sp>
      <p:graphicFrame>
        <p:nvGraphicFramePr>
          <p:cNvPr id="4" name="Diagram 3">
            <a:extLst>
              <a:ext uri="{FF2B5EF4-FFF2-40B4-BE49-F238E27FC236}">
                <a16:creationId xmlns:a16="http://schemas.microsoft.com/office/drawing/2014/main" id="{AB83EC1D-186B-48C1-917F-A9C1F79F8BB0}"/>
              </a:ext>
            </a:extLst>
          </p:cNvPr>
          <p:cNvGraphicFramePr>
            <a:graphicFrameLocks/>
          </p:cNvGraphicFramePr>
          <p:nvPr/>
        </p:nvGraphicFramePr>
        <p:xfrm>
          <a:off x="659981" y="1336175"/>
          <a:ext cx="11334750" cy="53975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ktangel 2">
            <a:extLst>
              <a:ext uri="{FF2B5EF4-FFF2-40B4-BE49-F238E27FC236}">
                <a16:creationId xmlns:a16="http://schemas.microsoft.com/office/drawing/2014/main" id="{B959847E-7383-4A0D-B489-47C8F64F0E17}"/>
              </a:ext>
            </a:extLst>
          </p:cNvPr>
          <p:cNvSpPr/>
          <p:nvPr/>
        </p:nvSpPr>
        <p:spPr>
          <a:xfrm rot="19002672">
            <a:off x="1227056" y="5308595"/>
            <a:ext cx="3799875" cy="502276"/>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430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599"/>
        </a:solidFill>
        <a:effectLst/>
      </p:bgPr>
    </p:bg>
    <p:spTree>
      <p:nvGrpSpPr>
        <p:cNvPr id="1" name="Shape 760"/>
        <p:cNvGrpSpPr/>
        <p:nvPr/>
      </p:nvGrpSpPr>
      <p:grpSpPr>
        <a:xfrm>
          <a:off x="0" y="0"/>
          <a:ext cx="0" cy="0"/>
          <a:chOff x="0" y="0"/>
          <a:chExt cx="0" cy="0"/>
        </a:xfrm>
      </p:grpSpPr>
      <p:sp>
        <p:nvSpPr>
          <p:cNvPr id="761" name="Google Shape;761;p9"/>
          <p:cNvSpPr/>
          <p:nvPr/>
        </p:nvSpPr>
        <p:spPr>
          <a:xfrm>
            <a:off x="2094036" y="1411841"/>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762" name="Google Shape;762;p9"/>
          <p:cNvSpPr txBox="1"/>
          <p:nvPr/>
        </p:nvSpPr>
        <p:spPr>
          <a:xfrm>
            <a:off x="39720" y="-1048832"/>
            <a:ext cx="9163050" cy="12334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sv-SE" sz="4400" b="1" i="0" u="none" strike="noStrike" cap="none">
                <a:solidFill>
                  <a:srgbClr val="000000"/>
                </a:solidFill>
                <a:latin typeface="Calibri"/>
                <a:ea typeface="Calibri"/>
                <a:cs typeface="Calibri"/>
                <a:sym typeface="Calibri"/>
              </a:rPr>
              <a:t> </a:t>
            </a:r>
            <a:endParaRPr/>
          </a:p>
        </p:txBody>
      </p:sp>
      <p:sp>
        <p:nvSpPr>
          <p:cNvPr id="763" name="Google Shape;763;p9"/>
          <p:cNvSpPr txBox="1"/>
          <p:nvPr/>
        </p:nvSpPr>
        <p:spPr>
          <a:xfrm>
            <a:off x="6318807" y="102084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pic>
        <p:nvPicPr>
          <p:cNvPr id="764" name="Google Shape;764;p9"/>
          <p:cNvPicPr preferRelativeResize="0"/>
          <p:nvPr/>
        </p:nvPicPr>
        <p:blipFill rotWithShape="1">
          <a:blip r:embed="rId3">
            <a:alphaModFix/>
          </a:blip>
          <a:srcRect/>
          <a:stretch/>
        </p:blipFill>
        <p:spPr>
          <a:xfrm>
            <a:off x="270380" y="296879"/>
            <a:ext cx="1057044" cy="984877"/>
          </a:xfrm>
          <a:prstGeom prst="rect">
            <a:avLst/>
          </a:prstGeom>
          <a:noFill/>
          <a:ln>
            <a:noFill/>
          </a:ln>
        </p:spPr>
      </p:pic>
      <p:sp>
        <p:nvSpPr>
          <p:cNvPr id="765" name="Google Shape;765;p9"/>
          <p:cNvSpPr txBox="1"/>
          <p:nvPr/>
        </p:nvSpPr>
        <p:spPr>
          <a:xfrm>
            <a:off x="1702708" y="506237"/>
            <a:ext cx="8786582" cy="87471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000"/>
              <a:buFont typeface="Calibri"/>
              <a:buNone/>
            </a:pPr>
            <a:r>
              <a:rPr lang="sv-SE" sz="4000" b="1" i="0" u="none" strike="noStrike" cap="none">
                <a:solidFill>
                  <a:srgbClr val="000000"/>
                </a:solidFill>
                <a:latin typeface="Calibri"/>
                <a:ea typeface="Calibri"/>
                <a:cs typeface="Calibri"/>
                <a:sym typeface="Calibri"/>
              </a:rPr>
              <a:t>STEG-modellen - </a:t>
            </a:r>
            <a:r>
              <a:rPr lang="sv-SE" sz="4000" b="0" i="0" u="none" strike="noStrike" cap="none">
                <a:solidFill>
                  <a:srgbClr val="000000"/>
                </a:solidFill>
                <a:latin typeface="Calibri"/>
                <a:ea typeface="Calibri"/>
                <a:cs typeface="Calibri"/>
                <a:sym typeface="Calibri"/>
              </a:rPr>
              <a:t>deltagare</a:t>
            </a:r>
            <a:r>
              <a:rPr lang="sv-SE" sz="4000" b="1" i="0" u="none" strike="noStrike" cap="none">
                <a:solidFill>
                  <a:srgbClr val="000000"/>
                </a:solidFill>
                <a:latin typeface="Calibri"/>
                <a:ea typeface="Calibri"/>
                <a:cs typeface="Calibri"/>
                <a:sym typeface="Calibri"/>
              </a:rPr>
              <a:t> och arbetsplatser  (mottagarkompetens)</a:t>
            </a:r>
            <a:endParaRPr/>
          </a:p>
        </p:txBody>
      </p:sp>
      <p:sp>
        <p:nvSpPr>
          <p:cNvPr id="766" name="Google Shape;766;p9"/>
          <p:cNvSpPr/>
          <p:nvPr/>
        </p:nvSpPr>
        <p:spPr>
          <a:xfrm>
            <a:off x="270380" y="2224772"/>
            <a:ext cx="1164764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Calibri"/>
              <a:buNone/>
            </a:pPr>
            <a:r>
              <a:rPr lang="sv-SE" sz="4000" b="0" i="0" u="none" strike="noStrike" cap="none">
                <a:solidFill>
                  <a:srgbClr val="000000"/>
                </a:solidFill>
                <a:latin typeface="Calibri"/>
                <a:ea typeface="Calibri"/>
                <a:cs typeface="Calibri"/>
                <a:sym typeface="Calibri"/>
              </a:rPr>
              <a:t>I erbjudandet till arbetsplatser ingår två delar:</a:t>
            </a:r>
            <a:endParaRPr/>
          </a:p>
          <a:p>
            <a:pPr marL="0" marR="0" lvl="0" indent="0" algn="l" rtl="0">
              <a:lnSpc>
                <a:spcPct val="100000"/>
              </a:lnSpc>
              <a:spcBef>
                <a:spcPts val="0"/>
              </a:spcBef>
              <a:spcAft>
                <a:spcPts val="0"/>
              </a:spcAft>
              <a:buClr>
                <a:srgbClr val="000000"/>
              </a:buClr>
              <a:buSzPts val="4000"/>
              <a:buFont typeface="Calibri"/>
              <a:buNone/>
            </a:pPr>
            <a:r>
              <a:rPr lang="sv-SE" sz="4000" b="0" i="0" u="none" strike="noStrike" cap="none">
                <a:solidFill>
                  <a:srgbClr val="000000"/>
                </a:solidFill>
                <a:latin typeface="Calibri"/>
                <a:ea typeface="Calibri"/>
                <a:cs typeface="Calibri"/>
                <a:sym typeface="Calibri"/>
              </a:rPr>
              <a:t>• Arbetsplatsutveckling</a:t>
            </a:r>
            <a:endParaRPr/>
          </a:p>
          <a:p>
            <a:pPr marL="0" marR="0" lvl="0" indent="0" algn="l" rtl="0">
              <a:lnSpc>
                <a:spcPct val="100000"/>
              </a:lnSpc>
              <a:spcBef>
                <a:spcPts val="0"/>
              </a:spcBef>
              <a:spcAft>
                <a:spcPts val="0"/>
              </a:spcAft>
              <a:buClr>
                <a:srgbClr val="000000"/>
              </a:buClr>
              <a:buSzPts val="4000"/>
              <a:buFont typeface="Calibri"/>
              <a:buNone/>
            </a:pPr>
            <a:r>
              <a:rPr lang="sv-SE" sz="4000" b="0" i="0" u="none" strike="noStrike" cap="none">
                <a:solidFill>
                  <a:srgbClr val="000000"/>
                </a:solidFill>
                <a:latin typeface="Calibri"/>
                <a:ea typeface="Calibri"/>
                <a:cs typeface="Calibri"/>
                <a:sym typeface="Calibri"/>
              </a:rPr>
              <a:t>• Handledarstöd för extratjänst i utbildning</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DA0DB1F-53E7-4EDA-9A75-DF116C751494}"/>
              </a:ext>
            </a:extLst>
          </p:cNvPr>
          <p:cNvGraphicFramePr>
            <a:graphicFrameLocks/>
          </p:cNvGraphicFramePr>
          <p:nvPr/>
        </p:nvGraphicFramePr>
        <p:xfrm>
          <a:off x="20256" y="1526525"/>
          <a:ext cx="12671175" cy="5612405"/>
        </p:xfrm>
        <a:graphic>
          <a:graphicData uri="http://schemas.openxmlformats.org/drawingml/2006/chart">
            <c:chart xmlns:c="http://schemas.openxmlformats.org/drawingml/2006/chart" xmlns:r="http://schemas.openxmlformats.org/officeDocument/2006/relationships" r:id="rId3"/>
          </a:graphicData>
        </a:graphic>
      </p:graphicFrame>
      <p:sp>
        <p:nvSpPr>
          <p:cNvPr id="5" name="Rubrik 1">
            <a:extLst>
              <a:ext uri="{FF2B5EF4-FFF2-40B4-BE49-F238E27FC236}">
                <a16:creationId xmlns:a16="http://schemas.microsoft.com/office/drawing/2014/main" id="{BEF620D1-F0E0-4AFD-9FC3-0838A4458B0E}"/>
              </a:ext>
            </a:extLst>
          </p:cNvPr>
          <p:cNvSpPr>
            <a:spLocks noGrp="1"/>
          </p:cNvSpPr>
          <p:nvPr>
            <p:ph type="title"/>
          </p:nvPr>
        </p:nvSpPr>
        <p:spPr>
          <a:xfrm>
            <a:off x="838200" y="22032"/>
            <a:ext cx="10515600" cy="1316114"/>
          </a:xfrm>
        </p:spPr>
        <p:txBody>
          <a:bodyPr/>
          <a:lstStyle/>
          <a:p>
            <a:r>
              <a:rPr lang="sv-SE" dirty="0"/>
              <a:t>Uppskattat behov 2022-2026, yrkesgrupp</a:t>
            </a:r>
            <a:br>
              <a:rPr lang="sv-SE" dirty="0"/>
            </a:br>
            <a:r>
              <a:rPr lang="sv-SE" sz="1600" b="1" dirty="0"/>
              <a:t>(p </a:t>
            </a:r>
            <a:r>
              <a:rPr lang="sv-SE" sz="1600" b="1" dirty="0" err="1"/>
              <a:t>ga</a:t>
            </a:r>
            <a:r>
              <a:rPr lang="sv-SE" sz="1600" b="1" dirty="0"/>
              <a:t> extern personalomsättning och pensioner)</a:t>
            </a:r>
          </a:p>
        </p:txBody>
      </p:sp>
    </p:spTree>
    <p:extLst>
      <p:ext uri="{BB962C8B-B14F-4D97-AF65-F5344CB8AC3E}">
        <p14:creationId xmlns:p14="http://schemas.microsoft.com/office/powerpoint/2010/main" val="2261559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8168" y="206368"/>
            <a:ext cx="8954120" cy="6651632"/>
          </a:xfrm>
          <a:solidFill>
            <a:srgbClr val="FFFFFF"/>
          </a:solidFill>
        </p:spPr>
      </p:pic>
    </p:spTree>
    <p:extLst>
      <p:ext uri="{BB962C8B-B14F-4D97-AF65-F5344CB8AC3E}">
        <p14:creationId xmlns:p14="http://schemas.microsoft.com/office/powerpoint/2010/main" val="25900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Självtest: hur väl kan du våra vårblommor? - Grannliv">
            <a:extLst>
              <a:ext uri="{FF2B5EF4-FFF2-40B4-BE49-F238E27FC236}">
                <a16:creationId xmlns:a16="http://schemas.microsoft.com/office/drawing/2014/main" id="{FDCFF8DE-0B18-4B6E-8651-B238334AF0C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 b="1965"/>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4" name="Rubrik 3">
            <a:extLst>
              <a:ext uri="{FF2B5EF4-FFF2-40B4-BE49-F238E27FC236}">
                <a16:creationId xmlns:a16="http://schemas.microsoft.com/office/drawing/2014/main" id="{7E47FE4A-9FAA-4995-B8C4-AE07676C33D6}"/>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br>
              <a:rPr lang="en-US" sz="3600" dirty="0"/>
            </a:br>
            <a:br>
              <a:rPr lang="en-US" sz="3600" dirty="0"/>
            </a:br>
            <a:r>
              <a:rPr lang="en-US" sz="3600" dirty="0"/>
              <a:t>Tack </a:t>
            </a:r>
            <a:r>
              <a:rPr lang="en-US" sz="3600" dirty="0" err="1"/>
              <a:t>för</a:t>
            </a:r>
            <a:r>
              <a:rPr lang="en-US" sz="3600" dirty="0"/>
              <a:t> </a:t>
            </a:r>
            <a:r>
              <a:rPr lang="en-US" sz="3600" dirty="0" err="1"/>
              <a:t>ert</a:t>
            </a:r>
            <a:r>
              <a:rPr lang="en-US" sz="3600" dirty="0"/>
              <a:t> </a:t>
            </a:r>
            <a:r>
              <a:rPr lang="en-US" sz="3600" dirty="0" err="1"/>
              <a:t>fina</a:t>
            </a:r>
            <a:r>
              <a:rPr lang="en-US" sz="3600" dirty="0"/>
              <a:t> </a:t>
            </a:r>
            <a:r>
              <a:rPr lang="en-US" sz="3600" dirty="0" err="1"/>
              <a:t>arbete</a:t>
            </a:r>
            <a:r>
              <a:rPr lang="en-US" sz="3600" dirty="0"/>
              <a:t>  </a:t>
            </a:r>
            <a:r>
              <a:rPr lang="en-US" sz="3600" dirty="0" err="1"/>
              <a:t>projektet</a:t>
            </a:r>
            <a:r>
              <a:rPr lang="en-US" sz="3600" dirty="0"/>
              <a:t>! </a:t>
            </a:r>
            <a:br>
              <a:rPr lang="en-US" sz="3600" dirty="0"/>
            </a:br>
            <a:br>
              <a:rPr lang="en-US" sz="3600" dirty="0"/>
            </a:br>
            <a:endParaRPr lang="en-US"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Underrubrik 4">
            <a:extLst>
              <a:ext uri="{FF2B5EF4-FFF2-40B4-BE49-F238E27FC236}">
                <a16:creationId xmlns:a16="http://schemas.microsoft.com/office/drawing/2014/main" id="{98B1FD34-2D30-45A9-833F-AB1240DE395C}"/>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pPr marL="0" indent="0" algn="ctr">
              <a:buNone/>
            </a:pPr>
            <a:r>
              <a:rPr lang="en-US" sz="1800" dirty="0"/>
              <a:t>Sofia Myhrman, HR chef Skövde</a:t>
            </a:r>
          </a:p>
          <a:p>
            <a:pPr marL="0" indent="0" algn="ctr">
              <a:buNone/>
            </a:pPr>
            <a:r>
              <a:rPr lang="en-US" sz="1800" dirty="0"/>
              <a:t> </a:t>
            </a:r>
            <a:r>
              <a:rPr lang="en-US" sz="1800" dirty="0">
                <a:hlinkClick r:id="rId4">
                  <a:extLst>
                    <a:ext uri="{A12FA001-AC4F-418D-AE19-62706E023703}">
                      <ahyp:hlinkClr xmlns:ahyp="http://schemas.microsoft.com/office/drawing/2018/hyperlinkcolor" val="tx"/>
                    </a:ext>
                  </a:extLst>
                </a:hlinkClick>
              </a:rPr>
              <a:t>sofia.myrman@skovde.se</a:t>
            </a:r>
            <a:endParaRPr lang="en-US" sz="1800" dirty="0"/>
          </a:p>
          <a:p>
            <a:pPr marL="0" indent="0" algn="ctr">
              <a:buNone/>
            </a:pPr>
            <a:endParaRPr lang="en-US" sz="1800" dirty="0"/>
          </a:p>
          <a:p>
            <a:pPr marL="0" indent="0" algn="ctr">
              <a:buNone/>
            </a:pPr>
            <a:r>
              <a:rPr lang="en-US" sz="1800" dirty="0"/>
              <a:t>Per Johansson, HR chef </a:t>
            </a:r>
            <a:r>
              <a:rPr lang="en-US" sz="1800" dirty="0" err="1"/>
              <a:t>Mariestad</a:t>
            </a:r>
            <a:r>
              <a:rPr lang="en-US" sz="1800" dirty="0"/>
              <a:t>, Töreboda, Gullspång</a:t>
            </a:r>
          </a:p>
          <a:p>
            <a:pPr marL="0" indent="0" algn="ctr">
              <a:buNone/>
            </a:pPr>
            <a:r>
              <a:rPr lang="en-US" sz="1800" u="sng" dirty="0"/>
              <a:t>per.b.johansson@mariestad.se</a:t>
            </a:r>
          </a:p>
        </p:txBody>
      </p:sp>
    </p:spTree>
    <p:extLst>
      <p:ext uri="{BB962C8B-B14F-4D97-AF65-F5344CB8AC3E}">
        <p14:creationId xmlns:p14="http://schemas.microsoft.com/office/powerpoint/2010/main" val="277689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g11ecc27c0a5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46" name="Google Shape;1446;g11ecc27c0a5_0_0"/>
          <p:cNvPicPr preferRelativeResize="0">
            <a:picLocks noGrp="1"/>
          </p:cNvPicPr>
          <p:nvPr>
            <p:ph type="body" idx="1"/>
          </p:nvPr>
        </p:nvPicPr>
        <p:blipFill rotWithShape="1">
          <a:blip r:embed="rId3">
            <a:alphaModFix/>
          </a:blip>
          <a:srcRect/>
          <a:stretch/>
        </p:blipFill>
        <p:spPr>
          <a:xfrm>
            <a:off x="-1"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Netigate">
      <a:dk1>
        <a:srgbClr val="000000"/>
      </a:dk1>
      <a:lt1>
        <a:srgbClr val="FFFFFF"/>
      </a:lt1>
      <a:dk2>
        <a:srgbClr val="666666"/>
      </a:dk2>
      <a:lt2>
        <a:srgbClr val="CCCCCC"/>
      </a:lt2>
      <a:accent1>
        <a:srgbClr val="49A4D9"/>
      </a:accent1>
      <a:accent2>
        <a:srgbClr val="F6921E"/>
      </a:accent2>
      <a:accent3>
        <a:srgbClr val="D14358"/>
      </a:accent3>
      <a:accent4>
        <a:srgbClr val="46AF7A"/>
      </a:accent4>
      <a:accent5>
        <a:srgbClr val="006699"/>
      </a:accent5>
      <a:accent6>
        <a:srgbClr val="3DCEB5"/>
      </a:accent6>
      <a:hlink>
        <a:srgbClr val="FAAF40"/>
      </a:hlink>
      <a:folHlink>
        <a:srgbClr val="E561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tema">
  <a:themeElements>
    <a:clrScheme name="Egen 1">
      <a:dk1>
        <a:srgbClr val="104161"/>
      </a:dk1>
      <a:lt1>
        <a:srgbClr val="F8F7F7"/>
      </a:lt1>
      <a:dk2>
        <a:srgbClr val="104161"/>
      </a:dk2>
      <a:lt2>
        <a:srgbClr val="F8F7F7"/>
      </a:lt2>
      <a:accent1>
        <a:srgbClr val="649AB3"/>
      </a:accent1>
      <a:accent2>
        <a:srgbClr val="A9D1DA"/>
      </a:accent2>
      <a:accent3>
        <a:srgbClr val="7C9259"/>
      </a:accent3>
      <a:accent4>
        <a:srgbClr val="B7CF83"/>
      </a:accent4>
      <a:accent5>
        <a:srgbClr val="7B485B"/>
      </a:accent5>
      <a:accent6>
        <a:srgbClr val="EABEA5"/>
      </a:accent6>
      <a:hlink>
        <a:srgbClr val="649AB3"/>
      </a:hlink>
      <a:folHlink>
        <a:srgbClr val="649A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asett">
  <a:themeElements>
    <a:clrScheme name="Faset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5017</Words>
  <Application>Microsoft Office PowerPoint</Application>
  <PresentationFormat>Bredbild</PresentationFormat>
  <Paragraphs>685</Paragraphs>
  <Slides>93</Slides>
  <Notes>93</Notes>
  <HiddenSlides>2</HiddenSlides>
  <MMClips>0</MMClips>
  <ScaleCrop>false</ScaleCrop>
  <HeadingPairs>
    <vt:vector size="8" baseType="variant">
      <vt:variant>
        <vt:lpstr>Använt teckensnitt</vt:lpstr>
      </vt:variant>
      <vt:variant>
        <vt:i4>11</vt:i4>
      </vt:variant>
      <vt:variant>
        <vt:lpstr>Tema</vt:lpstr>
      </vt:variant>
      <vt:variant>
        <vt:i4>11</vt:i4>
      </vt:variant>
      <vt:variant>
        <vt:lpstr>Serverprogram för OLE-inbäddning</vt:lpstr>
      </vt:variant>
      <vt:variant>
        <vt:i4>1</vt:i4>
      </vt:variant>
      <vt:variant>
        <vt:lpstr>Bildrubriker</vt:lpstr>
      </vt:variant>
      <vt:variant>
        <vt:i4>93</vt:i4>
      </vt:variant>
    </vt:vector>
  </HeadingPairs>
  <TitlesOfParts>
    <vt:vector size="116" baseType="lpstr">
      <vt:lpstr>Segoe UI</vt:lpstr>
      <vt:lpstr>Cambria</vt:lpstr>
      <vt:lpstr>Times New Roman</vt:lpstr>
      <vt:lpstr>Verdana</vt:lpstr>
      <vt:lpstr>Trebuchet MS</vt:lpstr>
      <vt:lpstr>Calibri Light</vt:lpstr>
      <vt:lpstr>Calibri</vt:lpstr>
      <vt:lpstr>Noto Sans Symbols</vt:lpstr>
      <vt:lpstr>Arial</vt:lpstr>
      <vt:lpstr>Arial Black</vt:lpstr>
      <vt:lpstr>Roboto</vt:lpstr>
      <vt:lpstr>Office-tema</vt:lpstr>
      <vt:lpstr>1_Office-tema</vt:lpstr>
      <vt:lpstr>2_Office-tema</vt:lpstr>
      <vt:lpstr>3_Office-tema</vt:lpstr>
      <vt:lpstr>7_Office-tema</vt:lpstr>
      <vt:lpstr>4_Office-tema</vt:lpstr>
      <vt:lpstr>5_Office-tema</vt:lpstr>
      <vt:lpstr>6_Office-tema</vt:lpstr>
      <vt:lpstr>Fasett</vt:lpstr>
      <vt:lpstr>Office Theme</vt:lpstr>
      <vt:lpstr>8_Office-tema</vt:lpstr>
      <vt:lpstr>Microsoft Word Document</vt:lpstr>
      <vt:lpstr>PowerPoint-presentation</vt:lpstr>
      <vt:lpstr>PROGRAM SLUTKONFERENS STEG</vt:lpstr>
      <vt:lpstr>PROGRAM SLUTKONFERENS STEG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Framtida arbetskamrater    </vt:lpstr>
      <vt:lpstr>PowerPoint-presentation</vt:lpstr>
      <vt:lpstr>PowerPoint-presentation</vt:lpstr>
      <vt:lpstr>PowerPoint-presentation</vt:lpstr>
      <vt:lpstr>Validering Västs presentation till STEG- slutkonferens </vt:lpstr>
      <vt:lpstr>Validering Väst, en del av kompetensplattform VG</vt:lpstr>
      <vt:lpstr>Validering Väst och vår roll i STEG</vt:lpstr>
      <vt:lpstr>Vad är STEG- rollen?</vt:lpstr>
      <vt:lpstr>Arbetsgrupper</vt:lpstr>
      <vt:lpstr>Målet för vårt gemensamma arbete</vt:lpstr>
      <vt:lpstr>KUB- modellen</vt:lpstr>
      <vt:lpstr>KUB-modellen strukturerar lärandet på arbetsplatsen</vt:lpstr>
      <vt:lpstr>Arbetsuppgifter- Arbetsmoment- Viktiga delar </vt:lpstr>
      <vt:lpstr>Arbetsuppgifter- Arbetsmoment- Viktiga delar </vt:lpstr>
      <vt:lpstr> KUB- modellens generella arbetslivskompetenser </vt:lpstr>
      <vt:lpstr> Dokumentationsmallar </vt:lpstr>
      <vt:lpstr> Dokumentationsmallar </vt:lpstr>
      <vt:lpstr>PowerPoint-presentation</vt:lpstr>
      <vt:lpstr>KUB-handledarutbildning</vt:lpstr>
      <vt:lpstr>Arbetsuppgifter- graden av självständighet </vt:lpstr>
      <vt:lpstr>PowerPoint-presentation</vt:lpstr>
      <vt:lpstr>PowerPoint-presentation</vt:lpstr>
      <vt:lpstr>Varför KUB- modellen?</vt:lpstr>
      <vt:lpstr>Metodträffar</vt:lpstr>
      <vt:lpstr>Anna Lindeblad anna.lindeblad@valideringvast.se Tel: 0734-15 85 63  </vt:lpstr>
      <vt:lpstr>PowerPoint-presentation</vt:lpstr>
      <vt:lpstr>Svenska ESF-rådet Västsverige</vt:lpstr>
      <vt:lpstr>PowerPoint-presentation</vt:lpstr>
      <vt:lpstr>Mariestads kommun Västsverige</vt:lpstr>
      <vt:lpstr>PowerPoint-presentation</vt:lpstr>
      <vt:lpstr>Uppföljning </vt:lpstr>
      <vt:lpstr>Resultat hela projektet</vt:lpstr>
      <vt:lpstr>Antal deltagare totalt per ort och kön</vt:lpstr>
      <vt:lpstr>Antal deltagare totalt per ort och kön</vt:lpstr>
      <vt:lpstr>Resultat efter projektet per ort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Kompetensförsörjning Skaraborgs kommuner</vt:lpstr>
      <vt:lpstr>Varför är STEG viktigt för oss?</vt:lpstr>
      <vt:lpstr>PowerPoint-presentation</vt:lpstr>
      <vt:lpstr>Kompetensbehov 2022-2026</vt:lpstr>
      <vt:lpstr>Antal pensionsavgångar (65 år), 2022-2026</vt:lpstr>
      <vt:lpstr>Andel som går i pension (65år), 2022-2026 </vt:lpstr>
      <vt:lpstr>Uppskattat behov 2022-2026, yrkesgrupp (p ga extern personalomsättning och pensioner)</vt:lpstr>
      <vt:lpstr>PowerPoint-presentation</vt:lpstr>
      <vt:lpstr>  Tack för ert fina arbete  projektet!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Erland Gustafsson</dc:creator>
  <cp:lastModifiedBy>Emma Laurén</cp:lastModifiedBy>
  <cp:revision>1</cp:revision>
  <dcterms:created xsi:type="dcterms:W3CDTF">2016-02-15T14:06:35Z</dcterms:created>
  <dcterms:modified xsi:type="dcterms:W3CDTF">2022-03-23T11:44:10Z</dcterms:modified>
</cp:coreProperties>
</file>